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0"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Lst>
  <p:sldSz cy="5143500" cx="9144000"/>
  <p:notesSz cx="6858000" cy="9144000"/>
  <p:embeddedFontLst>
    <p:embeddedFont>
      <p:font typeface="Bangers"/>
      <p:regular r:id="rId40"/>
    </p:embeddedFont>
    <p:embeddedFont>
      <p:font typeface="Roboto"/>
      <p:regular r:id="rId41"/>
      <p:bold r:id="rId42"/>
      <p:italic r:id="rId43"/>
      <p:boldItalic r:id="rId44"/>
    </p:embeddedFont>
    <p:embeddedFont>
      <p:font typeface="Lato"/>
      <p:regular r:id="rId45"/>
      <p:bold r:id="rId46"/>
      <p:italic r:id="rId47"/>
      <p:boldItalic r:id="rId48"/>
    </p:embeddedFont>
    <p:embeddedFont>
      <p:font typeface="Rubik Glitch"/>
      <p:regular r:id="rId49"/>
    </p:embeddedFont>
    <p:embeddedFont>
      <p:font typeface="Open Sans Light"/>
      <p:regular r:id="rId50"/>
      <p:bold r:id="rId51"/>
      <p:italic r:id="rId52"/>
      <p:boldItalic r:id="rId53"/>
    </p:embeddedFont>
    <p:embeddedFont>
      <p:font typeface="Open Sans"/>
      <p:regular r:id="rId54"/>
      <p:bold r:id="rId55"/>
      <p:italic r:id="rId56"/>
      <p:boldItalic r:id="rId5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Bangers-regular.fntdata"/><Relationship Id="rId42" Type="http://schemas.openxmlformats.org/officeDocument/2006/relationships/font" Target="fonts/Roboto-bold.fntdata"/><Relationship Id="rId41" Type="http://schemas.openxmlformats.org/officeDocument/2006/relationships/font" Target="fonts/Roboto-regular.fntdata"/><Relationship Id="rId44" Type="http://schemas.openxmlformats.org/officeDocument/2006/relationships/font" Target="fonts/Roboto-boldItalic.fntdata"/><Relationship Id="rId43" Type="http://schemas.openxmlformats.org/officeDocument/2006/relationships/font" Target="fonts/Roboto-italic.fntdata"/><Relationship Id="rId46" Type="http://schemas.openxmlformats.org/officeDocument/2006/relationships/font" Target="fonts/Lato-bold.fntdata"/><Relationship Id="rId45" Type="http://schemas.openxmlformats.org/officeDocument/2006/relationships/font" Target="fonts/Lato-regular.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Lato-boldItalic.fntdata"/><Relationship Id="rId47" Type="http://schemas.openxmlformats.org/officeDocument/2006/relationships/font" Target="fonts/Lato-italic.fntdata"/><Relationship Id="rId49" Type="http://schemas.openxmlformats.org/officeDocument/2006/relationships/font" Target="fonts/RubikGlitch-regular.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font" Target="fonts/OpenSansLight-bold.fntdata"/><Relationship Id="rId50" Type="http://schemas.openxmlformats.org/officeDocument/2006/relationships/font" Target="fonts/OpenSansLight-regular.fntdata"/><Relationship Id="rId53" Type="http://schemas.openxmlformats.org/officeDocument/2006/relationships/font" Target="fonts/OpenSansLight-boldItalic.fntdata"/><Relationship Id="rId52" Type="http://schemas.openxmlformats.org/officeDocument/2006/relationships/font" Target="fonts/OpenSansLight-italic.fntdata"/><Relationship Id="rId11" Type="http://schemas.openxmlformats.org/officeDocument/2006/relationships/slide" Target="slides/slide6.xml"/><Relationship Id="rId55" Type="http://schemas.openxmlformats.org/officeDocument/2006/relationships/font" Target="fonts/OpenSans-bold.fntdata"/><Relationship Id="rId10" Type="http://schemas.openxmlformats.org/officeDocument/2006/relationships/slide" Target="slides/slide5.xml"/><Relationship Id="rId54" Type="http://schemas.openxmlformats.org/officeDocument/2006/relationships/font" Target="fonts/OpenSans-regular.fntdata"/><Relationship Id="rId13" Type="http://schemas.openxmlformats.org/officeDocument/2006/relationships/slide" Target="slides/slide8.xml"/><Relationship Id="rId57" Type="http://schemas.openxmlformats.org/officeDocument/2006/relationships/font" Target="fonts/OpenSans-boldItalic.fntdata"/><Relationship Id="rId12" Type="http://schemas.openxmlformats.org/officeDocument/2006/relationships/slide" Target="slides/slide7.xml"/><Relationship Id="rId56" Type="http://schemas.openxmlformats.org/officeDocument/2006/relationships/font" Target="fonts/OpenSans-italic.fntdata"/><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0" Type="http://schemas.openxmlformats.org/officeDocument/2006/relationships/hyperlink" Target="https://en.wikipedia.org/wiki/Synthetic_biology" TargetMode="External"/><Relationship Id="rId22" Type="http://schemas.openxmlformats.org/officeDocument/2006/relationships/hyperlink" Target="https://en.wikipedia.org/wiki/Democratic_backsliding" TargetMode="External"/><Relationship Id="rId21" Type="http://schemas.openxmlformats.org/officeDocument/2006/relationships/hyperlink" Target="https://en.wikipedia.org/wiki/Synthetic_biology" TargetMode="External"/><Relationship Id="rId24" Type="http://schemas.openxmlformats.org/officeDocument/2006/relationships/hyperlink" Target="https://en.wikipedia.org/wiki/Polycrisis" TargetMode="External"/><Relationship Id="rId23" Type="http://schemas.openxmlformats.org/officeDocument/2006/relationships/hyperlink" Target="https://en.wikipedia.org/wiki/Democratic_backsliding" TargetMode="External"/><Relationship Id="rId1" Type="http://schemas.openxmlformats.org/officeDocument/2006/relationships/notesMaster" Target="../notesMasters/notesMaster1.xml"/><Relationship Id="rId2" Type="http://schemas.openxmlformats.org/officeDocument/2006/relationships/hyperlink" Target="https://en.wikipedia.org/wiki/Crisis" TargetMode="External"/><Relationship Id="rId3" Type="http://schemas.openxmlformats.org/officeDocument/2006/relationships/hyperlink" Target="https://en.wikipedia.org/wiki/Crisis" TargetMode="External"/><Relationship Id="rId4" Type="http://schemas.openxmlformats.org/officeDocument/2006/relationships/hyperlink" Target="https://en.wiktionary.org/wiki/predicament" TargetMode="External"/><Relationship Id="rId9" Type="http://schemas.openxmlformats.org/officeDocument/2006/relationships/hyperlink" Target="https://en.wikipedia.org/wiki/COVID-19_pandemic" TargetMode="External"/><Relationship Id="rId26" Type="http://schemas.openxmlformats.org/officeDocument/2006/relationships/hyperlink" Target="https://en.wikipedia.org/wiki/Wikipedia:Text_of_the_Creative_Commons_Attribution-ShareAlike_4.0_International_License" TargetMode="External"/><Relationship Id="rId25" Type="http://schemas.openxmlformats.org/officeDocument/2006/relationships/hyperlink" Target="https://en.wikipedia.org/wiki/Polycrisis" TargetMode="External"/><Relationship Id="rId27" Type="http://schemas.openxmlformats.org/officeDocument/2006/relationships/hyperlink" Target="https://en.wikipedia.org/wiki/Wikipedia:Text_of_the_Creative_Commons_Attribution-ShareAlike_4.0_International_License" TargetMode="External"/><Relationship Id="rId5" Type="http://schemas.openxmlformats.org/officeDocument/2006/relationships/hyperlink" Target="https://en.wiktionary.org/wiki/predicament" TargetMode="External"/><Relationship Id="rId6" Type="http://schemas.openxmlformats.org/officeDocument/2006/relationships/hyperlink" Target="https://en.wikipedia.org/wiki/Edgar_Morin" TargetMode="External"/><Relationship Id="rId7" Type="http://schemas.openxmlformats.org/officeDocument/2006/relationships/hyperlink" Target="https://en.wikipedia.org/wiki/Edgar_Morin" TargetMode="External"/><Relationship Id="rId8" Type="http://schemas.openxmlformats.org/officeDocument/2006/relationships/hyperlink" Target="https://en.wikipedia.org/wiki/COVID-19_pandemic" TargetMode="External"/><Relationship Id="rId11" Type="http://schemas.openxmlformats.org/officeDocument/2006/relationships/hyperlink" Target="https://en.wikipedia.org/wiki/Global_debt" TargetMode="External"/><Relationship Id="rId10" Type="http://schemas.openxmlformats.org/officeDocument/2006/relationships/hyperlink" Target="https://en.wikipedia.org/wiki/Global_debt" TargetMode="External"/><Relationship Id="rId13" Type="http://schemas.openxmlformats.org/officeDocument/2006/relationships/hyperlink" Target="https://en.wikipedia.org/wiki/Climate_change" TargetMode="External"/><Relationship Id="rId12" Type="http://schemas.openxmlformats.org/officeDocument/2006/relationships/hyperlink" Target="https://en.wikipedia.org/wiki/Climate_change" TargetMode="External"/><Relationship Id="rId15" Type="http://schemas.openxmlformats.org/officeDocument/2006/relationships/hyperlink" Target="https://en.wikipedia.org/wiki/Resource_depletion" TargetMode="External"/><Relationship Id="rId14" Type="http://schemas.openxmlformats.org/officeDocument/2006/relationships/hyperlink" Target="https://en.wikipedia.org/wiki/Resource_depletion" TargetMode="External"/><Relationship Id="rId17" Type="http://schemas.openxmlformats.org/officeDocument/2006/relationships/hyperlink" Target="https://en.wikipedia.org/wiki/Social_inequality" TargetMode="External"/><Relationship Id="rId16" Type="http://schemas.openxmlformats.org/officeDocument/2006/relationships/hyperlink" Target="https://en.wikipedia.org/wiki/Social_inequality" TargetMode="External"/><Relationship Id="rId19" Type="http://schemas.openxmlformats.org/officeDocument/2006/relationships/hyperlink" Target="https://en.wikipedia.org/wiki/Artificial_intelligence" TargetMode="External"/><Relationship Id="rId18" Type="http://schemas.openxmlformats.org/officeDocument/2006/relationships/hyperlink" Target="https://en.wikipedia.org/wiki/Artificial_intelligence" TargetMode="Externa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presentation/d/1zCE6Ub81-FVNzSDayxhZkP6wIH8DWgvJiwEfL_5No0E/edit?slide=id.g2c6024ad837_4_13#slide=id.g2c6024ad837_4_13" TargetMode="Externa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researchictafrica.net/wp/wp-content/uploads/2022/02/From-Data-Protection-to-Data-Justice.pdf" TargetMode="Externa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g36879a86cc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 name="Google Shape;66;g36879a86cc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Connie </a:t>
            </a:r>
            <a:r>
              <a:rPr lang="en" sz="1800">
                <a:solidFill>
                  <a:srgbClr val="595959"/>
                </a:solidFill>
              </a:rPr>
              <a:t>Each gives 2-3 minute orientation; 5 points ( 7-8 minutes)</a:t>
            </a:r>
            <a:endParaRPr sz="1800">
              <a:solidFill>
                <a:srgbClr val="595959"/>
              </a:solidFill>
            </a:endParaRPr>
          </a:p>
          <a:p>
            <a:pPr indent="-342900" lvl="0" marL="457200" rtl="0" algn="l">
              <a:lnSpc>
                <a:spcPct val="115000"/>
              </a:lnSpc>
              <a:spcBef>
                <a:spcPts val="0"/>
              </a:spcBef>
              <a:spcAft>
                <a:spcPts val="0"/>
              </a:spcAft>
              <a:buClr>
                <a:srgbClr val="595959"/>
              </a:buClr>
              <a:buSzPts val="1800"/>
              <a:buChar char="-"/>
            </a:pPr>
            <a:r>
              <a:rPr lang="en" sz="1800">
                <a:solidFill>
                  <a:srgbClr val="595959"/>
                </a:solidFill>
              </a:rPr>
              <a:t>35 minutes total</a:t>
            </a:r>
            <a:endParaRPr sz="1800">
              <a:solidFill>
                <a:srgbClr val="595959"/>
              </a:solidFill>
            </a:endParaRPr>
          </a:p>
          <a:p>
            <a:pPr indent="-342900" lvl="0" marL="457200" rtl="0" algn="l">
              <a:lnSpc>
                <a:spcPct val="115000"/>
              </a:lnSpc>
              <a:spcBef>
                <a:spcPts val="0"/>
              </a:spcBef>
              <a:spcAft>
                <a:spcPts val="0"/>
              </a:spcAft>
              <a:buClr>
                <a:srgbClr val="595959"/>
              </a:buClr>
              <a:buSzPts val="1800"/>
              <a:buChar char="-"/>
            </a:pPr>
            <a:r>
              <a:rPr lang="en" sz="1800">
                <a:solidFill>
                  <a:srgbClr val="595959"/>
                </a:solidFill>
              </a:rPr>
              <a:t>one slide for each person = 3-4 min each</a:t>
            </a:r>
            <a:endParaRPr sz="1800">
              <a:solidFill>
                <a:srgbClr val="595959"/>
              </a:solidFill>
            </a:endParaRPr>
          </a:p>
          <a:p>
            <a:pPr indent="-342900" lvl="0" marL="457200" rtl="0" algn="l">
              <a:lnSpc>
                <a:spcPct val="115000"/>
              </a:lnSpc>
              <a:spcBef>
                <a:spcPts val="0"/>
              </a:spcBef>
              <a:spcAft>
                <a:spcPts val="0"/>
              </a:spcAft>
              <a:buClr>
                <a:srgbClr val="595959"/>
              </a:buClr>
              <a:buSzPts val="1800"/>
              <a:buChar char="-"/>
            </a:pPr>
            <a:r>
              <a:rPr lang="en" sz="1800">
                <a:solidFill>
                  <a:srgbClr val="595959"/>
                </a:solidFill>
              </a:rPr>
              <a:t>Audience participation = open up to broader comments (10 minutes)</a:t>
            </a:r>
            <a:endParaRPr sz="1800">
              <a:solidFill>
                <a:srgbClr val="595959"/>
              </a:solidFill>
            </a:endParaRPr>
          </a:p>
          <a:p>
            <a:pPr indent="0" lvl="0" marL="0" rtl="0" algn="l">
              <a:spcBef>
                <a:spcPts val="120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g367dde26dc5_1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 name="Google Shape;72;g367dde26dc5_1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600"/>
              </a:spcBef>
              <a:spcAft>
                <a:spcPts val="0"/>
              </a:spcAft>
              <a:buClr>
                <a:schemeClr val="dk1"/>
              </a:buClr>
              <a:buSzPts val="1100"/>
              <a:buFont typeface="Arial"/>
              <a:buNone/>
            </a:pPr>
            <a:r>
              <a:rPr b="1" lang="en">
                <a:solidFill>
                  <a:srgbClr val="202122"/>
                </a:solidFill>
                <a:latin typeface="Open Sans"/>
                <a:ea typeface="Open Sans"/>
                <a:cs typeface="Open Sans"/>
                <a:sym typeface="Open Sans"/>
              </a:rPr>
              <a:t>Paola - Polycrisis</a:t>
            </a:r>
            <a:r>
              <a:rPr lang="en">
                <a:solidFill>
                  <a:srgbClr val="202122"/>
                </a:solidFill>
                <a:latin typeface="Open Sans"/>
                <a:ea typeface="Open Sans"/>
                <a:cs typeface="Open Sans"/>
                <a:sym typeface="Open Sans"/>
              </a:rPr>
              <a:t> (from the French </a:t>
            </a:r>
            <a:r>
              <a:rPr i="1" lang="en">
                <a:solidFill>
                  <a:srgbClr val="202122"/>
                </a:solidFill>
                <a:latin typeface="Open Sans"/>
                <a:ea typeface="Open Sans"/>
                <a:cs typeface="Open Sans"/>
                <a:sym typeface="Open Sans"/>
              </a:rPr>
              <a:t>polycrise</a:t>
            </a:r>
            <a:r>
              <a:rPr lang="en">
                <a:solidFill>
                  <a:srgbClr val="202122"/>
                </a:solidFill>
                <a:latin typeface="Open Sans"/>
                <a:ea typeface="Open Sans"/>
                <a:cs typeface="Open Sans"/>
                <a:sym typeface="Open Sans"/>
              </a:rPr>
              <a:t>) describes a complex situation where multiple, interconnected</a:t>
            </a:r>
            <a:r>
              <a:rPr lang="en">
                <a:solidFill>
                  <a:srgbClr val="202122"/>
                </a:solidFill>
                <a:uFill>
                  <a:noFill/>
                </a:uFill>
                <a:latin typeface="Open Sans"/>
                <a:ea typeface="Open Sans"/>
                <a:cs typeface="Open Sans"/>
                <a:sym typeface="Open Sans"/>
                <a:hlinkClick r:id="rId2">
                  <a:extLst>
                    <a:ext uri="{A12FA001-AC4F-418D-AE19-62706E023703}">
                      <ahyp:hlinkClr val="tx"/>
                    </a:ext>
                  </a:extLst>
                </a:hlinkClick>
              </a:rPr>
              <a:t> </a:t>
            </a:r>
            <a:r>
              <a:rPr lang="en" u="sng">
                <a:solidFill>
                  <a:schemeClr val="hlink"/>
                </a:solidFill>
                <a:latin typeface="Open Sans"/>
                <a:ea typeface="Open Sans"/>
                <a:cs typeface="Open Sans"/>
                <a:sym typeface="Open Sans"/>
                <a:hlinkClick r:id="rId3"/>
              </a:rPr>
              <a:t>crises</a:t>
            </a:r>
            <a:r>
              <a:rPr lang="en">
                <a:solidFill>
                  <a:srgbClr val="202122"/>
                </a:solidFill>
                <a:latin typeface="Open Sans"/>
                <a:ea typeface="Open Sans"/>
                <a:cs typeface="Open Sans"/>
                <a:sym typeface="Open Sans"/>
              </a:rPr>
              <a:t> converge and amplify each other, resulting in a</a:t>
            </a:r>
            <a:r>
              <a:rPr lang="en">
                <a:solidFill>
                  <a:srgbClr val="202122"/>
                </a:solidFill>
                <a:uFill>
                  <a:noFill/>
                </a:uFill>
                <a:latin typeface="Open Sans"/>
                <a:ea typeface="Open Sans"/>
                <a:cs typeface="Open Sans"/>
                <a:sym typeface="Open Sans"/>
                <a:hlinkClick r:id="rId4">
                  <a:extLst>
                    <a:ext uri="{A12FA001-AC4F-418D-AE19-62706E023703}">
                      <ahyp:hlinkClr val="tx"/>
                    </a:ext>
                  </a:extLst>
                </a:hlinkClick>
              </a:rPr>
              <a:t> </a:t>
            </a:r>
            <a:r>
              <a:rPr lang="en" u="sng">
                <a:solidFill>
                  <a:schemeClr val="hlink"/>
                </a:solidFill>
                <a:latin typeface="Open Sans"/>
                <a:ea typeface="Open Sans"/>
                <a:cs typeface="Open Sans"/>
                <a:sym typeface="Open Sans"/>
                <a:hlinkClick r:id="rId5"/>
              </a:rPr>
              <a:t>predicament</a:t>
            </a:r>
            <a:r>
              <a:rPr lang="en">
                <a:solidFill>
                  <a:srgbClr val="202122"/>
                </a:solidFill>
                <a:latin typeface="Open Sans"/>
                <a:ea typeface="Open Sans"/>
                <a:cs typeface="Open Sans"/>
                <a:sym typeface="Open Sans"/>
              </a:rPr>
              <a:t> that is difficult to manage or resolve.</a:t>
            </a:r>
            <a:r>
              <a:rPr baseline="30000" lang="en" sz="1800">
                <a:solidFill>
                  <a:srgbClr val="3366CC"/>
                </a:solidFill>
                <a:latin typeface="Open Sans"/>
                <a:ea typeface="Open Sans"/>
                <a:cs typeface="Open Sans"/>
                <a:sym typeface="Open Sans"/>
              </a:rPr>
              <a:t> </a:t>
            </a:r>
            <a:r>
              <a:rPr lang="en">
                <a:solidFill>
                  <a:srgbClr val="202122"/>
                </a:solidFill>
                <a:latin typeface="Open Sans"/>
                <a:ea typeface="Open Sans"/>
                <a:cs typeface="Open Sans"/>
                <a:sym typeface="Open Sans"/>
              </a:rPr>
              <a:t>Unlike single crises that may have clearer causes and solutions, a polycrisis involves overlapping and interdependent issues, making it a more pervasive and enduring state of instability. This concept reflects growing concerns about the sustainability and viability of contemporary socio-economic, political, and ecological systems.</a:t>
            </a:r>
            <a:endParaRPr>
              <a:solidFill>
                <a:srgbClr val="202122"/>
              </a:solidFill>
              <a:latin typeface="Open Sans"/>
              <a:ea typeface="Open Sans"/>
              <a:cs typeface="Open Sans"/>
              <a:sym typeface="Open Sans"/>
            </a:endParaRPr>
          </a:p>
          <a:p>
            <a:pPr indent="0" lvl="0" marL="0" rtl="0" algn="l">
              <a:lnSpc>
                <a:spcPct val="115000"/>
              </a:lnSpc>
              <a:spcBef>
                <a:spcPts val="1200"/>
              </a:spcBef>
              <a:spcAft>
                <a:spcPts val="0"/>
              </a:spcAft>
              <a:buClr>
                <a:schemeClr val="dk1"/>
              </a:buClr>
              <a:buSzPts val="1100"/>
              <a:buFont typeface="Arial"/>
              <a:buNone/>
            </a:pPr>
            <a:r>
              <a:rPr lang="en">
                <a:solidFill>
                  <a:srgbClr val="202122"/>
                </a:solidFill>
                <a:latin typeface="Open Sans"/>
                <a:ea typeface="Open Sans"/>
                <a:cs typeface="Open Sans"/>
                <a:sym typeface="Open Sans"/>
              </a:rPr>
              <a:t>The term was originally coined by French philosopher and sociologist</a:t>
            </a:r>
            <a:r>
              <a:rPr lang="en">
                <a:solidFill>
                  <a:srgbClr val="202122"/>
                </a:solidFill>
                <a:uFill>
                  <a:noFill/>
                </a:uFill>
                <a:latin typeface="Open Sans"/>
                <a:ea typeface="Open Sans"/>
                <a:cs typeface="Open Sans"/>
                <a:sym typeface="Open Sans"/>
                <a:hlinkClick r:id="rId6">
                  <a:extLst>
                    <a:ext uri="{A12FA001-AC4F-418D-AE19-62706E023703}">
                      <ahyp:hlinkClr val="tx"/>
                    </a:ext>
                  </a:extLst>
                </a:hlinkClick>
              </a:rPr>
              <a:t> </a:t>
            </a:r>
            <a:r>
              <a:rPr lang="en" u="sng">
                <a:solidFill>
                  <a:schemeClr val="hlink"/>
                </a:solidFill>
                <a:latin typeface="Open Sans"/>
                <a:ea typeface="Open Sans"/>
                <a:cs typeface="Open Sans"/>
                <a:sym typeface="Open Sans"/>
                <a:hlinkClick r:id="rId7"/>
              </a:rPr>
              <a:t>Edgar Morin</a:t>
            </a:r>
            <a:r>
              <a:rPr lang="en">
                <a:solidFill>
                  <a:srgbClr val="202122"/>
                </a:solidFill>
                <a:latin typeface="Open Sans"/>
                <a:ea typeface="Open Sans"/>
                <a:cs typeface="Open Sans"/>
                <a:sym typeface="Open Sans"/>
              </a:rPr>
              <a:t> in 1993. It gained increasing popularity in the early 2020s as a way to refer to the overlapping effects of the</a:t>
            </a:r>
            <a:r>
              <a:rPr lang="en">
                <a:solidFill>
                  <a:srgbClr val="202122"/>
                </a:solidFill>
                <a:uFill>
                  <a:noFill/>
                </a:uFill>
                <a:latin typeface="Open Sans"/>
                <a:ea typeface="Open Sans"/>
                <a:cs typeface="Open Sans"/>
                <a:sym typeface="Open Sans"/>
                <a:hlinkClick r:id="rId8">
                  <a:extLst>
                    <a:ext uri="{A12FA001-AC4F-418D-AE19-62706E023703}">
                      <ahyp:hlinkClr val="tx"/>
                    </a:ext>
                  </a:extLst>
                </a:hlinkClick>
              </a:rPr>
              <a:t> </a:t>
            </a:r>
            <a:r>
              <a:rPr lang="en" u="sng">
                <a:solidFill>
                  <a:schemeClr val="hlink"/>
                </a:solidFill>
                <a:latin typeface="Open Sans"/>
                <a:ea typeface="Open Sans"/>
                <a:cs typeface="Open Sans"/>
                <a:sym typeface="Open Sans"/>
                <a:hlinkClick r:id="rId9"/>
              </a:rPr>
              <a:t>COVID-19 pandemic</a:t>
            </a:r>
            <a:r>
              <a:rPr lang="en">
                <a:solidFill>
                  <a:srgbClr val="202122"/>
                </a:solidFill>
                <a:latin typeface="Open Sans"/>
                <a:ea typeface="Open Sans"/>
                <a:cs typeface="Open Sans"/>
                <a:sym typeface="Open Sans"/>
              </a:rPr>
              <a:t>, war,</a:t>
            </a:r>
            <a:r>
              <a:rPr lang="en">
                <a:solidFill>
                  <a:srgbClr val="202122"/>
                </a:solidFill>
                <a:uFill>
                  <a:noFill/>
                </a:uFill>
                <a:latin typeface="Open Sans"/>
                <a:ea typeface="Open Sans"/>
                <a:cs typeface="Open Sans"/>
                <a:sym typeface="Open Sans"/>
                <a:hlinkClick r:id="rId10">
                  <a:extLst>
                    <a:ext uri="{A12FA001-AC4F-418D-AE19-62706E023703}">
                      <ahyp:hlinkClr val="tx"/>
                    </a:ext>
                  </a:extLst>
                </a:hlinkClick>
              </a:rPr>
              <a:t> </a:t>
            </a:r>
            <a:r>
              <a:rPr lang="en" u="sng">
                <a:solidFill>
                  <a:schemeClr val="hlink"/>
                </a:solidFill>
                <a:latin typeface="Open Sans"/>
                <a:ea typeface="Open Sans"/>
                <a:cs typeface="Open Sans"/>
                <a:sym typeface="Open Sans"/>
                <a:hlinkClick r:id="rId11"/>
              </a:rPr>
              <a:t>surging debt levels</a:t>
            </a:r>
            <a:r>
              <a:rPr lang="en">
                <a:solidFill>
                  <a:srgbClr val="202122"/>
                </a:solidFill>
                <a:latin typeface="Open Sans"/>
                <a:ea typeface="Open Sans"/>
                <a:cs typeface="Open Sans"/>
                <a:sym typeface="Open Sans"/>
              </a:rPr>
              <a:t>, inflation,</a:t>
            </a:r>
            <a:r>
              <a:rPr lang="en">
                <a:solidFill>
                  <a:srgbClr val="202122"/>
                </a:solidFill>
                <a:uFill>
                  <a:noFill/>
                </a:uFill>
                <a:latin typeface="Open Sans"/>
                <a:ea typeface="Open Sans"/>
                <a:cs typeface="Open Sans"/>
                <a:sym typeface="Open Sans"/>
                <a:hlinkClick r:id="rId12">
                  <a:extLst>
                    <a:ext uri="{A12FA001-AC4F-418D-AE19-62706E023703}">
                      <ahyp:hlinkClr val="tx"/>
                    </a:ext>
                  </a:extLst>
                </a:hlinkClick>
              </a:rPr>
              <a:t> </a:t>
            </a:r>
            <a:r>
              <a:rPr lang="en" u="sng">
                <a:solidFill>
                  <a:schemeClr val="hlink"/>
                </a:solidFill>
                <a:latin typeface="Open Sans"/>
                <a:ea typeface="Open Sans"/>
                <a:cs typeface="Open Sans"/>
                <a:sym typeface="Open Sans"/>
                <a:hlinkClick r:id="rId13"/>
              </a:rPr>
              <a:t>climate change</a:t>
            </a:r>
            <a:r>
              <a:rPr lang="en">
                <a:solidFill>
                  <a:srgbClr val="202122"/>
                </a:solidFill>
                <a:latin typeface="Open Sans"/>
                <a:ea typeface="Open Sans"/>
                <a:cs typeface="Open Sans"/>
                <a:sym typeface="Open Sans"/>
              </a:rPr>
              <a:t>,</a:t>
            </a:r>
            <a:r>
              <a:rPr lang="en">
                <a:solidFill>
                  <a:srgbClr val="202122"/>
                </a:solidFill>
                <a:uFill>
                  <a:noFill/>
                </a:uFill>
                <a:latin typeface="Open Sans"/>
                <a:ea typeface="Open Sans"/>
                <a:cs typeface="Open Sans"/>
                <a:sym typeface="Open Sans"/>
                <a:hlinkClick r:id="rId14">
                  <a:extLst>
                    <a:ext uri="{A12FA001-AC4F-418D-AE19-62706E023703}">
                      <ahyp:hlinkClr val="tx"/>
                    </a:ext>
                  </a:extLst>
                </a:hlinkClick>
              </a:rPr>
              <a:t> </a:t>
            </a:r>
            <a:r>
              <a:rPr lang="en" u="sng">
                <a:solidFill>
                  <a:schemeClr val="hlink"/>
                </a:solidFill>
                <a:latin typeface="Open Sans"/>
                <a:ea typeface="Open Sans"/>
                <a:cs typeface="Open Sans"/>
                <a:sym typeface="Open Sans"/>
                <a:hlinkClick r:id="rId15"/>
              </a:rPr>
              <a:t>resource depletion</a:t>
            </a:r>
            <a:r>
              <a:rPr lang="en">
                <a:solidFill>
                  <a:srgbClr val="202122"/>
                </a:solidFill>
                <a:latin typeface="Open Sans"/>
                <a:ea typeface="Open Sans"/>
                <a:cs typeface="Open Sans"/>
                <a:sym typeface="Open Sans"/>
              </a:rPr>
              <a:t>,</a:t>
            </a:r>
            <a:r>
              <a:rPr lang="en">
                <a:solidFill>
                  <a:srgbClr val="202122"/>
                </a:solidFill>
                <a:uFill>
                  <a:noFill/>
                </a:uFill>
                <a:latin typeface="Open Sans"/>
                <a:ea typeface="Open Sans"/>
                <a:cs typeface="Open Sans"/>
                <a:sym typeface="Open Sans"/>
                <a:hlinkClick r:id="rId16">
                  <a:extLst>
                    <a:ext uri="{A12FA001-AC4F-418D-AE19-62706E023703}">
                      <ahyp:hlinkClr val="tx"/>
                    </a:ext>
                  </a:extLst>
                </a:hlinkClick>
              </a:rPr>
              <a:t> </a:t>
            </a:r>
            <a:r>
              <a:rPr lang="en" u="sng">
                <a:solidFill>
                  <a:schemeClr val="hlink"/>
                </a:solidFill>
                <a:latin typeface="Open Sans"/>
                <a:ea typeface="Open Sans"/>
                <a:cs typeface="Open Sans"/>
                <a:sym typeface="Open Sans"/>
                <a:hlinkClick r:id="rId17"/>
              </a:rPr>
              <a:t>growing inequality</a:t>
            </a:r>
            <a:r>
              <a:rPr lang="en">
                <a:solidFill>
                  <a:srgbClr val="202122"/>
                </a:solidFill>
                <a:latin typeface="Open Sans"/>
                <a:ea typeface="Open Sans"/>
                <a:cs typeface="Open Sans"/>
                <a:sym typeface="Open Sans"/>
              </a:rPr>
              <a:t>,</a:t>
            </a:r>
            <a:r>
              <a:rPr lang="en">
                <a:solidFill>
                  <a:srgbClr val="202122"/>
                </a:solidFill>
                <a:uFill>
                  <a:noFill/>
                </a:uFill>
                <a:latin typeface="Open Sans"/>
                <a:ea typeface="Open Sans"/>
                <a:cs typeface="Open Sans"/>
                <a:sym typeface="Open Sans"/>
                <a:hlinkClick r:id="rId18">
                  <a:extLst>
                    <a:ext uri="{A12FA001-AC4F-418D-AE19-62706E023703}">
                      <ahyp:hlinkClr val="tx"/>
                    </a:ext>
                  </a:extLst>
                </a:hlinkClick>
              </a:rPr>
              <a:t> </a:t>
            </a:r>
            <a:r>
              <a:rPr lang="en" u="sng">
                <a:solidFill>
                  <a:schemeClr val="hlink"/>
                </a:solidFill>
                <a:latin typeface="Open Sans"/>
                <a:ea typeface="Open Sans"/>
                <a:cs typeface="Open Sans"/>
                <a:sym typeface="Open Sans"/>
                <a:hlinkClick r:id="rId19"/>
              </a:rPr>
              <a:t>artificial intelligence</a:t>
            </a:r>
            <a:r>
              <a:rPr lang="en">
                <a:solidFill>
                  <a:srgbClr val="202122"/>
                </a:solidFill>
                <a:latin typeface="Open Sans"/>
                <a:ea typeface="Open Sans"/>
                <a:cs typeface="Open Sans"/>
                <a:sym typeface="Open Sans"/>
              </a:rPr>
              <a:t> and</a:t>
            </a:r>
            <a:r>
              <a:rPr lang="en">
                <a:solidFill>
                  <a:srgbClr val="202122"/>
                </a:solidFill>
                <a:uFill>
                  <a:noFill/>
                </a:uFill>
                <a:latin typeface="Open Sans"/>
                <a:ea typeface="Open Sans"/>
                <a:cs typeface="Open Sans"/>
                <a:sym typeface="Open Sans"/>
                <a:hlinkClick r:id="rId20">
                  <a:extLst>
                    <a:ext uri="{A12FA001-AC4F-418D-AE19-62706E023703}">
                      <ahyp:hlinkClr val="tx"/>
                    </a:ext>
                  </a:extLst>
                </a:hlinkClick>
              </a:rPr>
              <a:t> </a:t>
            </a:r>
            <a:r>
              <a:rPr lang="en" u="sng">
                <a:solidFill>
                  <a:schemeClr val="hlink"/>
                </a:solidFill>
                <a:latin typeface="Open Sans"/>
                <a:ea typeface="Open Sans"/>
                <a:cs typeface="Open Sans"/>
                <a:sym typeface="Open Sans"/>
                <a:hlinkClick r:id="rId21"/>
              </a:rPr>
              <a:t>synthetic biology</a:t>
            </a:r>
            <a:r>
              <a:rPr lang="en">
                <a:solidFill>
                  <a:srgbClr val="202122"/>
                </a:solidFill>
                <a:latin typeface="Open Sans"/>
                <a:ea typeface="Open Sans"/>
                <a:cs typeface="Open Sans"/>
                <a:sym typeface="Open Sans"/>
              </a:rPr>
              <a:t>, and</a:t>
            </a:r>
            <a:r>
              <a:rPr lang="en">
                <a:solidFill>
                  <a:srgbClr val="202122"/>
                </a:solidFill>
                <a:uFill>
                  <a:noFill/>
                </a:uFill>
                <a:latin typeface="Open Sans"/>
                <a:ea typeface="Open Sans"/>
                <a:cs typeface="Open Sans"/>
                <a:sym typeface="Open Sans"/>
                <a:hlinkClick r:id="rId22">
                  <a:extLst>
                    <a:ext uri="{A12FA001-AC4F-418D-AE19-62706E023703}">
                      <ahyp:hlinkClr val="tx"/>
                    </a:ext>
                  </a:extLst>
                </a:hlinkClick>
              </a:rPr>
              <a:t> </a:t>
            </a:r>
            <a:r>
              <a:rPr lang="en" u="sng">
                <a:solidFill>
                  <a:schemeClr val="hlink"/>
                </a:solidFill>
                <a:latin typeface="Open Sans"/>
                <a:ea typeface="Open Sans"/>
                <a:cs typeface="Open Sans"/>
                <a:sym typeface="Open Sans"/>
                <a:hlinkClick r:id="rId23"/>
              </a:rPr>
              <a:t>democratic backsliding</a:t>
            </a:r>
            <a:r>
              <a:rPr lang="en">
                <a:solidFill>
                  <a:srgbClr val="202122"/>
                </a:solidFill>
                <a:latin typeface="Open Sans"/>
                <a:ea typeface="Open Sans"/>
                <a:cs typeface="Open Sans"/>
                <a:sym typeface="Open Sans"/>
              </a:rPr>
              <a:t>.</a:t>
            </a:r>
            <a:endParaRPr>
              <a:solidFill>
                <a:srgbClr val="202122"/>
              </a:solidFill>
              <a:latin typeface="Open Sans"/>
              <a:ea typeface="Open Sans"/>
              <a:cs typeface="Open Sans"/>
              <a:sym typeface="Open Sans"/>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latin typeface="Open Sans"/>
                <a:ea typeface="Open Sans"/>
                <a:cs typeface="Open Sans"/>
                <a:sym typeface="Open Sans"/>
              </a:rPr>
              <a:t>(Wikipedia,</a:t>
            </a:r>
            <a:r>
              <a:rPr lang="en">
                <a:solidFill>
                  <a:schemeClr val="dk1"/>
                </a:solidFill>
                <a:uFill>
                  <a:noFill/>
                </a:uFill>
                <a:latin typeface="Open Sans"/>
                <a:ea typeface="Open Sans"/>
                <a:cs typeface="Open Sans"/>
                <a:sym typeface="Open Sans"/>
                <a:hlinkClick r:id="rId24">
                  <a:extLst>
                    <a:ext uri="{A12FA001-AC4F-418D-AE19-62706E023703}">
                      <ahyp:hlinkClr val="tx"/>
                    </a:ext>
                  </a:extLst>
                </a:hlinkClick>
              </a:rPr>
              <a:t> </a:t>
            </a:r>
            <a:r>
              <a:rPr lang="en" u="sng">
                <a:solidFill>
                  <a:schemeClr val="hlink"/>
                </a:solidFill>
                <a:latin typeface="Open Sans"/>
                <a:ea typeface="Open Sans"/>
                <a:cs typeface="Open Sans"/>
                <a:sym typeface="Open Sans"/>
                <a:hlinkClick r:id="rId25"/>
              </a:rPr>
              <a:t>https://en.wikipedia.org/wiki/Polycrisis</a:t>
            </a:r>
            <a:r>
              <a:rPr lang="en">
                <a:solidFill>
                  <a:schemeClr val="dk1"/>
                </a:solidFill>
                <a:latin typeface="Open Sans"/>
                <a:ea typeface="Open Sans"/>
                <a:cs typeface="Open Sans"/>
                <a:sym typeface="Open Sans"/>
              </a:rPr>
              <a:t>,</a:t>
            </a:r>
            <a:r>
              <a:rPr lang="en">
                <a:solidFill>
                  <a:schemeClr val="dk1"/>
                </a:solidFill>
                <a:uFill>
                  <a:noFill/>
                </a:uFill>
                <a:latin typeface="Open Sans"/>
                <a:ea typeface="Open Sans"/>
                <a:cs typeface="Open Sans"/>
                <a:sym typeface="Open Sans"/>
                <a:hlinkClick r:id="rId26">
                  <a:extLst>
                    <a:ext uri="{A12FA001-AC4F-418D-AE19-62706E023703}">
                      <ahyp:hlinkClr val="tx"/>
                    </a:ext>
                  </a:extLst>
                </a:hlinkClick>
              </a:rPr>
              <a:t> </a:t>
            </a:r>
            <a:r>
              <a:rPr lang="en" u="sng">
                <a:solidFill>
                  <a:schemeClr val="hlink"/>
                </a:solidFill>
                <a:latin typeface="Open Sans"/>
                <a:ea typeface="Open Sans"/>
                <a:cs typeface="Open Sans"/>
                <a:sym typeface="Open Sans"/>
                <a:hlinkClick r:id="rId27"/>
              </a:rPr>
              <a:t>CC BY SA</a:t>
            </a:r>
            <a:r>
              <a:rPr lang="en">
                <a:solidFill>
                  <a:schemeClr val="dk1"/>
                </a:solidFill>
                <a:latin typeface="Open Sans"/>
                <a:ea typeface="Open Sans"/>
                <a:cs typeface="Open Sans"/>
                <a:sym typeface="Open Sans"/>
              </a:rPr>
              <a:t>)</a:t>
            </a:r>
            <a:endParaRPr b="1" sz="1200">
              <a:solidFill>
                <a:srgbClr val="202122"/>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g367ec94dfd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 name="Google Shape;78;g367ec94dfd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g367ec94dfdd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 name="Google Shape;85;g367ec94dfdd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Learning to be and to become. In a p</a:t>
            </a:r>
            <a:r>
              <a:rPr lang="en"/>
              <a:t>olycrisis. </a:t>
            </a:r>
            <a:endParaRPr/>
          </a:p>
          <a:p>
            <a:pPr indent="0" lvl="0" marL="0" rtl="0" algn="l">
              <a:spcBef>
                <a:spcPts val="0"/>
              </a:spcBef>
              <a:spcAft>
                <a:spcPts val="0"/>
              </a:spcAft>
              <a:buNone/>
            </a:pPr>
            <a:r>
              <a:rPr lang="en"/>
              <a:t>What is happening in my context, what am I learning, what am I becoming in relation to all that. </a:t>
            </a:r>
            <a:endParaRPr/>
          </a:p>
          <a:p>
            <a:pPr indent="0" lvl="0" marL="0" rtl="0" algn="l">
              <a:spcBef>
                <a:spcPts val="0"/>
              </a:spcBef>
              <a:spcAft>
                <a:spcPts val="0"/>
              </a:spcAft>
              <a:buClr>
                <a:schemeClr val="dk1"/>
              </a:buClr>
              <a:buSzPts val="1100"/>
              <a:buFont typeface="Arial"/>
              <a:buNone/>
            </a:pPr>
            <a:r>
              <a:rPr lang="en"/>
              <a:t>Healthcare systems</a:t>
            </a:r>
            <a:endParaRPr/>
          </a:p>
          <a:p>
            <a:pPr indent="0" lvl="0" marL="0" rtl="0" algn="l">
              <a:spcBef>
                <a:spcPts val="0"/>
              </a:spcBef>
              <a:spcAft>
                <a:spcPts val="0"/>
              </a:spcAft>
              <a:buClr>
                <a:schemeClr val="dk1"/>
              </a:buClr>
              <a:buSzPts val="1100"/>
              <a:buFont typeface="Arial"/>
              <a:buNone/>
            </a:pPr>
            <a:r>
              <a:rPr lang="en"/>
              <a:t>Education </a:t>
            </a:r>
            <a:r>
              <a:rPr lang="en">
                <a:solidFill>
                  <a:schemeClr val="dk1"/>
                </a:solidFill>
              </a:rPr>
              <a:t>systems</a:t>
            </a:r>
            <a:endParaRPr/>
          </a:p>
          <a:p>
            <a:pPr indent="0" lvl="0" marL="0" rtl="0" algn="l">
              <a:spcBef>
                <a:spcPts val="0"/>
              </a:spcBef>
              <a:spcAft>
                <a:spcPts val="0"/>
              </a:spcAft>
              <a:buClr>
                <a:schemeClr val="dk1"/>
              </a:buClr>
              <a:buSzPts val="1100"/>
              <a:buFont typeface="Arial"/>
              <a:buNone/>
            </a:pPr>
            <a:r>
              <a:rPr lang="en"/>
              <a:t>Investments in weapons</a:t>
            </a:r>
            <a:endParaRPr/>
          </a:p>
          <a:p>
            <a:pPr indent="0" lvl="0" marL="0" rtl="0" algn="l">
              <a:spcBef>
                <a:spcPts val="0"/>
              </a:spcBef>
              <a:spcAft>
                <a:spcPts val="0"/>
              </a:spcAft>
              <a:buClr>
                <a:schemeClr val="dk1"/>
              </a:buClr>
              <a:buSzPts val="1100"/>
              <a:buFont typeface="Arial"/>
              <a:buNone/>
            </a:pPr>
            <a:r>
              <a:rPr lang="en"/>
              <a:t>Silenced focus on climate change</a:t>
            </a:r>
            <a:endParaRPr/>
          </a:p>
          <a:p>
            <a:pPr indent="0" lvl="0" marL="0" rtl="0" algn="l">
              <a:spcBef>
                <a:spcPts val="0"/>
              </a:spcBef>
              <a:spcAft>
                <a:spcPts val="0"/>
              </a:spcAft>
              <a:buClr>
                <a:schemeClr val="dk1"/>
              </a:buClr>
              <a:buSzPts val="1100"/>
              <a:buFont typeface="Arial"/>
              <a:buNone/>
            </a:pPr>
            <a:r>
              <a:rPr lang="en"/>
              <a:t>Number and scale of war conflicts</a:t>
            </a:r>
            <a:endParaRPr/>
          </a:p>
          <a:p>
            <a:pPr indent="0" lvl="0" marL="0" rtl="0" algn="l">
              <a:spcBef>
                <a:spcPts val="0"/>
              </a:spcBef>
              <a:spcAft>
                <a:spcPts val="0"/>
              </a:spcAft>
              <a:buClr>
                <a:schemeClr val="dk1"/>
              </a:buClr>
              <a:buSzPts val="1100"/>
              <a:buFont typeface="Arial"/>
              <a:buNone/>
            </a:pPr>
            <a:r>
              <a:rPr lang="en"/>
              <a:t>Increasing censorship on relevant social topics</a:t>
            </a:r>
            <a:endParaRPr/>
          </a:p>
          <a:p>
            <a:pPr indent="0" lvl="0" marL="0" rtl="0" algn="l">
              <a:spcBef>
                <a:spcPts val="0"/>
              </a:spcBef>
              <a:spcAft>
                <a:spcPts val="0"/>
              </a:spcAft>
              <a:buNone/>
            </a:pPr>
            <a:r>
              <a:rPr lang="en"/>
              <a:t>Lack of Investment (not only financial) in the new generations</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g36856231c0b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2" name="Google Shape;92;g36856231c0b_0_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I am learning and re-learning to start small to regain power and feel like I can still make a contribution, and hopefully, make a small difference. </a:t>
            </a:r>
            <a:endParaRPr/>
          </a:p>
          <a:p>
            <a:pPr indent="0" lvl="0" marL="0" rtl="0" algn="l">
              <a:lnSpc>
                <a:spcPct val="100000"/>
              </a:lnSpc>
              <a:spcBef>
                <a:spcPts val="0"/>
              </a:spcBef>
              <a:spcAft>
                <a:spcPts val="0"/>
              </a:spcAft>
              <a:buSzPts val="1100"/>
              <a:buNone/>
            </a:pPr>
            <a:r>
              <a:rPr lang="en"/>
              <a:t>In a positive way.</a:t>
            </a:r>
            <a:endParaRPr/>
          </a:p>
          <a:p>
            <a:pPr indent="0" lvl="0" marL="0" rtl="0" algn="l">
              <a:lnSpc>
                <a:spcPct val="100000"/>
              </a:lnSpc>
              <a:spcBef>
                <a:spcPts val="0"/>
              </a:spcBef>
              <a:spcAft>
                <a:spcPts val="0"/>
              </a:spcAft>
              <a:buSzPts val="1100"/>
              <a:buNone/>
            </a:pPr>
            <a:r>
              <a:rPr lang="en"/>
              <a:t>Practitioners like fungi. </a:t>
            </a:r>
            <a:endParaRPr/>
          </a:p>
          <a:p>
            <a:pPr indent="0" lvl="0" marL="0" rtl="0" algn="l">
              <a:lnSpc>
                <a:spcPct val="100000"/>
              </a:lnSpc>
              <a:spcBef>
                <a:spcPts val="0"/>
              </a:spcBef>
              <a:spcAft>
                <a:spcPts val="0"/>
              </a:spcAft>
              <a:buSzPts val="1100"/>
              <a:buNone/>
            </a:pPr>
            <a:r>
              <a:rPr lang="en"/>
              <a:t>Fungi are smart, and they transform. </a:t>
            </a:r>
            <a:endParaRPr/>
          </a:p>
          <a:p>
            <a:pPr indent="0" lvl="0" marL="0" rtl="0" algn="l">
              <a:lnSpc>
                <a:spcPct val="100000"/>
              </a:lnSpc>
              <a:spcBef>
                <a:spcPts val="0"/>
              </a:spcBef>
              <a:spcAft>
                <a:spcPts val="0"/>
              </a:spcAft>
              <a:buSzPts val="1100"/>
              <a:buNone/>
            </a:pPr>
            <a:r>
              <a:rPr lang="en"/>
              <a:t>They accompany change.</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g367dde26dc5_1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 name="Google Shape;98;g367dde26dc5_1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 look at art as a powerful inspiration in many ways: artists </a:t>
            </a:r>
            <a:r>
              <a:rPr lang="en"/>
              <a:t>foresee what is to come.Creativity has the power not only to give voice to new ideas, but also to provide the energy to look back and look forward. Back to learn from what happened, forward to have purpose or sometimes to be frightened enough from what COULD come to think about ways to change the path. </a:t>
            </a:r>
            <a:endParaRPr/>
          </a:p>
          <a:p>
            <a:pPr indent="0" lvl="0" marL="0" rtl="0" algn="l">
              <a:spcBef>
                <a:spcPts val="0"/>
              </a:spcBef>
              <a:spcAft>
                <a:spcPts val="0"/>
              </a:spcAft>
              <a:buNone/>
            </a:pPr>
            <a:r>
              <a:rPr lang="en"/>
              <a:t>Then, I can come back to the present moment to make change happen.</a:t>
            </a:r>
            <a:endParaRPr/>
          </a:p>
          <a:p>
            <a:pPr indent="0" lvl="0" marL="0" rtl="0" algn="l">
              <a:spcBef>
                <a:spcPts val="0"/>
              </a:spcBef>
              <a:spcAft>
                <a:spcPts val="0"/>
              </a:spcAft>
              <a:buNone/>
            </a:pPr>
            <a:r>
              <a:rPr lang="en"/>
              <a:t>Inviting artists to share, respectfully of their right to make a living out of their work, is one of the ways to enlarge the opportunities to be inspired, or at least to reflect. </a:t>
            </a:r>
            <a:endParaRPr/>
          </a:p>
          <a:p>
            <a:pPr indent="0" lvl="0" marL="0" rtl="0" algn="l">
              <a:spcBef>
                <a:spcPts val="0"/>
              </a:spcBef>
              <a:spcAft>
                <a:spcPts val="0"/>
              </a:spcAft>
              <a:buNone/>
            </a:pPr>
            <a:r>
              <a:rPr lang="en"/>
              <a:t>Look at this picture created by Jon Hanlan, an artist who chose to share CC BY NC SA through THE GREATS, by Fine Acts</a:t>
            </a:r>
            <a:endParaRPr b="1" sz="2300">
              <a:solidFill>
                <a:srgbClr val="0F0F0F"/>
              </a:solidFill>
              <a:highlight>
                <a:srgbClr val="FFFFFF"/>
              </a:highlight>
              <a:latin typeface="Roboto"/>
              <a:ea typeface="Roboto"/>
              <a:cs typeface="Roboto"/>
              <a:sym typeface="Roboto"/>
            </a:endParaRPr>
          </a:p>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g3683393eac7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 name="Google Shape;104;g3683393eac7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3683393eac7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3683393eac7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3683393eac7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3683393eac7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36236c6c0ff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36236c6c0ff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36236c6c0ff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 name="Google Shape;137;g36236c6c0ff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g3683393eac7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6" name="Google Shape;146;g3683393eac7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367dde26dc5_1_2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3" name="Google Shape;153;g367dde26dc5_1_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sz="1300"/>
              <a:t>Paola -</a:t>
            </a:r>
            <a:r>
              <a:rPr lang="en" sz="1300"/>
              <a:t> </a:t>
            </a:r>
            <a:r>
              <a:rPr lang="en" u="sng">
                <a:solidFill>
                  <a:schemeClr val="hlink"/>
                </a:solidFill>
                <a:hlinkClick r:id="rId2"/>
              </a:rPr>
              <a:t>OER24 keynote - Cronin &amp; Czerniewicz 28-Mar-2024 - Google Slides</a:t>
            </a:r>
            <a:r>
              <a:rPr lang="en" sz="1300"/>
              <a:t> </a:t>
            </a:r>
            <a:endParaRPr sz="1300"/>
          </a:p>
          <a:p>
            <a:pPr indent="0" lvl="0" marL="0" rtl="0" algn="l">
              <a:lnSpc>
                <a:spcPct val="100000"/>
              </a:lnSpc>
              <a:spcBef>
                <a:spcPts val="0"/>
              </a:spcBef>
              <a:spcAft>
                <a:spcPts val="0"/>
              </a:spcAft>
              <a:buSzPts val="1100"/>
              <a:buNone/>
            </a:pPr>
            <a:r>
              <a:rPr lang="en" sz="1300"/>
              <a:t>Feel free to jump in if you have a comment on the specific step of the manifesto. Otherwise, consider at the end we will make time for Q&amp;A</a:t>
            </a:r>
            <a:endParaRPr sz="1300"/>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367dde26dc5_1_1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1" name="Google Shape;171;g367dde26dc5_1_1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None/>
            </a:pPr>
            <a:r>
              <a:rPr b="1" lang="en" sz="500">
                <a:solidFill>
                  <a:schemeClr val="dk1"/>
                </a:solidFill>
              </a:rPr>
              <a:t> </a:t>
            </a:r>
            <a:r>
              <a:rPr b="1" lang="en" sz="1400">
                <a:solidFill>
                  <a:srgbClr val="595959"/>
                </a:solidFill>
              </a:rPr>
              <a:t>How can we…</a:t>
            </a:r>
            <a:endParaRPr b="1" sz="1400">
              <a:solidFill>
                <a:srgbClr val="333333"/>
              </a:solidFill>
            </a:endParaRPr>
          </a:p>
          <a:p>
            <a:pPr indent="0" lvl="0" marL="360000" rtl="0" algn="l">
              <a:lnSpc>
                <a:spcPct val="115000"/>
              </a:lnSpc>
              <a:spcBef>
                <a:spcPts val="0"/>
              </a:spcBef>
              <a:spcAft>
                <a:spcPts val="1200"/>
              </a:spcAft>
              <a:buClr>
                <a:schemeClr val="dk1"/>
              </a:buClr>
              <a:buSzPts val="1100"/>
              <a:buFont typeface="Arial"/>
              <a:buNone/>
            </a:pPr>
            <a:r>
              <a:rPr lang="en" sz="1400">
                <a:solidFill>
                  <a:schemeClr val="dk1"/>
                </a:solidFill>
              </a:rPr>
              <a:t>Develop a </a:t>
            </a:r>
            <a:r>
              <a:rPr b="1" lang="en" sz="1400">
                <a:solidFill>
                  <a:schemeClr val="dk1"/>
                </a:solidFill>
              </a:rPr>
              <a:t>process to map issues</a:t>
            </a:r>
            <a:r>
              <a:rPr lang="en" sz="1400">
                <a:solidFill>
                  <a:schemeClr val="dk1"/>
                </a:solidFill>
              </a:rPr>
              <a:t> in open education? Understand the </a:t>
            </a:r>
            <a:r>
              <a:rPr b="1" lang="en" sz="1400">
                <a:solidFill>
                  <a:schemeClr val="dk1"/>
                </a:solidFill>
              </a:rPr>
              <a:t>ways that wider global crises</a:t>
            </a:r>
            <a:r>
              <a:rPr lang="en" sz="1400">
                <a:solidFill>
                  <a:schemeClr val="dk1"/>
                </a:solidFill>
              </a:rPr>
              <a:t> impact open education? Develop and continue </a:t>
            </a:r>
            <a:r>
              <a:rPr b="1" lang="en" sz="1400">
                <a:solidFill>
                  <a:schemeClr val="dk1"/>
                </a:solidFill>
              </a:rPr>
              <a:t>cross-sectoral research</a:t>
            </a:r>
            <a:r>
              <a:rPr lang="en" sz="1400">
                <a:solidFill>
                  <a:schemeClr val="dk1"/>
                </a:solidFill>
              </a:rPr>
              <a:t> underpinned by equity concerns? As a broader open community, </a:t>
            </a:r>
            <a:r>
              <a:rPr b="1" lang="en" sz="1400">
                <a:solidFill>
                  <a:schemeClr val="dk1"/>
                </a:solidFill>
              </a:rPr>
              <a:t>make the necessary projects happen</a:t>
            </a:r>
            <a:r>
              <a:rPr lang="en" sz="1400">
                <a:solidFill>
                  <a:schemeClr val="dk1"/>
                </a:solidFill>
              </a:rPr>
              <a:t>, and urgently? </a:t>
            </a:r>
            <a:endParaRPr b="1" sz="500">
              <a:solidFill>
                <a:schemeClr val="dk1"/>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3683393eac7_0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7" name="Google Shape;187;g3683393eac7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367dde26dc5_1_12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2" name="Google Shape;192;g367dde26dc5_1_1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300">
                <a:solidFill>
                  <a:srgbClr val="595959"/>
                </a:solidFill>
              </a:rPr>
              <a:t>How can we…</a:t>
            </a:r>
            <a:r>
              <a:rPr b="1" lang="en" sz="1200">
                <a:solidFill>
                  <a:schemeClr val="dk1"/>
                </a:solidFill>
              </a:rPr>
              <a:t>Challenge</a:t>
            </a:r>
            <a:r>
              <a:rPr lang="en" sz="1200">
                <a:solidFill>
                  <a:schemeClr val="dk1"/>
                </a:solidFill>
              </a:rPr>
              <a:t> </a:t>
            </a:r>
            <a:r>
              <a:rPr b="1" lang="en" sz="1200">
                <a:solidFill>
                  <a:schemeClr val="dk1"/>
                </a:solidFill>
              </a:rPr>
              <a:t>dominant and harmful discourses, models and practices</a:t>
            </a:r>
            <a:r>
              <a:rPr lang="en" sz="1200">
                <a:solidFill>
                  <a:schemeClr val="dk1"/>
                </a:solidFill>
              </a:rPr>
              <a:t>? </a:t>
            </a:r>
            <a:r>
              <a:rPr b="1" lang="en" sz="1200">
                <a:solidFill>
                  <a:schemeClr val="dk1"/>
                </a:solidFill>
              </a:rPr>
              <a:t>Resist dominant extractive systems</a:t>
            </a:r>
            <a:r>
              <a:rPr lang="en" sz="1200">
                <a:solidFill>
                  <a:schemeClr val="dk1"/>
                </a:solidFill>
              </a:rPr>
              <a:t>? </a:t>
            </a:r>
            <a:r>
              <a:rPr b="1" lang="en" sz="1200">
                <a:solidFill>
                  <a:schemeClr val="dk1"/>
                </a:solidFill>
              </a:rPr>
              <a:t>Counter extractive free labour</a:t>
            </a:r>
            <a:r>
              <a:rPr lang="en" sz="1200">
                <a:solidFill>
                  <a:schemeClr val="dk1"/>
                </a:solidFill>
              </a:rPr>
              <a:t>? </a:t>
            </a:r>
            <a:r>
              <a:rPr b="1" lang="en" sz="1200">
                <a:solidFill>
                  <a:schemeClr val="dk1"/>
                </a:solidFill>
              </a:rPr>
              <a:t>Build requisite critical digital and data literacies</a:t>
            </a:r>
            <a:r>
              <a:rPr lang="en" sz="1200">
                <a:solidFill>
                  <a:schemeClr val="dk1"/>
                </a:solidFill>
              </a:rPr>
              <a:t>? </a:t>
            </a:r>
            <a:endParaRPr sz="1200">
              <a:solidFill>
                <a:schemeClr val="dk1"/>
              </a:solidFill>
            </a:endParaRPr>
          </a:p>
          <a:p>
            <a:pPr indent="0" lvl="0" marL="360000" rtl="0" algn="l">
              <a:lnSpc>
                <a:spcPct val="115000"/>
              </a:lnSpc>
              <a:spcBef>
                <a:spcPts val="1200"/>
              </a:spcBef>
              <a:spcAft>
                <a:spcPts val="0"/>
              </a:spcAft>
              <a:buClr>
                <a:schemeClr val="dk1"/>
              </a:buClr>
              <a:buSzPts val="1100"/>
              <a:buFont typeface="Arial"/>
              <a:buNone/>
            </a:pPr>
            <a:r>
              <a:rPr lang="en" sz="1200">
                <a:solidFill>
                  <a:schemeClr val="dk1"/>
                </a:solidFill>
              </a:rPr>
              <a:t>Ensure inclusive </a:t>
            </a:r>
            <a:r>
              <a:rPr b="1" lang="en" sz="1200">
                <a:solidFill>
                  <a:schemeClr val="dk1"/>
                </a:solidFill>
              </a:rPr>
              <a:t>governance arrangements</a:t>
            </a:r>
            <a:r>
              <a:rPr lang="en" sz="1200">
                <a:solidFill>
                  <a:schemeClr val="dk1"/>
                </a:solidFill>
              </a:rPr>
              <a:t>?</a:t>
            </a:r>
            <a:endParaRPr sz="300"/>
          </a:p>
          <a:p>
            <a:pPr indent="-203200" lvl="0" marL="431800" rtl="0" algn="l">
              <a:lnSpc>
                <a:spcPct val="115000"/>
              </a:lnSpc>
              <a:spcBef>
                <a:spcPts val="1200"/>
              </a:spcBef>
              <a:spcAft>
                <a:spcPts val="0"/>
              </a:spcAft>
              <a:buClr>
                <a:schemeClr val="dk1"/>
              </a:buClr>
              <a:buSzPts val="1300"/>
              <a:buNone/>
            </a:pPr>
            <a:r>
              <a:t/>
            </a:r>
            <a:endParaRPr sz="1300">
              <a:solidFill>
                <a:schemeClr val="dk1"/>
              </a:solidFill>
            </a:endParaRPr>
          </a:p>
          <a:p>
            <a:pPr indent="-215900" lvl="0" marL="285750" rtl="0" algn="l">
              <a:lnSpc>
                <a:spcPct val="100000"/>
              </a:lnSpc>
              <a:spcBef>
                <a:spcPts val="1000"/>
              </a:spcBef>
              <a:spcAft>
                <a:spcPts val="0"/>
              </a:spcAft>
              <a:buClr>
                <a:schemeClr val="dk1"/>
              </a:buClr>
              <a:buSzPts val="1100"/>
              <a:buNone/>
            </a:pPr>
            <a:r>
              <a:t/>
            </a:r>
            <a:endParaRPr b="1" sz="1300">
              <a:solidFill>
                <a:srgbClr val="0000FF"/>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g3683393eac7_0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8" name="Google Shape;208;g3683393eac7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g36856231c0b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3" name="Google Shape;213;g36856231c0b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g367dde26dc5_1_14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8" name="Google Shape;218;g367dde26dc5_1_14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600"/>
              </a:spcBef>
              <a:spcAft>
                <a:spcPts val="0"/>
              </a:spcAft>
              <a:buNone/>
            </a:pPr>
            <a:r>
              <a:rPr lang="en" sz="500"/>
              <a:t> </a:t>
            </a:r>
            <a:r>
              <a:rPr lang="en" sz="1400">
                <a:solidFill>
                  <a:schemeClr val="dk1"/>
                </a:solidFill>
              </a:rPr>
              <a:t>What is our responsibility to </a:t>
            </a:r>
            <a:r>
              <a:rPr b="1" lang="en" sz="1400">
                <a:solidFill>
                  <a:schemeClr val="dk1"/>
                </a:solidFill>
              </a:rPr>
              <a:t>open digital infrastructure</a:t>
            </a:r>
            <a:r>
              <a:rPr lang="en" sz="1400">
                <a:solidFill>
                  <a:schemeClr val="dk1"/>
                </a:solidFill>
              </a:rPr>
              <a:t>? How can open educators work to </a:t>
            </a:r>
            <a:r>
              <a:rPr b="1" lang="en" sz="1400">
                <a:solidFill>
                  <a:schemeClr val="dk1"/>
                </a:solidFill>
              </a:rPr>
              <a:t>change the dominant values and models of AI</a:t>
            </a:r>
            <a:r>
              <a:rPr lang="en" sz="1400">
                <a:solidFill>
                  <a:schemeClr val="dk1"/>
                </a:solidFill>
              </a:rPr>
              <a:t>? Do open educators have a particular responsibility to </a:t>
            </a:r>
            <a:r>
              <a:rPr b="1" lang="en" sz="1400">
                <a:solidFill>
                  <a:schemeClr val="dk1"/>
                </a:solidFill>
              </a:rPr>
              <a:t>ensure </a:t>
            </a:r>
            <a:r>
              <a:rPr b="1" lang="en" sz="1400">
                <a:solidFill>
                  <a:schemeClr val="dk1"/>
                </a:solidFill>
                <a:uFill>
                  <a:noFill/>
                </a:uFill>
                <a:hlinkClick r:id="rId2">
                  <a:extLst>
                    <a:ext uri="{A12FA001-AC4F-418D-AE19-62706E023703}">
                      <ahyp:hlinkClr val="tx"/>
                    </a:ext>
                  </a:extLst>
                </a:hlinkClick>
              </a:rPr>
              <a:t>data justice</a:t>
            </a:r>
            <a:r>
              <a:rPr lang="en" sz="1400">
                <a:solidFill>
                  <a:schemeClr val="dk1"/>
                </a:solidFill>
              </a:rPr>
              <a:t>?</a:t>
            </a:r>
            <a:r>
              <a:rPr lang="en" sz="1400">
                <a:solidFill>
                  <a:srgbClr val="1155CC"/>
                </a:solidFill>
              </a:rPr>
              <a:t> </a:t>
            </a:r>
            <a:r>
              <a:rPr lang="en" sz="1400">
                <a:solidFill>
                  <a:schemeClr val="dk1"/>
                </a:solidFill>
              </a:rPr>
              <a:t>What is the role of open educators in raising the </a:t>
            </a:r>
            <a:r>
              <a:rPr b="1" lang="en" sz="1400">
                <a:solidFill>
                  <a:schemeClr val="dk1"/>
                </a:solidFill>
              </a:rPr>
              <a:t>ecological issues of open-related work</a:t>
            </a:r>
            <a:r>
              <a:rPr lang="en" sz="1400">
                <a:solidFill>
                  <a:schemeClr val="dk1"/>
                </a:solidFill>
              </a:rPr>
              <a:t>?</a:t>
            </a:r>
            <a:endParaRPr sz="500"/>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g36879a86cc9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4" name="Google Shape;234;g36879a86cc9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g36715d39043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0" name="Google Shape;240;g36715d39043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g367dde26dc5_1_15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5" name="Google Shape;245;g367dde26dc5_1_15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500">
                <a:solidFill>
                  <a:srgbClr val="595959"/>
                </a:solidFill>
              </a:rPr>
              <a:t>How can we…</a:t>
            </a:r>
            <a:r>
              <a:rPr lang="en" sz="1400">
                <a:solidFill>
                  <a:schemeClr val="dk1"/>
                </a:solidFill>
              </a:rPr>
              <a:t>Use more </a:t>
            </a:r>
            <a:r>
              <a:rPr b="1" lang="en" sz="1400">
                <a:solidFill>
                  <a:schemeClr val="dk1"/>
                </a:solidFill>
              </a:rPr>
              <a:t>imaginative, alternative, border-crossing approaches</a:t>
            </a:r>
            <a:r>
              <a:rPr lang="en" sz="1400">
                <a:solidFill>
                  <a:schemeClr val="dk1"/>
                </a:solidFill>
              </a:rPr>
              <a:t> to communicate and inspire change? Encourage, develop and support a </a:t>
            </a:r>
            <a:r>
              <a:rPr b="1" lang="en" sz="1400">
                <a:solidFill>
                  <a:schemeClr val="dk1"/>
                </a:solidFill>
              </a:rPr>
              <a:t>new generation of open educators</a:t>
            </a:r>
            <a:r>
              <a:rPr lang="en" sz="1400">
                <a:solidFill>
                  <a:schemeClr val="dk1"/>
                </a:solidFill>
              </a:rPr>
              <a:t> and </a:t>
            </a:r>
            <a:r>
              <a:rPr b="1" lang="en" sz="1400">
                <a:solidFill>
                  <a:schemeClr val="dk1"/>
                </a:solidFill>
              </a:rPr>
              <a:t>open policy makers</a:t>
            </a:r>
            <a:r>
              <a:rPr lang="en" sz="1400">
                <a:solidFill>
                  <a:schemeClr val="dk1"/>
                </a:solidFill>
              </a:rPr>
              <a:t>? </a:t>
            </a:r>
            <a:r>
              <a:rPr b="1" lang="en" sz="1300">
                <a:solidFill>
                  <a:schemeClr val="dk1"/>
                </a:solidFill>
              </a:rPr>
              <a:t>Create spaces, freedom and support</a:t>
            </a:r>
            <a:r>
              <a:rPr lang="en" sz="1300">
                <a:solidFill>
                  <a:schemeClr val="dk1"/>
                </a:solidFill>
              </a:rPr>
              <a:t> for imagining alternatives? </a:t>
            </a:r>
            <a:endParaRPr sz="600">
              <a:solidFill>
                <a:schemeClr val="dk1"/>
              </a:solidFill>
            </a:endParaRPr>
          </a:p>
          <a:p>
            <a:pPr indent="-228600" lvl="0" marL="457200" marR="0" rtl="0" algn="l">
              <a:lnSpc>
                <a:spcPct val="115000"/>
              </a:lnSpc>
              <a:spcBef>
                <a:spcPts val="1200"/>
              </a:spcBef>
              <a:spcAft>
                <a:spcPts val="0"/>
              </a:spcAft>
              <a:buClr>
                <a:schemeClr val="dk1"/>
              </a:buClr>
              <a:buSzPts val="1300"/>
              <a:buFont typeface="Arial"/>
              <a:buNone/>
            </a:pPr>
            <a:r>
              <a:t/>
            </a:r>
            <a:endParaRPr b="0" sz="600">
              <a:solidFill>
                <a:schemeClr val="dk1"/>
              </a:solidFill>
            </a:endParaRPr>
          </a:p>
          <a:p>
            <a:pPr indent="-228600" lvl="0" marL="457200" rtl="0" algn="l">
              <a:lnSpc>
                <a:spcPct val="115000"/>
              </a:lnSpc>
              <a:spcBef>
                <a:spcPts val="0"/>
              </a:spcBef>
              <a:spcAft>
                <a:spcPts val="0"/>
              </a:spcAft>
              <a:buClr>
                <a:schemeClr val="dk1"/>
              </a:buClr>
              <a:buSzPts val="1300"/>
              <a:buNone/>
            </a:pPr>
            <a:r>
              <a:t/>
            </a:r>
            <a:endParaRPr sz="600">
              <a:solidFill>
                <a:schemeClr val="dk1"/>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g36856231c0b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1" name="Google Shape;261;g36856231c0b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g36879a86cc9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7" name="Google Shape;267;g36879a86cc9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g367dde26dc5_1_16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3" name="Google Shape;273;g367dde26dc5_1_16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500"/>
              <a:t> </a:t>
            </a:r>
            <a:r>
              <a:rPr lang="en" sz="1400">
                <a:solidFill>
                  <a:schemeClr val="dk1"/>
                </a:solidFill>
              </a:rPr>
              <a:t>How do we create </a:t>
            </a:r>
            <a:r>
              <a:rPr b="1" lang="en" sz="1400">
                <a:solidFill>
                  <a:schemeClr val="dk1"/>
                </a:solidFill>
              </a:rPr>
              <a:t>space and time for collective work</a:t>
            </a:r>
            <a:r>
              <a:rPr lang="en" sz="1400">
                <a:solidFill>
                  <a:schemeClr val="dk1"/>
                </a:solidFill>
              </a:rPr>
              <a:t> and </a:t>
            </a:r>
            <a:r>
              <a:rPr b="1" lang="en" sz="1400">
                <a:solidFill>
                  <a:schemeClr val="dk1"/>
                </a:solidFill>
              </a:rPr>
              <a:t>building power</a:t>
            </a:r>
            <a:r>
              <a:rPr lang="en" sz="1400">
                <a:solidFill>
                  <a:schemeClr val="dk1"/>
                </a:solidFill>
              </a:rPr>
              <a:t>? Which </a:t>
            </a:r>
            <a:r>
              <a:rPr b="1" lang="en" sz="1400">
                <a:solidFill>
                  <a:schemeClr val="dk1"/>
                </a:solidFill>
              </a:rPr>
              <a:t>initiatives</a:t>
            </a:r>
            <a:r>
              <a:rPr lang="en" sz="1400">
                <a:solidFill>
                  <a:schemeClr val="dk1"/>
                </a:solidFill>
              </a:rPr>
              <a:t> can we as a community join and contribute to, within our existing constraints? How can openness in education at this moment be </a:t>
            </a:r>
            <a:r>
              <a:rPr b="1" lang="en" sz="1400">
                <a:solidFill>
                  <a:schemeClr val="dk1"/>
                </a:solidFill>
              </a:rPr>
              <a:t>rearticulated</a:t>
            </a:r>
            <a:r>
              <a:rPr lang="en" sz="1400">
                <a:solidFill>
                  <a:schemeClr val="dk1"/>
                </a:solidFill>
              </a:rPr>
              <a:t>? How can  </a:t>
            </a:r>
            <a:r>
              <a:rPr b="1" lang="en" sz="1400">
                <a:solidFill>
                  <a:schemeClr val="dk1"/>
                </a:solidFill>
              </a:rPr>
              <a:t>governance and structural forms be reconsidered</a:t>
            </a:r>
            <a:r>
              <a:rPr lang="en" sz="1400">
                <a:solidFill>
                  <a:schemeClr val="dk1"/>
                </a:solidFill>
              </a:rPr>
              <a:t>?</a:t>
            </a:r>
            <a:endParaRPr sz="500"/>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g3683393eac7_0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9" name="Google Shape;289;g3683393eac7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g36856231c0b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4" name="Google Shape;294;g36856231c0b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g367ec94dfdd_0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9" name="Google Shape;299;g367ec94dfdd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g367ec94dfdd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5" name="Google Shape;305;g367ec94dfdd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333333"/>
                </a:solidFill>
                <a:latin typeface="Open Sans"/>
                <a:ea typeface="Open Sans"/>
                <a:cs typeface="Open Sans"/>
                <a:sym typeface="Open Sans"/>
              </a:rPr>
              <a:t>Being multiple/being one. </a:t>
            </a:r>
            <a:r>
              <a:rPr b="1" lang="en">
                <a:solidFill>
                  <a:schemeClr val="dk1"/>
                </a:solidFill>
              </a:rPr>
              <a:t>Individual and collective identities</a:t>
            </a:r>
            <a:r>
              <a:rPr lang="en">
                <a:solidFill>
                  <a:schemeClr val="dk1"/>
                </a:solidFill>
              </a:rPr>
              <a:t>. </a:t>
            </a:r>
            <a:endParaRPr>
              <a:solidFill>
                <a:schemeClr val="dk1"/>
              </a:solidFill>
            </a:endParaRPr>
          </a:p>
          <a:p>
            <a:pPr indent="0" lvl="0" marL="0" rtl="0" algn="l">
              <a:spcBef>
                <a:spcPts val="0"/>
              </a:spcBef>
              <a:spcAft>
                <a:spcPts val="0"/>
              </a:spcAft>
              <a:buNone/>
            </a:pPr>
            <a:r>
              <a:rPr lang="en">
                <a:solidFill>
                  <a:schemeClr val="dk1"/>
                </a:solidFill>
              </a:rPr>
              <a:t>Like PANDO: Estimated 47,000 stems Root system spans 0,42 km². </a:t>
            </a:r>
            <a:r>
              <a:rPr lang="en">
                <a:solidFill>
                  <a:srgbClr val="333333"/>
                </a:solidFill>
                <a:latin typeface="Open Sans"/>
                <a:ea typeface="Open Sans"/>
                <a:cs typeface="Open Sans"/>
                <a:sym typeface="Open Sans"/>
              </a:rPr>
              <a:t>Known as </a:t>
            </a:r>
            <a:r>
              <a:rPr b="1" lang="en">
                <a:solidFill>
                  <a:srgbClr val="333333"/>
                </a:solidFill>
                <a:latin typeface="Open Sans"/>
                <a:ea typeface="Open Sans"/>
                <a:cs typeface="Open Sans"/>
                <a:sym typeface="Open Sans"/>
              </a:rPr>
              <a:t>Trembling Giant. </a:t>
            </a:r>
            <a:r>
              <a:rPr lang="en">
                <a:solidFill>
                  <a:srgbClr val="333333"/>
                </a:solidFill>
                <a:latin typeface="Open Sans"/>
                <a:ea typeface="Open Sans"/>
                <a:cs typeface="Open Sans"/>
                <a:sym typeface="Open Sans"/>
              </a:rPr>
              <a:t>S</a:t>
            </a:r>
            <a:r>
              <a:rPr b="1" lang="en">
                <a:solidFill>
                  <a:srgbClr val="333333"/>
                </a:solidFill>
                <a:latin typeface="Open Sans"/>
                <a:ea typeface="Open Sans"/>
                <a:cs typeface="Open Sans"/>
                <a:sym typeface="Open Sans"/>
              </a:rPr>
              <a:t>ingle male genet </a:t>
            </a:r>
            <a:r>
              <a:rPr lang="en">
                <a:solidFill>
                  <a:srgbClr val="333333"/>
                </a:solidFill>
                <a:latin typeface="Open Sans"/>
                <a:ea typeface="Open Sans"/>
                <a:cs typeface="Open Sans"/>
                <a:sym typeface="Open Sans"/>
              </a:rPr>
              <a:t>of American Quaking </a:t>
            </a:r>
            <a:r>
              <a:rPr b="1" lang="en">
                <a:solidFill>
                  <a:srgbClr val="333333"/>
                </a:solidFill>
                <a:latin typeface="Open Sans"/>
                <a:ea typeface="Open Sans"/>
                <a:cs typeface="Open Sans"/>
                <a:sym typeface="Open Sans"/>
              </a:rPr>
              <a:t>Poplar</a:t>
            </a:r>
            <a:r>
              <a:rPr lang="en">
                <a:solidFill>
                  <a:srgbClr val="333333"/>
                </a:solidFill>
                <a:latin typeface="Open Sans"/>
                <a:ea typeface="Open Sans"/>
                <a:cs typeface="Open Sans"/>
                <a:sym typeface="Open Sans"/>
              </a:rPr>
              <a:t> (Utah, US).  </a:t>
            </a:r>
            <a:endParaRPr>
              <a:solidFill>
                <a:srgbClr val="333333"/>
              </a:solidFill>
              <a:latin typeface="Open Sans"/>
              <a:ea typeface="Open Sans"/>
              <a:cs typeface="Open Sans"/>
              <a:sym typeface="Open Sans"/>
            </a:endParaRPr>
          </a:p>
          <a:p>
            <a:pPr indent="0" lvl="0" marL="0" rtl="0" algn="l">
              <a:spcBef>
                <a:spcPts val="0"/>
              </a:spcBef>
              <a:spcAft>
                <a:spcPts val="0"/>
              </a:spcAft>
              <a:buNone/>
            </a:pPr>
            <a:r>
              <a:rPr lang="en">
                <a:solidFill>
                  <a:srgbClr val="333333"/>
                </a:solidFill>
                <a:latin typeface="Open Sans"/>
                <a:ea typeface="Open Sans"/>
                <a:cs typeface="Open Sans"/>
                <a:sym typeface="Open Sans"/>
              </a:rPr>
              <a:t>Branches of Pando are </a:t>
            </a:r>
            <a:r>
              <a:rPr b="1" lang="en">
                <a:solidFill>
                  <a:srgbClr val="333333"/>
                </a:solidFill>
                <a:latin typeface="Open Sans"/>
                <a:ea typeface="Open Sans"/>
                <a:cs typeface="Open Sans"/>
                <a:sym typeface="Open Sans"/>
              </a:rPr>
              <a:t>part of the same living organism </a:t>
            </a:r>
            <a:r>
              <a:rPr lang="en">
                <a:solidFill>
                  <a:srgbClr val="333333"/>
                </a:solidFill>
                <a:latin typeface="Open Sans"/>
                <a:ea typeface="Open Sans"/>
                <a:cs typeface="Open Sans"/>
                <a:sym typeface="Open Sans"/>
              </a:rPr>
              <a:t>with a massive root system, about </a:t>
            </a:r>
            <a:r>
              <a:rPr b="1" lang="en">
                <a:solidFill>
                  <a:srgbClr val="333333"/>
                </a:solidFill>
                <a:latin typeface="Open Sans"/>
                <a:ea typeface="Open Sans"/>
                <a:cs typeface="Open Sans"/>
                <a:sym typeface="Open Sans"/>
              </a:rPr>
              <a:t>80.000 years old</a:t>
            </a:r>
            <a:r>
              <a:rPr lang="en">
                <a:solidFill>
                  <a:srgbClr val="333333"/>
                </a:solidFill>
                <a:latin typeface="Open Sans"/>
                <a:ea typeface="Open Sans"/>
                <a:cs typeface="Open Sans"/>
                <a:sym typeface="Open Sans"/>
              </a:rPr>
              <a:t>.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rgbClr val="333333"/>
                </a:solidFill>
                <a:latin typeface="Open Sans"/>
                <a:ea typeface="Open Sans"/>
                <a:cs typeface="Open Sans"/>
                <a:sym typeface="Open Sans"/>
              </a:rPr>
              <a:t>Where does </a:t>
            </a:r>
            <a:r>
              <a:rPr b="1" lang="en">
                <a:solidFill>
                  <a:srgbClr val="333333"/>
                </a:solidFill>
                <a:latin typeface="Open Sans"/>
                <a:ea typeface="Open Sans"/>
                <a:cs typeface="Open Sans"/>
                <a:sym typeface="Open Sans"/>
              </a:rPr>
              <a:t>one individual or collective mind </a:t>
            </a:r>
            <a:r>
              <a:rPr lang="en">
                <a:solidFill>
                  <a:srgbClr val="333333"/>
                </a:solidFill>
                <a:latin typeface="Open Sans"/>
                <a:ea typeface="Open Sans"/>
                <a:cs typeface="Open Sans"/>
                <a:sym typeface="Open Sans"/>
              </a:rPr>
              <a:t>end, and where </a:t>
            </a:r>
            <a:r>
              <a:rPr b="1" lang="en">
                <a:solidFill>
                  <a:srgbClr val="333333"/>
                </a:solidFill>
                <a:latin typeface="Open Sans"/>
                <a:ea typeface="Open Sans"/>
                <a:cs typeface="Open Sans"/>
                <a:sym typeface="Open Sans"/>
              </a:rPr>
              <a:t>does it flow into another</a:t>
            </a:r>
            <a:r>
              <a:rPr lang="en">
                <a:solidFill>
                  <a:srgbClr val="333333"/>
                </a:solidFill>
                <a:latin typeface="Open Sans"/>
                <a:ea typeface="Open Sans"/>
                <a:cs typeface="Open Sans"/>
                <a:sym typeface="Open Sans"/>
              </a:rPr>
              <a:t> through communication and reciprocal learning</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g367ec94dfdd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2" name="Google Shape;312;g367ec94dfdd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g36236c6c0ff_0_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1" name="Google Shape;321;g36236c6c0ff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g36879a86cc9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7" name="Google Shape;327;g36879a86cc9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g35f0164e375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3" name="Google Shape;333;g35f0164e375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52" name="Google Shape;52;p13"/>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1200"/>
              </a:spcBef>
              <a:spcAft>
                <a:spcPts val="0"/>
              </a:spcAft>
              <a:buClr>
                <a:schemeClr val="dk1"/>
              </a:buClr>
              <a:buSzPts val="1400"/>
              <a:buChar char="○"/>
              <a:defRPr/>
            </a:lvl2pPr>
            <a:lvl3pPr indent="-317500" lvl="2" marL="1371600" algn="l">
              <a:lnSpc>
                <a:spcPct val="90000"/>
              </a:lnSpc>
              <a:spcBef>
                <a:spcPts val="1200"/>
              </a:spcBef>
              <a:spcAft>
                <a:spcPts val="0"/>
              </a:spcAft>
              <a:buClr>
                <a:schemeClr val="dk1"/>
              </a:buClr>
              <a:buSzPts val="1400"/>
              <a:buChar char="■"/>
              <a:defRPr/>
            </a:lvl3pPr>
            <a:lvl4pPr indent="-317500" lvl="3" marL="1828800" algn="l">
              <a:lnSpc>
                <a:spcPct val="90000"/>
              </a:lnSpc>
              <a:spcBef>
                <a:spcPts val="1200"/>
              </a:spcBef>
              <a:spcAft>
                <a:spcPts val="0"/>
              </a:spcAft>
              <a:buClr>
                <a:schemeClr val="dk1"/>
              </a:buClr>
              <a:buSzPts val="1400"/>
              <a:buChar char="●"/>
              <a:defRPr/>
            </a:lvl4pPr>
            <a:lvl5pPr indent="-317500" lvl="4" marL="2286000" algn="l">
              <a:lnSpc>
                <a:spcPct val="90000"/>
              </a:lnSpc>
              <a:spcBef>
                <a:spcPts val="1200"/>
              </a:spcBef>
              <a:spcAft>
                <a:spcPts val="0"/>
              </a:spcAft>
              <a:buClr>
                <a:schemeClr val="dk1"/>
              </a:buClr>
              <a:buSzPts val="1400"/>
              <a:buChar char="○"/>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53" name="Google Shape;53;p13"/>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54" name="Google Shape;54;p13"/>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marR="0" algn="ctr">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55" name="Google Shape;55;p13"/>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s://www.metid.polimi.it/en/staff/" TargetMode="External"/><Relationship Id="rId4" Type="http://schemas.openxmlformats.org/officeDocument/2006/relationships/hyperlink" Target="https://poritz.net/jonathan" TargetMode="External"/><Relationship Id="rId5" Type="http://schemas.openxmlformats.org/officeDocument/2006/relationships/hyperlink" Target="https://creativecommons.org/licenses/by-sa/4.0/" TargetMode="External"/><Relationship Id="rId6" Type="http://schemas.openxmlformats.org/officeDocument/2006/relationships/hyperlink" Target="https://poritz.net/j/share/ALTOER25panel/" TargetMode="External"/><Relationship Id="rId7"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hyperlink" Target="https://en.wikipedia.org/wiki/Polycrisis" TargetMode="External"/><Relationship Id="rId4" Type="http://schemas.openxmlformats.org/officeDocument/2006/relationships/hyperlink" Target="https://polycrisis.org/lessons/what-does-the-term-polycrisis-mean/" TargetMode="External"/><Relationship Id="rId5" Type="http://schemas.openxmlformats.org/officeDocument/2006/relationships/hyperlink" Target="https://dictionary.cambridge.org/dictionary/english/polycrisis"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2.jpg"/><Relationship Id="rId4" Type="http://schemas.openxmlformats.org/officeDocument/2006/relationships/hyperlink" Target="http://creativecommons.org/licenses/by-sa/4.0"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7.png"/><Relationship Id="rId4" Type="http://schemas.openxmlformats.org/officeDocument/2006/relationships/hyperlink" Target="https://pxhere.com/en/photo/1390517" TargetMode="External"/><Relationship Id="rId5" Type="http://schemas.openxmlformats.org/officeDocument/2006/relationships/hyperlink" Target="https://creativecommons.org/publicdomain/zero/1.0/"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2.png"/><Relationship Id="rId4" Type="http://schemas.openxmlformats.org/officeDocument/2006/relationships/hyperlink" Target="https://pixabay.com/users/adege-4994132/?utm_source=link-attribution&amp;utm_medium=referral&amp;utm_campaign=image&amp;utm_content=2798150" TargetMode="External"/><Relationship Id="rId5" Type="http://schemas.openxmlformats.org/officeDocument/2006/relationships/hyperlink" Target="https://pixabay.com/?utm_source=link-attribution&amp;utm_medium=referral&amp;utm_campaign=image&amp;utm_content=2798150"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hyperlink" Target="https://thegreats.co/artworks/we-can-only-move-forward-together" TargetMode="External"/><Relationship Id="rId4" Type="http://schemas.openxmlformats.org/officeDocument/2006/relationships/hyperlink" Target="https://www.instagram.com/jonhanlan/" TargetMode="External"/><Relationship Id="rId5" Type="http://schemas.openxmlformats.org/officeDocument/2006/relationships/hyperlink" Target="https://fineacts.co/" TargetMode="External"/><Relationship Id="rId6" Type="http://schemas.openxmlformats.org/officeDocument/2006/relationships/hyperlink" Target="https://creativecommons.org/licenses/by-nc-sa/4.0/" TargetMode="External"/><Relationship Id="rId7" Type="http://schemas.openxmlformats.org/officeDocument/2006/relationships/image" Target="../media/image8.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4.jpg"/><Relationship Id="rId4" Type="http://schemas.openxmlformats.org/officeDocument/2006/relationships/hyperlink" Target="https://xkcd.com/99" TargetMode="External"/><Relationship Id="rId5" Type="http://schemas.openxmlformats.org/officeDocument/2006/relationships/hyperlink" Target="https://xkcd.com" TargetMode="External"/><Relationship Id="rId6" Type="http://schemas.openxmlformats.org/officeDocument/2006/relationships/hyperlink" Target="https://creativecommons.org/licenses/by-nc/2.5/"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3.png"/><Relationship Id="rId4" Type="http://schemas.openxmlformats.org/officeDocument/2006/relationships/hyperlink" Target="https://poritz.net/j/share/ldlos.pdf" TargetMode="External"/><Relationship Id="rId5" Type="http://schemas.openxmlformats.org/officeDocument/2006/relationships/hyperlink" Target="https://poritz.net/jonathan" TargetMode="External"/><Relationship Id="rId6" Type="http://schemas.openxmlformats.org/officeDocument/2006/relationships/hyperlink" Target="https://creativecommons.org/licenses/by-sa/4.0"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hyperlink" Target="https://aaup.org" TargetMode="External"/><Relationship Id="rId4" Type="http://schemas.openxmlformats.org/officeDocument/2006/relationships/hyperlink" Target="https://www.aaup.org/report/1940-statement-principles-academic-freedom-and-tenure"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hyperlink" Target="https://archive.org/details/citadelle0000anto/page/n9/mode/2up"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hyperlink" Target="https://kinginstitute.stanford.edu/king-papers/documents/loving-your-enemies-sermon-delivered-dexter-avenue-baptist-church"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 Id="rId3" Type="http://schemas.openxmlformats.org/officeDocument/2006/relationships/hyperlink" Target="https://docs.google.com/presentation/d/1zCE6Ub81-FVNzSDayxhZkP6wIH8DWgvJiwEfL_5No0E/edit?slide=id.g2c6024ad837_4_13#slide=id.g2c6024ad837_4_13" TargetMode="External"/><Relationship Id="rId4" Type="http://schemas.openxmlformats.org/officeDocument/2006/relationships/hyperlink" Target="https://docs.google.com/presentation/d/1zCE6Ub81-FVNzSDayxhZkP6wIH8DWgvJiwEfL_5No0E/edit?slide=id.g2c6024ad837_4_13#slide=id.g2c6024ad837_4_13" TargetMode="External"/><Relationship Id="rId5" Type="http://schemas.openxmlformats.org/officeDocument/2006/relationships/hyperlink" Target="https://docs.google.com/presentation/d/1zCE6Ub81-FVNzSDayxhZkP6wIH8DWgvJiwEfL_5No0E/edit?slide=id.g2c6b53ced63_0_0#slide=id.g2c6b53ced63_0_0" TargetMode="External"/><Relationship Id="rId6" Type="http://schemas.openxmlformats.org/officeDocument/2006/relationships/hyperlink" Target="https://creativecommons.org/licenses/by-nc/4.0/deed.en"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hyperlink" Target="https://docs.google.com/presentation/d/1zCE6Ub81-FVNzSDayxhZkP6wIH8DWgvJiwEfL_5No0E/edit?slide=id.g2c6b53ced63_0_0#slide=id.g2c6b53ced63_0_0" TargetMode="External"/><Relationship Id="rId4" Type="http://schemas.openxmlformats.org/officeDocument/2006/relationships/hyperlink" Target="https://creativecommons.org/licenses/by-nc/4.0/deed.en"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hyperlink" Target="https://docs.google.com/presentation/d/1zCE6Ub81-FVNzSDayxhZkP6wIH8DWgvJiwEfL_5No0E/edit?slide=id.g2c6b53ced63_0_0#slide=id.g2c6b53ced63_0_0" TargetMode="External"/><Relationship Id="rId4" Type="http://schemas.openxmlformats.org/officeDocument/2006/relationships/hyperlink" Target="https://creativecommons.org/licenses/by-nc/4.0/deed.en"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hyperlink" Target="https://docs.google.com/presentation/d/1zCE6Ub81-FVNzSDayxhZkP6wIH8DWgvJiwEfL_5No0E/edit?slide=id.g2c6b53ced63_0_0#slide=id.g2c6b53ced63_0_0" TargetMode="External"/><Relationship Id="rId4" Type="http://schemas.openxmlformats.org/officeDocument/2006/relationships/hyperlink" Target="https://creativecommons.org/licenses/by-nc/4.0/deed.en"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hyperlink" Target="https://openeducationconference.org/2023" TargetMode="External"/><Relationship Id="rId4" Type="http://schemas.openxmlformats.org/officeDocument/2006/relationships/hyperlink" Target="https://opened24.sched.com/event/1gd0T/keynote-james-glapa-grossklag-joy-shoemate"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hyperlink" Target="https://docs.google.com/presentation/d/1zCE6Ub81-FVNzSDayxhZkP6wIH8DWgvJiwEfL_5No0E/edit?slide=id.g2c6b53ced63_0_0#slide=id.g2c6b53ced63_0_0" TargetMode="External"/><Relationship Id="rId4" Type="http://schemas.openxmlformats.org/officeDocument/2006/relationships/hyperlink" Target="https://creativecommons.org/licenses/by-nc/4.0/deed.en"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5.png"/><Relationship Id="rId4" Type="http://schemas.openxmlformats.org/officeDocument/2006/relationships/hyperlink" Target="https://www.youtube.com/watch?v=czHS8p2EtJM"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hyperlink" Target="https://doi.org/10.1007/s42438-024-00465-5"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hyperlink" Target="https://docs.google.com/presentation/d/1zCE6Ub81-FVNzSDayxhZkP6wIH8DWgvJiwEfL_5No0E/edit?slide=id.g2c6b53ced63_0_0#slide=id.g2c6b53ced63_0_0" TargetMode="External"/><Relationship Id="rId4" Type="http://schemas.openxmlformats.org/officeDocument/2006/relationships/hyperlink" Target="https://creativecommons.org/licenses/by-nc/4.0/deed.en"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hyperlink" Target="https://kinginstitute.stanford.edu/king-papers/documents/loving-your-enemies-sermon-delivered-dexter-avenue-baptist-church" TargetMode="External"/><Relationship Id="rId4" Type="http://schemas.openxmlformats.org/officeDocument/2006/relationships/hyperlink" Target="https://www.poetryfoundation.org/poetrymagazine/poems/154658/fuck-your-lecture-on-craft-my-people-are-dying"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11.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6.jpg"/><Relationship Id="rId4" Type="http://schemas.openxmlformats.org/officeDocument/2006/relationships/hyperlink" Target="https://www.flickr.com/photos/107640324@N05/48875155798/in/photostream/" TargetMode="External"/><Relationship Id="rId5" Type="http://schemas.openxmlformats.org/officeDocument/2006/relationships/hyperlink" Target="https://creativecommons.org/publicdomain/zero/1.0/"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image" Target="../media/image10.png"/><Relationship Id="rId4" Type="http://schemas.openxmlformats.org/officeDocument/2006/relationships/image" Target="../media/image13.png"/><Relationship Id="rId9" Type="http://schemas.openxmlformats.org/officeDocument/2006/relationships/hyperlink" Target="https://commons.wikimedia.org/wiki/User:Tretyak" TargetMode="External"/><Relationship Id="rId5" Type="http://schemas.openxmlformats.org/officeDocument/2006/relationships/hyperlink" Target="https://commons.wikimedia.org/wiki/File:WaterPhaseDiagram_it.svg" TargetMode="External"/><Relationship Id="rId6" Type="http://schemas.openxmlformats.org/officeDocument/2006/relationships/hyperlink" Target="https://commons.wikimedia.org/wiki/User:Daniele_Pugliesi" TargetMode="External"/><Relationship Id="rId7" Type="http://schemas.openxmlformats.org/officeDocument/2006/relationships/hyperlink" Target="https://en.wikipedia.org/wiki/en:Creative_Commons" TargetMode="External"/><Relationship Id="rId8" Type="http://schemas.openxmlformats.org/officeDocument/2006/relationships/hyperlink" Target="https://commons.wikimedia.org/wiki/File:Phase_diagram_of_hydrogen.svg" TargetMode="External"/><Relationship Id="rId10" Type="http://schemas.openxmlformats.org/officeDocument/2006/relationships/hyperlink" Target="https://creativecommons.org/licenses/by-sa/4.0/deed.en"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image" Target="../media/image9.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 Id="rId3" Type="http://schemas.openxmlformats.org/officeDocument/2006/relationships/hyperlink" Target="http://creativecommons.org/licenses/by-sa/4.0" TargetMode="External"/><Relationship Id="rId4" Type="http://schemas.openxmlformats.org/officeDocument/2006/relationships/image" Target="../media/image14.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 Id="rId3" Type="http://schemas.openxmlformats.org/officeDocument/2006/relationships/hyperlink" Target="https://www.openbookpublishers.com/books/10.11647/obp.0363" TargetMode="External"/><Relationship Id="rId4" Type="http://schemas.openxmlformats.org/officeDocument/2006/relationships/hyperlink" Target="https://creativecommons.org/licenses/by-nc/4.0/" TargetMode="External"/><Relationship Id="rId5" Type="http://schemas.openxmlformats.org/officeDocument/2006/relationships/hyperlink" Target="https://firstmonday.org/ojs/index.php/fm/article/download/13636/11606" TargetMode="External"/><Relationship Id="rId6" Type="http://schemas.openxmlformats.org/officeDocument/2006/relationships/hyperlink" Target="https://meson.press/books/preferable-futures/" TargetMode="External"/><Relationship Id="rId7" Type="http://schemas.openxmlformats.org/officeDocument/2006/relationships/hyperlink" Target="https://doi.org/10.1186/s41239-024-00456-3"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9" name="Shape 59"/>
        <p:cNvGrpSpPr/>
        <p:nvPr/>
      </p:nvGrpSpPr>
      <p:grpSpPr>
        <a:xfrm>
          <a:off x="0" y="0"/>
          <a:ext cx="0" cy="0"/>
          <a:chOff x="0" y="0"/>
          <a:chExt cx="0" cy="0"/>
        </a:xfrm>
      </p:grpSpPr>
      <p:sp>
        <p:nvSpPr>
          <p:cNvPr id="60" name="Google Shape;60;p14"/>
          <p:cNvSpPr txBox="1"/>
          <p:nvPr>
            <p:ph type="ctrTitle"/>
          </p:nvPr>
        </p:nvSpPr>
        <p:spPr>
          <a:xfrm>
            <a:off x="232950" y="634325"/>
            <a:ext cx="8715600" cy="1058100"/>
          </a:xfrm>
          <a:prstGeom prst="rect">
            <a:avLst/>
          </a:prstGeom>
        </p:spPr>
        <p:txBody>
          <a:bodyPr anchorCtr="0" anchor="b" bIns="91425" lIns="91425" spcFirstLastPara="1" rIns="91425" wrap="square" tIns="91425">
            <a:normAutofit/>
          </a:bodyPr>
          <a:lstStyle/>
          <a:p>
            <a:pPr indent="0" lvl="0" marL="0" rtl="0" algn="ctr">
              <a:lnSpc>
                <a:spcPct val="115000"/>
              </a:lnSpc>
              <a:spcBef>
                <a:spcPts val="0"/>
              </a:spcBef>
              <a:spcAft>
                <a:spcPts val="0"/>
              </a:spcAft>
              <a:buClr>
                <a:schemeClr val="dk1"/>
              </a:buClr>
              <a:buSzPts val="1100"/>
              <a:buFont typeface="Arial"/>
              <a:buNone/>
            </a:pPr>
            <a:r>
              <a:rPr lang="en" sz="5700">
                <a:solidFill>
                  <a:srgbClr val="0000FF"/>
                </a:solidFill>
                <a:highlight>
                  <a:srgbClr val="FFFFFF"/>
                </a:highlight>
                <a:latin typeface="Bangers"/>
                <a:ea typeface="Bangers"/>
                <a:cs typeface="Bangers"/>
                <a:sym typeface="Bangers"/>
              </a:rPr>
              <a:t>Toward the Open Futur</a:t>
            </a:r>
            <a:r>
              <a:rPr lang="en" sz="5700">
                <a:solidFill>
                  <a:srgbClr val="0000FF"/>
                </a:solidFill>
                <a:highlight>
                  <a:srgbClr val="FFFFFF"/>
                </a:highlight>
                <a:latin typeface="Bangers"/>
                <a:ea typeface="Bangers"/>
                <a:cs typeface="Bangers"/>
                <a:sym typeface="Bangers"/>
              </a:rPr>
              <a:t>e</a:t>
            </a:r>
            <a:r>
              <a:rPr lang="en" sz="5700">
                <a:solidFill>
                  <a:srgbClr val="0000FF"/>
                </a:solidFill>
                <a:highlight>
                  <a:srgbClr val="FFFFFF"/>
                </a:highlight>
                <a:latin typeface="Bangers"/>
                <a:ea typeface="Bangers"/>
                <a:cs typeface="Bangers"/>
                <a:sym typeface="Bangers"/>
              </a:rPr>
              <a:t> We Make</a:t>
            </a:r>
            <a:endParaRPr sz="9700">
              <a:solidFill>
                <a:srgbClr val="0000FF"/>
              </a:solidFill>
              <a:latin typeface="Bangers"/>
              <a:ea typeface="Bangers"/>
              <a:cs typeface="Bangers"/>
              <a:sym typeface="Bangers"/>
            </a:endParaRPr>
          </a:p>
        </p:txBody>
      </p:sp>
      <p:sp>
        <p:nvSpPr>
          <p:cNvPr id="61" name="Google Shape;61;p14"/>
          <p:cNvSpPr txBox="1"/>
          <p:nvPr>
            <p:ph idx="1" type="subTitle"/>
          </p:nvPr>
        </p:nvSpPr>
        <p:spPr>
          <a:xfrm>
            <a:off x="292950" y="1796800"/>
            <a:ext cx="8558100" cy="27660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a:solidFill>
                  <a:schemeClr val="dk1"/>
                </a:solidFill>
                <a:latin typeface="Open Sans"/>
                <a:ea typeface="Open Sans"/>
                <a:cs typeface="Open Sans"/>
                <a:sym typeface="Open Sans"/>
              </a:rPr>
              <a:t> </a:t>
            </a:r>
            <a:r>
              <a:rPr lang="en" sz="2600">
                <a:solidFill>
                  <a:schemeClr val="dk1"/>
                </a:solidFill>
                <a:latin typeface="Open Sans"/>
                <a:ea typeface="Open Sans"/>
                <a:cs typeface="Open Sans"/>
                <a:sym typeface="Open Sans"/>
              </a:rPr>
              <a:t>ALT-OER 25</a:t>
            </a:r>
            <a:endParaRPr sz="2600">
              <a:solidFill>
                <a:schemeClr val="dk1"/>
              </a:solidFill>
              <a:latin typeface="Open Sans"/>
              <a:ea typeface="Open Sans"/>
              <a:cs typeface="Open Sans"/>
              <a:sym typeface="Open Sans"/>
            </a:endParaRPr>
          </a:p>
          <a:p>
            <a:pPr indent="0" lvl="0" marL="0" rtl="0" algn="ctr">
              <a:spcBef>
                <a:spcPts val="0"/>
              </a:spcBef>
              <a:spcAft>
                <a:spcPts val="0"/>
              </a:spcAft>
              <a:buNone/>
            </a:pPr>
            <a:r>
              <a:rPr lang="en" sz="2600">
                <a:solidFill>
                  <a:schemeClr val="dk1"/>
                </a:solidFill>
                <a:latin typeface="Open Sans"/>
                <a:ea typeface="Open Sans"/>
                <a:cs typeface="Open Sans"/>
                <a:sym typeface="Open Sans"/>
              </a:rPr>
              <a:t>24 June 2025 London, England</a:t>
            </a:r>
            <a:endParaRPr sz="2600">
              <a:solidFill>
                <a:schemeClr val="dk1"/>
              </a:solidFill>
              <a:latin typeface="Open Sans"/>
              <a:ea typeface="Open Sans"/>
              <a:cs typeface="Open Sans"/>
              <a:sym typeface="Open Sans"/>
            </a:endParaRPr>
          </a:p>
          <a:p>
            <a:pPr indent="0" lvl="0" marL="0" rtl="0" algn="ctr">
              <a:spcBef>
                <a:spcPts val="0"/>
              </a:spcBef>
              <a:spcAft>
                <a:spcPts val="0"/>
              </a:spcAft>
              <a:buNone/>
            </a:pPr>
            <a:r>
              <a:t/>
            </a:r>
            <a:endParaRPr>
              <a:solidFill>
                <a:schemeClr val="dk1"/>
              </a:solidFill>
              <a:latin typeface="Open Sans"/>
              <a:ea typeface="Open Sans"/>
              <a:cs typeface="Open Sans"/>
              <a:sym typeface="Open Sans"/>
            </a:endParaRPr>
          </a:p>
          <a:p>
            <a:pPr indent="0" lvl="0" marL="0" rtl="0" algn="ctr">
              <a:spcBef>
                <a:spcPts val="0"/>
              </a:spcBef>
              <a:spcAft>
                <a:spcPts val="0"/>
              </a:spcAft>
              <a:buNone/>
            </a:pPr>
            <a:r>
              <a:rPr lang="en">
                <a:solidFill>
                  <a:schemeClr val="dk1"/>
                </a:solidFill>
                <a:latin typeface="Open Sans"/>
                <a:ea typeface="Open Sans"/>
                <a:cs typeface="Open Sans"/>
                <a:sym typeface="Open Sans"/>
              </a:rPr>
              <a:t>Dr. Connie Blomgren</a:t>
            </a:r>
            <a:endParaRPr>
              <a:solidFill>
                <a:schemeClr val="dk1"/>
              </a:solidFill>
              <a:latin typeface="Open Sans"/>
              <a:ea typeface="Open Sans"/>
              <a:cs typeface="Open Sans"/>
              <a:sym typeface="Open Sans"/>
            </a:endParaRPr>
          </a:p>
          <a:p>
            <a:pPr indent="0" lvl="0" marL="0" rtl="0" algn="ctr">
              <a:spcBef>
                <a:spcPts val="0"/>
              </a:spcBef>
              <a:spcAft>
                <a:spcPts val="0"/>
              </a:spcAft>
              <a:buNone/>
            </a:pPr>
            <a:r>
              <a:rPr lang="en">
                <a:solidFill>
                  <a:schemeClr val="dk1"/>
                </a:solidFill>
                <a:latin typeface="Open Sans"/>
                <a:ea typeface="Open Sans"/>
                <a:cs typeface="Open Sans"/>
                <a:sym typeface="Open Sans"/>
              </a:rPr>
              <a:t>Paola Corti</a:t>
            </a:r>
            <a:endParaRPr>
              <a:solidFill>
                <a:schemeClr val="dk1"/>
              </a:solidFill>
              <a:latin typeface="Open Sans"/>
              <a:ea typeface="Open Sans"/>
              <a:cs typeface="Open Sans"/>
              <a:sym typeface="Open Sans"/>
            </a:endParaRPr>
          </a:p>
          <a:p>
            <a:pPr indent="0" lvl="0" marL="0" rtl="0" algn="ctr">
              <a:spcBef>
                <a:spcPts val="0"/>
              </a:spcBef>
              <a:spcAft>
                <a:spcPts val="0"/>
              </a:spcAft>
              <a:buNone/>
            </a:pPr>
            <a:r>
              <a:rPr lang="en">
                <a:solidFill>
                  <a:schemeClr val="dk1"/>
                </a:solidFill>
                <a:latin typeface="Open Sans"/>
                <a:ea typeface="Open Sans"/>
                <a:cs typeface="Open Sans"/>
                <a:sym typeface="Open Sans"/>
              </a:rPr>
              <a:t>Jonathan</a:t>
            </a:r>
            <a:r>
              <a:rPr lang="en">
                <a:solidFill>
                  <a:schemeClr val="dk1"/>
                </a:solidFill>
                <a:latin typeface="Open Sans"/>
                <a:ea typeface="Open Sans"/>
                <a:cs typeface="Open Sans"/>
                <a:sym typeface="Open Sans"/>
              </a:rPr>
              <a:t> Poritz</a:t>
            </a:r>
            <a:endParaRPr>
              <a:solidFill>
                <a:schemeClr val="dk1"/>
              </a:solidFill>
              <a:latin typeface="Open Sans"/>
              <a:ea typeface="Open Sans"/>
              <a:cs typeface="Open Sans"/>
              <a:sym typeface="Open Sans"/>
            </a:endParaRPr>
          </a:p>
        </p:txBody>
      </p:sp>
      <p:sp>
        <p:nvSpPr>
          <p:cNvPr id="62" name="Google Shape;62;p14"/>
          <p:cNvSpPr txBox="1"/>
          <p:nvPr/>
        </p:nvSpPr>
        <p:spPr>
          <a:xfrm>
            <a:off x="2549125" y="4667175"/>
            <a:ext cx="5588400" cy="476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900">
                <a:solidFill>
                  <a:schemeClr val="dk2"/>
                </a:solidFill>
              </a:rPr>
              <a:t>Except where otherwise indicated, this slide deck is by Connie Blomgren, </a:t>
            </a:r>
            <a:r>
              <a:rPr lang="en" sz="900" u="sng">
                <a:solidFill>
                  <a:schemeClr val="hlink"/>
                </a:solidFill>
                <a:hlinkClick r:id="rId3"/>
              </a:rPr>
              <a:t>Paola Corti</a:t>
            </a:r>
            <a:r>
              <a:rPr lang="en" sz="900">
                <a:solidFill>
                  <a:schemeClr val="dk2"/>
                </a:solidFill>
              </a:rPr>
              <a:t>, and </a:t>
            </a:r>
            <a:r>
              <a:rPr lang="en" sz="900" u="sng">
                <a:solidFill>
                  <a:schemeClr val="hlink"/>
                </a:solidFill>
                <a:hlinkClick r:id="rId4"/>
              </a:rPr>
              <a:t>Jonathan Poritz</a:t>
            </a:r>
            <a:r>
              <a:rPr lang="en" sz="900">
                <a:solidFill>
                  <a:schemeClr val="dk2"/>
                </a:solidFill>
              </a:rPr>
              <a:t>, is released under </a:t>
            </a:r>
            <a:r>
              <a:rPr lang="en" sz="900" u="sng">
                <a:solidFill>
                  <a:schemeClr val="hlink"/>
                </a:solidFill>
                <a:hlinkClick r:id="rId5"/>
              </a:rPr>
              <a:t>CC BY-SA 4.0</a:t>
            </a:r>
            <a:r>
              <a:rPr lang="en" sz="900">
                <a:solidFill>
                  <a:schemeClr val="dk2"/>
                </a:solidFill>
              </a:rPr>
              <a:t>, and can be found at </a:t>
            </a:r>
            <a:r>
              <a:rPr lang="en" sz="900" u="sng">
                <a:solidFill>
                  <a:schemeClr val="hlink"/>
                </a:solidFill>
                <a:hlinkClick r:id="rId6"/>
              </a:rPr>
              <a:t>https://poritz.net/j/share/ALTOER25panel/</a:t>
            </a:r>
            <a:r>
              <a:rPr lang="en" sz="900">
                <a:solidFill>
                  <a:schemeClr val="dk2"/>
                </a:solidFill>
              </a:rPr>
              <a:t>.</a:t>
            </a:r>
            <a:endParaRPr sz="900">
              <a:solidFill>
                <a:schemeClr val="dk2"/>
              </a:solidFill>
            </a:endParaRPr>
          </a:p>
        </p:txBody>
      </p:sp>
      <p:pic>
        <p:nvPicPr>
          <p:cNvPr id="63" name="Google Shape;63;p14" title="by-sa.png"/>
          <p:cNvPicPr preferRelativeResize="0"/>
          <p:nvPr/>
        </p:nvPicPr>
        <p:blipFill>
          <a:blip r:embed="rId7">
            <a:alphaModFix/>
          </a:blip>
          <a:stretch>
            <a:fillRect/>
          </a:stretch>
        </p:blipFill>
        <p:spPr>
          <a:xfrm>
            <a:off x="1659200" y="4749700"/>
            <a:ext cx="889925" cy="3113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 name="Shape 67"/>
        <p:cNvGrpSpPr/>
        <p:nvPr/>
      </p:nvGrpSpPr>
      <p:grpSpPr>
        <a:xfrm>
          <a:off x="0" y="0"/>
          <a:ext cx="0" cy="0"/>
          <a:chOff x="0" y="0"/>
          <a:chExt cx="0" cy="0"/>
        </a:xfrm>
      </p:grpSpPr>
      <p:sp>
        <p:nvSpPr>
          <p:cNvPr id="68" name="Google Shape;68;p1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Open Sans"/>
                <a:ea typeface="Open Sans"/>
                <a:cs typeface="Open Sans"/>
                <a:sym typeface="Open Sans"/>
              </a:rPr>
              <a:t>Panel Overview </a:t>
            </a:r>
            <a:endParaRPr>
              <a:latin typeface="Open Sans"/>
              <a:ea typeface="Open Sans"/>
              <a:cs typeface="Open Sans"/>
              <a:sym typeface="Open Sans"/>
            </a:endParaRPr>
          </a:p>
        </p:txBody>
      </p:sp>
      <p:sp>
        <p:nvSpPr>
          <p:cNvPr id="69" name="Google Shape;69;p1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Clr>
                <a:schemeClr val="dk1"/>
              </a:buClr>
              <a:buSzPts val="1800"/>
              <a:buFont typeface="Open Sans"/>
              <a:buChar char="-"/>
            </a:pPr>
            <a:r>
              <a:rPr lang="en">
                <a:solidFill>
                  <a:schemeClr val="dk1"/>
                </a:solidFill>
                <a:latin typeface="Open Sans"/>
                <a:ea typeface="Open Sans"/>
                <a:cs typeface="Open Sans"/>
                <a:sym typeface="Open Sans"/>
              </a:rPr>
              <a:t>How it came together</a:t>
            </a:r>
            <a:endParaRPr>
              <a:solidFill>
                <a:schemeClr val="dk1"/>
              </a:solidFill>
              <a:latin typeface="Open Sans"/>
              <a:ea typeface="Open Sans"/>
              <a:cs typeface="Open Sans"/>
              <a:sym typeface="Open Sans"/>
            </a:endParaRPr>
          </a:p>
          <a:p>
            <a:pPr indent="-342900" lvl="0" marL="457200" rtl="0" algn="l">
              <a:spcBef>
                <a:spcPts val="0"/>
              </a:spcBef>
              <a:spcAft>
                <a:spcPts val="0"/>
              </a:spcAft>
              <a:buClr>
                <a:schemeClr val="dk1"/>
              </a:buClr>
              <a:buSzPts val="1800"/>
              <a:buFont typeface="Open Sans"/>
              <a:buChar char="-"/>
            </a:pPr>
            <a:r>
              <a:rPr lang="en">
                <a:solidFill>
                  <a:schemeClr val="dk1"/>
                </a:solidFill>
                <a:latin typeface="Open Sans"/>
                <a:ea typeface="Open Sans"/>
                <a:cs typeface="Open Sans"/>
                <a:sym typeface="Open Sans"/>
              </a:rPr>
              <a:t>Podcast style: </a:t>
            </a:r>
            <a:endParaRPr>
              <a:solidFill>
                <a:schemeClr val="dk1"/>
              </a:solidFill>
              <a:latin typeface="Open Sans"/>
              <a:ea typeface="Open Sans"/>
              <a:cs typeface="Open Sans"/>
              <a:sym typeface="Open Sans"/>
            </a:endParaRPr>
          </a:p>
          <a:p>
            <a:pPr indent="-317500" lvl="1" marL="914400" rtl="0" algn="l">
              <a:spcBef>
                <a:spcPts val="0"/>
              </a:spcBef>
              <a:spcAft>
                <a:spcPts val="0"/>
              </a:spcAft>
              <a:buClr>
                <a:schemeClr val="dk1"/>
              </a:buClr>
              <a:buSzPts val="1400"/>
              <a:buFont typeface="Open Sans"/>
              <a:buChar char="-"/>
            </a:pPr>
            <a:r>
              <a:rPr lang="en" sz="1800">
                <a:solidFill>
                  <a:schemeClr val="dk1"/>
                </a:solidFill>
                <a:latin typeface="Open Sans"/>
                <a:ea typeface="Open Sans"/>
                <a:cs typeface="Open Sans"/>
                <a:sym typeface="Open Sans"/>
              </a:rPr>
              <a:t>5 areas from 2024 keynote</a:t>
            </a:r>
            <a:r>
              <a:rPr lang="en" sz="1300">
                <a:solidFill>
                  <a:schemeClr val="dk1"/>
                </a:solidFill>
                <a:latin typeface="Open Sans"/>
                <a:ea typeface="Open Sans"/>
                <a:cs typeface="Open Sans"/>
                <a:sym typeface="Open Sans"/>
              </a:rPr>
              <a:t> </a:t>
            </a:r>
            <a:r>
              <a:rPr lang="en" sz="1800">
                <a:solidFill>
                  <a:schemeClr val="dk1"/>
                </a:solidFill>
                <a:latin typeface="Open Sans"/>
                <a:ea typeface="Open Sans"/>
                <a:cs typeface="Open Sans"/>
                <a:sym typeface="Open Sans"/>
              </a:rPr>
              <a:t>Catherine Cronin </a:t>
            </a:r>
            <a:r>
              <a:rPr lang="en" sz="1300">
                <a:solidFill>
                  <a:schemeClr val="dk1"/>
                </a:solidFill>
                <a:latin typeface="Open Sans"/>
                <a:ea typeface="Open Sans"/>
                <a:cs typeface="Open Sans"/>
                <a:sym typeface="Open Sans"/>
              </a:rPr>
              <a:t>&amp;</a:t>
            </a:r>
            <a:r>
              <a:rPr lang="en" sz="1800">
                <a:solidFill>
                  <a:schemeClr val="dk1"/>
                </a:solidFill>
                <a:latin typeface="Open Sans"/>
                <a:ea typeface="Open Sans"/>
                <a:cs typeface="Open Sans"/>
                <a:sym typeface="Open Sans"/>
              </a:rPr>
              <a:t> Laura Czerniewicz </a:t>
            </a:r>
            <a:r>
              <a:rPr i="1" lang="en" sz="1800">
                <a:solidFill>
                  <a:schemeClr val="dk1"/>
                </a:solidFill>
                <a:latin typeface="Open Sans"/>
                <a:ea typeface="Open Sans"/>
                <a:cs typeface="Open Sans"/>
                <a:sym typeface="Open Sans"/>
              </a:rPr>
              <a:t>Open Education at a Crossroads</a:t>
            </a:r>
            <a:endParaRPr i="1" sz="1800">
              <a:solidFill>
                <a:schemeClr val="dk1"/>
              </a:solidFill>
              <a:latin typeface="Open Sans"/>
              <a:ea typeface="Open Sans"/>
              <a:cs typeface="Open Sans"/>
              <a:sym typeface="Open Sans"/>
            </a:endParaRPr>
          </a:p>
          <a:p>
            <a:pPr indent="-342900" lvl="0" marL="457200" rtl="0" algn="l">
              <a:spcBef>
                <a:spcPts val="0"/>
              </a:spcBef>
              <a:spcAft>
                <a:spcPts val="0"/>
              </a:spcAft>
              <a:buClr>
                <a:schemeClr val="dk1"/>
              </a:buClr>
              <a:buSzPts val="1800"/>
              <a:buFont typeface="Open Sans"/>
              <a:buChar char="-"/>
            </a:pPr>
            <a:r>
              <a:rPr lang="en">
                <a:solidFill>
                  <a:schemeClr val="dk1"/>
                </a:solidFill>
                <a:latin typeface="Open Sans"/>
                <a:ea typeface="Open Sans"/>
                <a:cs typeface="Open Sans"/>
                <a:sym typeface="Open Sans"/>
              </a:rPr>
              <a:t>3 </a:t>
            </a:r>
            <a:r>
              <a:rPr lang="en">
                <a:solidFill>
                  <a:schemeClr val="dk1"/>
                </a:solidFill>
                <a:latin typeface="Open Sans"/>
                <a:ea typeface="Open Sans"/>
                <a:cs typeface="Open Sans"/>
                <a:sym typeface="Open Sans"/>
              </a:rPr>
              <a:t>Panelists = interdisciplinary/transdisciplinary </a:t>
            </a:r>
            <a:endParaRPr>
              <a:solidFill>
                <a:schemeClr val="dk1"/>
              </a:solidFill>
              <a:latin typeface="Open Sans"/>
              <a:ea typeface="Open Sans"/>
              <a:cs typeface="Open Sans"/>
              <a:sym typeface="Open Sans"/>
            </a:endParaRPr>
          </a:p>
          <a:p>
            <a:pPr indent="-342900" lvl="0" marL="457200" rtl="0" algn="l">
              <a:spcBef>
                <a:spcPts val="0"/>
              </a:spcBef>
              <a:spcAft>
                <a:spcPts val="0"/>
              </a:spcAft>
              <a:buClr>
                <a:schemeClr val="dk1"/>
              </a:buClr>
              <a:buSzPts val="1800"/>
              <a:buFont typeface="Open Sans"/>
              <a:buChar char="-"/>
            </a:pPr>
            <a:r>
              <a:rPr lang="en">
                <a:solidFill>
                  <a:schemeClr val="dk1"/>
                </a:solidFill>
                <a:latin typeface="Open Sans"/>
                <a:ea typeface="Open Sans"/>
                <a:cs typeface="Open Sans"/>
                <a:sym typeface="Open Sans"/>
              </a:rPr>
              <a:t>Panelists opening comments </a:t>
            </a:r>
            <a:endParaRPr>
              <a:solidFill>
                <a:schemeClr val="dk1"/>
              </a:solidFill>
              <a:latin typeface="Open Sans"/>
              <a:ea typeface="Open Sans"/>
              <a:cs typeface="Open Sans"/>
              <a:sym typeface="Open Sans"/>
            </a:endParaRPr>
          </a:p>
          <a:p>
            <a:pPr indent="-342900" lvl="0" marL="457200" rtl="0" algn="l">
              <a:spcBef>
                <a:spcPts val="0"/>
              </a:spcBef>
              <a:spcAft>
                <a:spcPts val="0"/>
              </a:spcAft>
              <a:buClr>
                <a:schemeClr val="dk1"/>
              </a:buClr>
              <a:buSzPts val="1800"/>
              <a:buFont typeface="Open Sans"/>
              <a:buChar char="-"/>
            </a:pPr>
            <a:r>
              <a:rPr lang="en">
                <a:solidFill>
                  <a:schemeClr val="dk1"/>
                </a:solidFill>
                <a:latin typeface="Open Sans"/>
                <a:ea typeface="Open Sans"/>
                <a:cs typeface="Open Sans"/>
                <a:sym typeface="Open Sans"/>
              </a:rPr>
              <a:t>Rotation through the 5 areas with 2 commenting &amp; 1 moderating </a:t>
            </a:r>
            <a:endParaRPr>
              <a:solidFill>
                <a:schemeClr val="dk1"/>
              </a:solidFill>
              <a:latin typeface="Open Sans"/>
              <a:ea typeface="Open Sans"/>
              <a:cs typeface="Open Sans"/>
              <a:sym typeface="Open Sans"/>
            </a:endParaRPr>
          </a:p>
          <a:p>
            <a:pPr indent="-342900" lvl="0" marL="457200" rtl="0" algn="l">
              <a:spcBef>
                <a:spcPts val="0"/>
              </a:spcBef>
              <a:spcAft>
                <a:spcPts val="0"/>
              </a:spcAft>
              <a:buClr>
                <a:schemeClr val="dk1"/>
              </a:buClr>
              <a:buSzPts val="1800"/>
              <a:buFont typeface="Open Sans"/>
              <a:buChar char="-"/>
            </a:pPr>
            <a:r>
              <a:rPr lang="en">
                <a:solidFill>
                  <a:schemeClr val="dk1"/>
                </a:solidFill>
                <a:latin typeface="Open Sans"/>
                <a:ea typeface="Open Sans"/>
                <a:cs typeface="Open Sans"/>
                <a:sym typeface="Open Sans"/>
              </a:rPr>
              <a:t>Panelist’s takeaways</a:t>
            </a:r>
            <a:endParaRPr>
              <a:solidFill>
                <a:schemeClr val="dk1"/>
              </a:solidFill>
              <a:latin typeface="Open Sans"/>
              <a:ea typeface="Open Sans"/>
              <a:cs typeface="Open Sans"/>
              <a:sym typeface="Open Sans"/>
            </a:endParaRPr>
          </a:p>
          <a:p>
            <a:pPr indent="-342900" lvl="0" marL="457200" rtl="0" algn="l">
              <a:spcBef>
                <a:spcPts val="0"/>
              </a:spcBef>
              <a:spcAft>
                <a:spcPts val="0"/>
              </a:spcAft>
              <a:buClr>
                <a:schemeClr val="dk1"/>
              </a:buClr>
              <a:buSzPts val="1800"/>
              <a:buFont typeface="Open Sans"/>
              <a:buChar char="-"/>
            </a:pPr>
            <a:r>
              <a:rPr lang="en">
                <a:solidFill>
                  <a:schemeClr val="dk1"/>
                </a:solidFill>
                <a:latin typeface="Open Sans"/>
                <a:ea typeface="Open Sans"/>
                <a:cs typeface="Open Sans"/>
                <a:sym typeface="Open Sans"/>
              </a:rPr>
              <a:t>Audience contributions</a:t>
            </a:r>
            <a:endParaRPr>
              <a:solidFill>
                <a:schemeClr val="dk1"/>
              </a:solidFill>
              <a:latin typeface="Open Sans"/>
              <a:ea typeface="Open Sans"/>
              <a:cs typeface="Open Sans"/>
              <a:sym typeface="Open Sa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 name="Shape 73"/>
        <p:cNvGrpSpPr/>
        <p:nvPr/>
      </p:nvGrpSpPr>
      <p:grpSpPr>
        <a:xfrm>
          <a:off x="0" y="0"/>
          <a:ext cx="0" cy="0"/>
          <a:chOff x="0" y="0"/>
          <a:chExt cx="0" cy="0"/>
        </a:xfrm>
      </p:grpSpPr>
      <p:sp>
        <p:nvSpPr>
          <p:cNvPr id="74" name="Google Shape;74;p16"/>
          <p:cNvSpPr txBox="1"/>
          <p:nvPr/>
        </p:nvSpPr>
        <p:spPr>
          <a:xfrm>
            <a:off x="117450" y="2975850"/>
            <a:ext cx="8909100" cy="1736100"/>
          </a:xfrm>
          <a:prstGeom prst="rect">
            <a:avLst/>
          </a:prstGeom>
          <a:noFill/>
          <a:ln>
            <a:noFill/>
          </a:ln>
        </p:spPr>
        <p:txBody>
          <a:bodyPr anchorCtr="0" anchor="t" bIns="91425" lIns="91425" spcFirstLastPara="1" rIns="91425" wrap="square" tIns="91425">
            <a:spAutoFit/>
          </a:bodyPr>
          <a:lstStyle/>
          <a:p>
            <a:pPr indent="-342900" lvl="0" marL="457200" rtl="0" algn="l">
              <a:lnSpc>
                <a:spcPct val="115000"/>
              </a:lnSpc>
              <a:spcBef>
                <a:spcPts val="600"/>
              </a:spcBef>
              <a:spcAft>
                <a:spcPts val="0"/>
              </a:spcAft>
              <a:buClr>
                <a:schemeClr val="dk1"/>
              </a:buClr>
              <a:buSzPts val="1800"/>
              <a:buFont typeface="Open Sans"/>
              <a:buChar char="●"/>
            </a:pPr>
            <a:r>
              <a:rPr lang="en" sz="1800">
                <a:solidFill>
                  <a:schemeClr val="dk1"/>
                </a:solidFill>
                <a:latin typeface="Open Sans"/>
                <a:ea typeface="Open Sans"/>
                <a:cs typeface="Open Sans"/>
                <a:sym typeface="Open Sans"/>
              </a:rPr>
              <a:t>Wikipedia: Polycrisis - </a:t>
            </a:r>
            <a:r>
              <a:rPr lang="en" sz="1800" u="sng">
                <a:solidFill>
                  <a:schemeClr val="hlink"/>
                </a:solidFill>
                <a:latin typeface="Open Sans"/>
                <a:ea typeface="Open Sans"/>
                <a:cs typeface="Open Sans"/>
                <a:sym typeface="Open Sans"/>
                <a:hlinkClick r:id="rId3"/>
              </a:rPr>
              <a:t>https://en.wikipedia.org/wiki/Polycrisis</a:t>
            </a:r>
            <a:endParaRPr sz="1800" u="sng">
              <a:solidFill>
                <a:schemeClr val="hlink"/>
              </a:solidFill>
              <a:latin typeface="Open Sans"/>
              <a:ea typeface="Open Sans"/>
              <a:cs typeface="Open Sans"/>
              <a:sym typeface="Open Sans"/>
            </a:endParaRPr>
          </a:p>
          <a:p>
            <a:pPr indent="-342900" lvl="0" marL="457200" rtl="0" algn="l">
              <a:lnSpc>
                <a:spcPct val="115000"/>
              </a:lnSpc>
              <a:spcBef>
                <a:spcPts val="0"/>
              </a:spcBef>
              <a:spcAft>
                <a:spcPts val="0"/>
              </a:spcAft>
              <a:buClr>
                <a:schemeClr val="dk1"/>
              </a:buClr>
              <a:buSzPts val="1800"/>
              <a:buFont typeface="Open Sans"/>
              <a:buChar char="●"/>
            </a:pPr>
            <a:r>
              <a:rPr lang="en" sz="1800">
                <a:solidFill>
                  <a:schemeClr val="dk1"/>
                </a:solidFill>
                <a:latin typeface="Open Sans"/>
                <a:ea typeface="Open Sans"/>
                <a:cs typeface="Open Sans"/>
                <a:sym typeface="Open Sans"/>
              </a:rPr>
              <a:t>Polycrisis.org explanation - </a:t>
            </a:r>
            <a:r>
              <a:rPr lang="en" sz="1800" u="sng">
                <a:solidFill>
                  <a:schemeClr val="hlink"/>
                </a:solidFill>
                <a:latin typeface="Open Sans"/>
                <a:ea typeface="Open Sans"/>
                <a:cs typeface="Open Sans"/>
                <a:sym typeface="Open Sans"/>
                <a:hlinkClick r:id="rId4"/>
              </a:rPr>
              <a:t>https://polycrisis.org/lessons/what-does-the-term-polycrisis-mean/</a:t>
            </a:r>
            <a:endParaRPr sz="1800" u="sng">
              <a:solidFill>
                <a:schemeClr val="hlink"/>
              </a:solidFill>
              <a:latin typeface="Open Sans"/>
              <a:ea typeface="Open Sans"/>
              <a:cs typeface="Open Sans"/>
              <a:sym typeface="Open Sans"/>
            </a:endParaRPr>
          </a:p>
          <a:p>
            <a:pPr indent="-342900" lvl="0" marL="457200" rtl="0" algn="l">
              <a:lnSpc>
                <a:spcPct val="115000"/>
              </a:lnSpc>
              <a:spcBef>
                <a:spcPts val="0"/>
              </a:spcBef>
              <a:spcAft>
                <a:spcPts val="0"/>
              </a:spcAft>
              <a:buClr>
                <a:schemeClr val="dk1"/>
              </a:buClr>
              <a:buSzPts val="1800"/>
              <a:buFont typeface="Open Sans"/>
              <a:buChar char="●"/>
            </a:pPr>
            <a:r>
              <a:rPr lang="en" sz="1800">
                <a:solidFill>
                  <a:schemeClr val="dk1"/>
                </a:solidFill>
                <a:latin typeface="Open Sans"/>
                <a:ea typeface="Open Sans"/>
                <a:cs typeface="Open Sans"/>
                <a:sym typeface="Open Sans"/>
              </a:rPr>
              <a:t>Cambridge Dictionary definition - </a:t>
            </a:r>
            <a:r>
              <a:rPr lang="en" sz="1800" u="sng">
                <a:solidFill>
                  <a:schemeClr val="hlink"/>
                </a:solidFill>
                <a:latin typeface="Open Sans"/>
                <a:ea typeface="Open Sans"/>
                <a:cs typeface="Open Sans"/>
                <a:sym typeface="Open Sans"/>
                <a:hlinkClick r:id="rId5"/>
              </a:rPr>
              <a:t>https://dictionary.cambridge.org/dictionary/english/polycrisis</a:t>
            </a:r>
            <a:endParaRPr sz="1800">
              <a:solidFill>
                <a:schemeClr val="dk1"/>
              </a:solidFill>
              <a:latin typeface="Open Sans"/>
              <a:ea typeface="Open Sans"/>
              <a:cs typeface="Open Sans"/>
              <a:sym typeface="Open Sans"/>
            </a:endParaRPr>
          </a:p>
        </p:txBody>
      </p:sp>
      <p:sp>
        <p:nvSpPr>
          <p:cNvPr id="75" name="Google Shape;75;p16"/>
          <p:cNvSpPr txBox="1"/>
          <p:nvPr/>
        </p:nvSpPr>
        <p:spPr>
          <a:xfrm>
            <a:off x="487025" y="856600"/>
            <a:ext cx="8136900" cy="1736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0100">
                <a:solidFill>
                  <a:schemeClr val="dk2"/>
                </a:solidFill>
                <a:latin typeface="Rubik Glitch"/>
                <a:ea typeface="Rubik Glitch"/>
                <a:cs typeface="Rubik Glitch"/>
                <a:sym typeface="Rubik Glitch"/>
              </a:rPr>
              <a:t>Polycrisis</a:t>
            </a:r>
            <a:endParaRPr sz="10100">
              <a:solidFill>
                <a:schemeClr val="dk2"/>
              </a:solidFill>
              <a:latin typeface="Rubik Glitch"/>
              <a:ea typeface="Rubik Glitch"/>
              <a:cs typeface="Rubik Glitch"/>
              <a:sym typeface="Rubik Glitch"/>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 name="Shape 79"/>
        <p:cNvGrpSpPr/>
        <p:nvPr/>
      </p:nvGrpSpPr>
      <p:grpSpPr>
        <a:xfrm>
          <a:off x="0" y="0"/>
          <a:ext cx="0" cy="0"/>
          <a:chOff x="0" y="0"/>
          <a:chExt cx="0" cy="0"/>
        </a:xfrm>
      </p:grpSpPr>
      <p:sp>
        <p:nvSpPr>
          <p:cNvPr id="80" name="Google Shape;80;p17"/>
          <p:cNvSpPr txBox="1"/>
          <p:nvPr>
            <p:ph type="ctrTitle"/>
          </p:nvPr>
        </p:nvSpPr>
        <p:spPr>
          <a:xfrm>
            <a:off x="311700" y="333125"/>
            <a:ext cx="8520600" cy="6123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b="1" lang="en" sz="3600">
                <a:solidFill>
                  <a:srgbClr val="0000FF"/>
                </a:solidFill>
                <a:latin typeface="Open Sans"/>
                <a:ea typeface="Open Sans"/>
                <a:cs typeface="Open Sans"/>
                <a:sym typeface="Open Sans"/>
              </a:rPr>
              <a:t>Connie’s Overall Perspective</a:t>
            </a:r>
            <a:endParaRPr b="1" sz="3600">
              <a:solidFill>
                <a:srgbClr val="0000FF"/>
              </a:solidFill>
              <a:latin typeface="Open Sans"/>
              <a:ea typeface="Open Sans"/>
              <a:cs typeface="Open Sans"/>
              <a:sym typeface="Open Sans"/>
            </a:endParaRPr>
          </a:p>
        </p:txBody>
      </p:sp>
      <p:pic>
        <p:nvPicPr>
          <p:cNvPr id="81" name="Google Shape;81;p17" title="Tea.jpg"/>
          <p:cNvPicPr preferRelativeResize="0"/>
          <p:nvPr/>
        </p:nvPicPr>
        <p:blipFill>
          <a:blip r:embed="rId3">
            <a:alphaModFix/>
          </a:blip>
          <a:stretch>
            <a:fillRect/>
          </a:stretch>
        </p:blipFill>
        <p:spPr>
          <a:xfrm>
            <a:off x="363450" y="1097825"/>
            <a:ext cx="3039852" cy="3893274"/>
          </a:xfrm>
          <a:prstGeom prst="rect">
            <a:avLst/>
          </a:prstGeom>
          <a:noFill/>
          <a:ln>
            <a:noFill/>
          </a:ln>
        </p:spPr>
      </p:pic>
      <p:sp>
        <p:nvSpPr>
          <p:cNvPr id="82" name="Google Shape;82;p17"/>
          <p:cNvSpPr txBox="1"/>
          <p:nvPr/>
        </p:nvSpPr>
        <p:spPr>
          <a:xfrm>
            <a:off x="3480400" y="1500100"/>
            <a:ext cx="5352000" cy="3560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a:latin typeface="Open Sans"/>
                <a:ea typeface="Open Sans"/>
                <a:cs typeface="Open Sans"/>
                <a:sym typeface="Open Sans"/>
              </a:rPr>
              <a:t>Indigenous wisdom - Athabasca University Institutional Learning Outcome 6 “... a learner adapts to a changing world with self-reflection, </a:t>
            </a:r>
            <a:r>
              <a:rPr b="1" lang="en">
                <a:latin typeface="Open Sans"/>
                <a:ea typeface="Open Sans"/>
                <a:cs typeface="Open Sans"/>
                <a:sym typeface="Open Sans"/>
              </a:rPr>
              <a:t>tapahtêyimisowin</a:t>
            </a:r>
            <a:r>
              <a:rPr lang="en">
                <a:latin typeface="Open Sans"/>
                <a:ea typeface="Open Sans"/>
                <a:cs typeface="Open Sans"/>
                <a:sym typeface="Open Sans"/>
              </a:rPr>
              <a:t> (i.e., </a:t>
            </a:r>
            <a:r>
              <a:rPr i="1" lang="en">
                <a:latin typeface="Open Sans"/>
                <a:ea typeface="Open Sans"/>
                <a:cs typeface="Open Sans"/>
                <a:sym typeface="Open Sans"/>
              </a:rPr>
              <a:t>humility, belonging to the category of respect, generosity, and kindness</a:t>
            </a:r>
            <a:r>
              <a:rPr lang="en">
                <a:latin typeface="Open Sans"/>
                <a:ea typeface="Open Sans"/>
                <a:cs typeface="Open Sans"/>
                <a:sym typeface="Open Sans"/>
              </a:rPr>
              <a:t>), curiosity, and confidence”  </a:t>
            </a:r>
            <a:r>
              <a:rPr i="1" lang="en">
                <a:latin typeface="Open Sans"/>
                <a:ea typeface="Open Sans"/>
                <a:cs typeface="Open Sans"/>
                <a:sym typeface="Open Sans"/>
              </a:rPr>
              <a:t>Learning to be and to become</a:t>
            </a:r>
            <a:endParaRPr i="1">
              <a:latin typeface="Open Sans"/>
              <a:ea typeface="Open Sans"/>
              <a:cs typeface="Open Sans"/>
              <a:sym typeface="Open Sans"/>
            </a:endParaRPr>
          </a:p>
          <a:p>
            <a:pPr indent="0" lvl="0" marL="0" rtl="0" algn="l">
              <a:lnSpc>
                <a:spcPct val="115000"/>
              </a:lnSpc>
              <a:spcBef>
                <a:spcPts val="0"/>
              </a:spcBef>
              <a:spcAft>
                <a:spcPts val="0"/>
              </a:spcAft>
              <a:buNone/>
            </a:pPr>
            <a:r>
              <a:t/>
            </a:r>
            <a:endParaRPr b="1">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Open Sans"/>
                <a:ea typeface="Open Sans"/>
                <a:cs typeface="Open Sans"/>
                <a:sym typeface="Open Sans"/>
              </a:rPr>
              <a:t>ICDE 2025 New Zealand conference theme is </a:t>
            </a:r>
            <a:r>
              <a:rPr b="1" i="1" lang="en">
                <a:solidFill>
                  <a:schemeClr val="dk1"/>
                </a:solidFill>
                <a:latin typeface="Open Sans"/>
                <a:ea typeface="Open Sans"/>
                <a:cs typeface="Open Sans"/>
                <a:sym typeface="Open Sans"/>
              </a:rPr>
              <a:t>Ako</a:t>
            </a:r>
            <a:r>
              <a:rPr i="1" lang="en">
                <a:solidFill>
                  <a:schemeClr val="dk1"/>
                </a:solidFill>
                <a:latin typeface="Open Sans"/>
                <a:ea typeface="Open Sans"/>
                <a:cs typeface="Open Sans"/>
                <a:sym typeface="Open Sans"/>
              </a:rPr>
              <a:t>: </a:t>
            </a:r>
            <a:r>
              <a:rPr lang="en">
                <a:solidFill>
                  <a:schemeClr val="dk1"/>
                </a:solidFill>
                <a:latin typeface="Open Sans"/>
                <a:ea typeface="Open Sans"/>
                <a:cs typeface="Open Sans"/>
                <a:sym typeface="Open Sans"/>
              </a:rPr>
              <a:t>the Māori concept of ‘ako’ (or </a:t>
            </a:r>
            <a:r>
              <a:rPr i="1" lang="en">
                <a:solidFill>
                  <a:schemeClr val="dk1"/>
                </a:solidFill>
                <a:latin typeface="Open Sans"/>
                <a:ea typeface="Open Sans"/>
                <a:cs typeface="Open Sans"/>
                <a:sym typeface="Open Sans"/>
              </a:rPr>
              <a:t>reciprocity in learning and teaching</a:t>
            </a:r>
            <a:r>
              <a:rPr lang="en">
                <a:solidFill>
                  <a:schemeClr val="dk1"/>
                </a:solidFill>
                <a:latin typeface="Open Sans"/>
                <a:ea typeface="Open Sans"/>
                <a:cs typeface="Open Sans"/>
                <a:sym typeface="Open Sans"/>
              </a:rPr>
              <a:t>, </a:t>
            </a:r>
            <a:r>
              <a:rPr i="1" lang="en">
                <a:solidFill>
                  <a:schemeClr val="dk1"/>
                </a:solidFill>
                <a:latin typeface="Open Sans"/>
                <a:ea typeface="Open Sans"/>
                <a:cs typeface="Open Sans"/>
                <a:sym typeface="Open Sans"/>
              </a:rPr>
              <a:t>the exchange of ideas</a:t>
            </a:r>
            <a:r>
              <a:rPr lang="en">
                <a:solidFill>
                  <a:schemeClr val="dk1"/>
                </a:solidFill>
                <a:latin typeface="Open Sans"/>
                <a:ea typeface="Open Sans"/>
                <a:cs typeface="Open Sans"/>
                <a:sym typeface="Open Sans"/>
              </a:rPr>
              <a:t>) as our touchstone. The design of inclusive, scalable, and sustainable education is central to the futures of global higher education, a priority for practice around the globe. </a:t>
            </a:r>
            <a:endParaRPr>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1000">
                <a:solidFill>
                  <a:srgbClr val="0000FF"/>
                </a:solidFill>
                <a:highlight>
                  <a:srgbClr val="FFFFFF"/>
                </a:highlight>
                <a:latin typeface="Open Sans"/>
                <a:ea typeface="Open Sans"/>
                <a:cs typeface="Open Sans"/>
                <a:sym typeface="Open Sans"/>
              </a:rPr>
              <a:t>"Two Scholars Talking"</a:t>
            </a:r>
            <a:r>
              <a:rPr lang="en" sz="1000">
                <a:solidFill>
                  <a:schemeClr val="dk1"/>
                </a:solidFill>
                <a:highlight>
                  <a:srgbClr val="FFFFFF"/>
                </a:highlight>
                <a:latin typeface="Open Sans"/>
                <a:ea typeface="Open Sans"/>
                <a:cs typeface="Open Sans"/>
                <a:sym typeface="Open Sans"/>
              </a:rPr>
              <a:t> by </a:t>
            </a:r>
            <a:r>
              <a:rPr lang="en" sz="1000">
                <a:solidFill>
                  <a:srgbClr val="0000FF"/>
                </a:solidFill>
                <a:highlight>
                  <a:srgbClr val="FFFFFF"/>
                </a:highlight>
                <a:latin typeface="Open Sans"/>
                <a:ea typeface="Open Sans"/>
                <a:cs typeface="Open Sans"/>
                <a:sym typeface="Open Sans"/>
              </a:rPr>
              <a:t>Constance Blomgren</a:t>
            </a:r>
            <a:r>
              <a:rPr lang="en" sz="1000">
                <a:solidFill>
                  <a:schemeClr val="dk1"/>
                </a:solidFill>
                <a:highlight>
                  <a:srgbClr val="FFFFFF"/>
                </a:highlight>
                <a:latin typeface="Open Sans"/>
                <a:ea typeface="Open Sans"/>
                <a:cs typeface="Open Sans"/>
                <a:sym typeface="Open Sans"/>
              </a:rPr>
              <a:t> is licensed under </a:t>
            </a:r>
            <a:r>
              <a:rPr lang="en" sz="1000" u="sng">
                <a:solidFill>
                  <a:srgbClr val="0000FF"/>
                </a:solidFill>
                <a:highlight>
                  <a:srgbClr val="FFFFFF"/>
                </a:highlight>
                <a:latin typeface="Open Sans"/>
                <a:ea typeface="Open Sans"/>
                <a:cs typeface="Open Sans"/>
                <a:sym typeface="Open Sans"/>
                <a:hlinkClick r:id="rId4">
                  <a:extLst>
                    <a:ext uri="{A12FA001-AC4F-418D-AE19-62706E023703}">
                      <ahyp:hlinkClr val="tx"/>
                    </a:ext>
                  </a:extLst>
                </a:hlinkClick>
              </a:rPr>
              <a:t>CC BY-SA 4.0</a:t>
            </a:r>
            <a:endParaRPr>
              <a:solidFill>
                <a:schemeClr val="dk1"/>
              </a:solidFill>
              <a:latin typeface="Open Sans"/>
              <a:ea typeface="Open Sans"/>
              <a:cs typeface="Open Sans"/>
              <a:sym typeface="Open Sans"/>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1500"/>
        </a:solidFill>
      </p:bgPr>
    </p:bg>
    <p:spTree>
      <p:nvGrpSpPr>
        <p:cNvPr id="86" name="Shape 86"/>
        <p:cNvGrpSpPr/>
        <p:nvPr/>
      </p:nvGrpSpPr>
      <p:grpSpPr>
        <a:xfrm>
          <a:off x="0" y="0"/>
          <a:ext cx="0" cy="0"/>
          <a:chOff x="0" y="0"/>
          <a:chExt cx="0" cy="0"/>
        </a:xfrm>
      </p:grpSpPr>
      <p:pic>
        <p:nvPicPr>
          <p:cNvPr id="87" name="Google Shape;87;p18"/>
          <p:cNvPicPr preferRelativeResize="0"/>
          <p:nvPr/>
        </p:nvPicPr>
        <p:blipFill rotWithShape="1">
          <a:blip r:embed="rId3">
            <a:alphaModFix/>
          </a:blip>
          <a:srcRect b="-7020" l="0" r="0" t="0"/>
          <a:stretch/>
        </p:blipFill>
        <p:spPr>
          <a:xfrm>
            <a:off x="-2925" y="-12575"/>
            <a:ext cx="9144000" cy="5518024"/>
          </a:xfrm>
          <a:prstGeom prst="rect">
            <a:avLst/>
          </a:prstGeom>
          <a:noFill/>
          <a:ln>
            <a:noFill/>
          </a:ln>
        </p:spPr>
      </p:pic>
      <p:sp>
        <p:nvSpPr>
          <p:cNvPr id="88" name="Google Shape;88;p18"/>
          <p:cNvSpPr txBox="1"/>
          <p:nvPr>
            <p:ph type="ctrTitle"/>
          </p:nvPr>
        </p:nvSpPr>
        <p:spPr>
          <a:xfrm>
            <a:off x="387900" y="104525"/>
            <a:ext cx="8520600" cy="6123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b="1" lang="en" sz="3600">
                <a:solidFill>
                  <a:schemeClr val="lt1"/>
                </a:solidFill>
                <a:latin typeface="Open Sans"/>
                <a:ea typeface="Open Sans"/>
                <a:cs typeface="Open Sans"/>
                <a:sym typeface="Open Sans"/>
              </a:rPr>
              <a:t>Paola</a:t>
            </a:r>
            <a:r>
              <a:rPr b="1" lang="en" sz="3600">
                <a:solidFill>
                  <a:schemeClr val="lt1"/>
                </a:solidFill>
                <a:latin typeface="Open Sans"/>
                <a:ea typeface="Open Sans"/>
                <a:cs typeface="Open Sans"/>
                <a:sym typeface="Open Sans"/>
              </a:rPr>
              <a:t>’s Overall Perspective</a:t>
            </a:r>
            <a:endParaRPr b="1" sz="3600">
              <a:solidFill>
                <a:schemeClr val="lt1"/>
              </a:solidFill>
              <a:latin typeface="Open Sans"/>
              <a:ea typeface="Open Sans"/>
              <a:cs typeface="Open Sans"/>
              <a:sym typeface="Open Sans"/>
            </a:endParaRPr>
          </a:p>
        </p:txBody>
      </p:sp>
      <p:sp>
        <p:nvSpPr>
          <p:cNvPr id="89" name="Google Shape;89;p18"/>
          <p:cNvSpPr txBox="1"/>
          <p:nvPr/>
        </p:nvSpPr>
        <p:spPr>
          <a:xfrm>
            <a:off x="146350" y="4749850"/>
            <a:ext cx="4809600" cy="296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lt1"/>
                </a:solidFill>
                <a:highlight>
                  <a:srgbClr val="A5A5A5"/>
                </a:highlight>
              </a:rPr>
              <a:t> </a:t>
            </a:r>
            <a:r>
              <a:rPr lang="en" sz="1200" u="sng">
                <a:solidFill>
                  <a:schemeClr val="lt1"/>
                </a:solidFill>
                <a:highlight>
                  <a:srgbClr val="A5A5A5"/>
                </a:highlight>
                <a:hlinkClick r:id="rId4">
                  <a:extLst>
                    <a:ext uri="{A12FA001-AC4F-418D-AE19-62706E023703}">
                      <ahyp:hlinkClr val="tx"/>
                    </a:ext>
                  </a:extLst>
                </a:hlinkClick>
              </a:rPr>
              <a:t>https://pxhere.com/en/photo/1390517</a:t>
            </a:r>
            <a:r>
              <a:rPr lang="en" sz="1200">
                <a:solidFill>
                  <a:schemeClr val="lt1"/>
                </a:solidFill>
                <a:highlight>
                  <a:srgbClr val="A5A5A5"/>
                </a:highlight>
              </a:rPr>
              <a:t> , </a:t>
            </a:r>
            <a:r>
              <a:rPr lang="en" sz="1200" u="sng">
                <a:solidFill>
                  <a:schemeClr val="lt1"/>
                </a:solidFill>
                <a:highlight>
                  <a:srgbClr val="A5A5A5"/>
                </a:highlight>
                <a:hlinkClick r:id="rId5">
                  <a:extLst>
                    <a:ext uri="{A12FA001-AC4F-418D-AE19-62706E023703}">
                      <ahyp:hlinkClr val="tx"/>
                    </a:ext>
                  </a:extLst>
                </a:hlinkClick>
              </a:rPr>
              <a:t>CC0</a:t>
            </a:r>
            <a:endParaRPr sz="1200">
              <a:solidFill>
                <a:schemeClr val="lt1"/>
              </a:solidFill>
              <a:highlight>
                <a:srgbClr val="A5A5A5"/>
              </a:highlight>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pic>
        <p:nvPicPr>
          <p:cNvPr id="94" name="Google Shape;94;p19"/>
          <p:cNvPicPr preferRelativeResize="0"/>
          <p:nvPr/>
        </p:nvPicPr>
        <p:blipFill rotWithShape="1">
          <a:blip r:embed="rId3">
            <a:alphaModFix/>
          </a:blip>
          <a:srcRect b="9167" l="0" r="0" t="-7641"/>
          <a:stretch/>
        </p:blipFill>
        <p:spPr>
          <a:xfrm>
            <a:off x="0" y="-432450"/>
            <a:ext cx="9144000" cy="5574600"/>
          </a:xfrm>
          <a:prstGeom prst="rect">
            <a:avLst/>
          </a:prstGeom>
          <a:noFill/>
          <a:ln>
            <a:noFill/>
          </a:ln>
        </p:spPr>
      </p:pic>
      <p:sp>
        <p:nvSpPr>
          <p:cNvPr id="95" name="Google Shape;95;p19"/>
          <p:cNvSpPr txBox="1"/>
          <p:nvPr/>
        </p:nvSpPr>
        <p:spPr>
          <a:xfrm>
            <a:off x="43950" y="4727250"/>
            <a:ext cx="2799900" cy="3693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000"/>
              <a:buFont typeface="Arial"/>
              <a:buNone/>
            </a:pPr>
            <a:r>
              <a:rPr b="0" i="0" lang="en" sz="1200" u="none" cap="none" strike="noStrike">
                <a:solidFill>
                  <a:schemeClr val="lt1"/>
                </a:solidFill>
                <a:highlight>
                  <a:srgbClr val="274E13"/>
                </a:highlight>
                <a:latin typeface="Open Sans Light"/>
                <a:ea typeface="Open Sans Light"/>
                <a:cs typeface="Open Sans Light"/>
                <a:sym typeface="Open Sans Light"/>
              </a:rPr>
              <a:t>Image by </a:t>
            </a:r>
            <a:r>
              <a:rPr b="0" i="0" lang="en" sz="1200" u="sng" cap="none" strike="noStrike">
                <a:solidFill>
                  <a:schemeClr val="lt1"/>
                </a:solidFill>
                <a:highlight>
                  <a:srgbClr val="274E13"/>
                </a:highlight>
                <a:latin typeface="Open Sans Light"/>
                <a:ea typeface="Open Sans Light"/>
                <a:cs typeface="Open Sans Light"/>
                <a:sym typeface="Open Sans Light"/>
                <a:hlinkClick r:id="rId4">
                  <a:extLst>
                    <a:ext uri="{A12FA001-AC4F-418D-AE19-62706E023703}">
                      <ahyp:hlinkClr val="tx"/>
                    </a:ext>
                  </a:extLst>
                </a:hlinkClick>
              </a:rPr>
              <a:t>Andreas</a:t>
            </a:r>
            <a:r>
              <a:rPr b="0" i="0" lang="en" sz="1200" u="none" cap="none" strike="noStrike">
                <a:solidFill>
                  <a:schemeClr val="lt1"/>
                </a:solidFill>
                <a:highlight>
                  <a:srgbClr val="274E13"/>
                </a:highlight>
                <a:latin typeface="Open Sans Light"/>
                <a:ea typeface="Open Sans Light"/>
                <a:cs typeface="Open Sans Light"/>
                <a:sym typeface="Open Sans Light"/>
              </a:rPr>
              <a:t> from </a:t>
            </a:r>
            <a:r>
              <a:rPr b="0" i="0" lang="en" sz="1200" u="sng" cap="none" strike="noStrike">
                <a:solidFill>
                  <a:schemeClr val="lt1"/>
                </a:solidFill>
                <a:highlight>
                  <a:srgbClr val="274E13"/>
                </a:highlight>
                <a:latin typeface="Open Sans Light"/>
                <a:ea typeface="Open Sans Light"/>
                <a:cs typeface="Open Sans Light"/>
                <a:sym typeface="Open Sans Light"/>
                <a:hlinkClick r:id="rId5">
                  <a:extLst>
                    <a:ext uri="{A12FA001-AC4F-418D-AE19-62706E023703}">
                      <ahyp:hlinkClr val="tx"/>
                    </a:ext>
                  </a:extLst>
                </a:hlinkClick>
              </a:rPr>
              <a:t>Pixabay</a:t>
            </a:r>
            <a:endParaRPr b="0" i="0" sz="1200" u="none" cap="none" strike="noStrike">
              <a:solidFill>
                <a:schemeClr val="lt1"/>
              </a:solidFill>
              <a:highlight>
                <a:srgbClr val="274E13"/>
              </a:highlight>
              <a:latin typeface="Open Sans Light"/>
              <a:ea typeface="Open Sans Light"/>
              <a:cs typeface="Open Sans Light"/>
              <a:sym typeface="Open Sans Light"/>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20"/>
          <p:cNvSpPr txBox="1"/>
          <p:nvPr/>
        </p:nvSpPr>
        <p:spPr>
          <a:xfrm>
            <a:off x="152400" y="4800600"/>
            <a:ext cx="5967000" cy="354000"/>
          </a:xfrm>
          <a:prstGeom prst="rect">
            <a:avLst/>
          </a:prstGeom>
          <a:noFill/>
          <a:ln>
            <a:noFill/>
          </a:ln>
        </p:spPr>
        <p:txBody>
          <a:bodyPr anchorCtr="0" anchor="t" bIns="91425" lIns="91425" spcFirstLastPara="1" rIns="91425" wrap="square" tIns="91425">
            <a:spAutoFit/>
          </a:bodyPr>
          <a:lstStyle/>
          <a:p>
            <a:pPr indent="0" lvl="0" marL="0" rtl="0" algn="l">
              <a:lnSpc>
                <a:spcPct val="120000"/>
              </a:lnSpc>
              <a:spcBef>
                <a:spcPts val="0"/>
              </a:spcBef>
              <a:spcAft>
                <a:spcPts val="200"/>
              </a:spcAft>
              <a:buNone/>
            </a:pPr>
            <a:r>
              <a:rPr lang="en" sz="1100" u="sng">
                <a:solidFill>
                  <a:srgbClr val="3366CC"/>
                </a:solidFill>
                <a:highlight>
                  <a:srgbClr val="FFFFFF"/>
                </a:highlight>
                <a:latin typeface="Open Sans"/>
                <a:ea typeface="Open Sans"/>
                <a:cs typeface="Open Sans"/>
                <a:sym typeface="Open Sans"/>
                <a:hlinkClick r:id="rId3">
                  <a:extLst>
                    <a:ext uri="{A12FA001-AC4F-418D-AE19-62706E023703}">
                      <ahyp:hlinkClr val="tx"/>
                    </a:ext>
                  </a:extLst>
                </a:hlinkClick>
              </a:rPr>
              <a:t>We Can Only Move Forward Together</a:t>
            </a:r>
            <a:r>
              <a:rPr lang="en" sz="1100">
                <a:solidFill>
                  <a:srgbClr val="212529"/>
                </a:solidFill>
                <a:highlight>
                  <a:srgbClr val="FFFFFF"/>
                </a:highlight>
                <a:latin typeface="Open Sans"/>
                <a:ea typeface="Open Sans"/>
                <a:cs typeface="Open Sans"/>
                <a:sym typeface="Open Sans"/>
              </a:rPr>
              <a:t>, by </a:t>
            </a:r>
            <a:r>
              <a:rPr lang="en" sz="1100" u="sng">
                <a:solidFill>
                  <a:srgbClr val="1155CC"/>
                </a:solidFill>
                <a:latin typeface="Open Sans"/>
                <a:ea typeface="Open Sans"/>
                <a:cs typeface="Open Sans"/>
                <a:sym typeface="Open Sans"/>
                <a:hlinkClick r:id="rId4">
                  <a:extLst>
                    <a:ext uri="{A12FA001-AC4F-418D-AE19-62706E023703}">
                      <ahyp:hlinkClr val="tx"/>
                    </a:ext>
                  </a:extLst>
                </a:hlinkClick>
              </a:rPr>
              <a:t>@jonhanlan</a:t>
            </a:r>
            <a:r>
              <a:rPr lang="en" sz="1100">
                <a:latin typeface="Open Sans"/>
                <a:ea typeface="Open Sans"/>
                <a:cs typeface="Open Sans"/>
                <a:sym typeface="Open Sans"/>
              </a:rPr>
              <a:t> for </a:t>
            </a:r>
            <a:r>
              <a:rPr b="1" lang="en" sz="1100" u="sng">
                <a:solidFill>
                  <a:srgbClr val="1155CC"/>
                </a:solidFill>
                <a:latin typeface="Open Sans"/>
                <a:ea typeface="Open Sans"/>
                <a:cs typeface="Open Sans"/>
                <a:sym typeface="Open Sans"/>
                <a:hlinkClick r:id="rId5">
                  <a:extLst>
                    <a:ext uri="{A12FA001-AC4F-418D-AE19-62706E023703}">
                      <ahyp:hlinkClr val="tx"/>
                    </a:ext>
                  </a:extLst>
                </a:hlinkClick>
              </a:rPr>
              <a:t>Fine Acts</a:t>
            </a:r>
            <a:r>
              <a:rPr lang="en" sz="1100">
                <a:latin typeface="Open Sans"/>
                <a:ea typeface="Open Sans"/>
                <a:cs typeface="Open Sans"/>
                <a:sym typeface="Open Sans"/>
              </a:rPr>
              <a:t>, </a:t>
            </a:r>
            <a:r>
              <a:rPr lang="en" sz="1100" u="sng">
                <a:solidFill>
                  <a:srgbClr val="1155CC"/>
                </a:solidFill>
                <a:highlight>
                  <a:srgbClr val="FFFFFF"/>
                </a:highlight>
                <a:latin typeface="Open Sans"/>
                <a:ea typeface="Open Sans"/>
                <a:cs typeface="Open Sans"/>
                <a:sym typeface="Open Sans"/>
                <a:hlinkClick r:id="rId6">
                  <a:extLst>
                    <a:ext uri="{A12FA001-AC4F-418D-AE19-62706E023703}">
                      <ahyp:hlinkClr val="tx"/>
                    </a:ext>
                  </a:extLst>
                </a:hlinkClick>
              </a:rPr>
              <a:t>CC-BY-NC-SA</a:t>
            </a:r>
            <a:endParaRPr sz="1100">
              <a:latin typeface="Open Sans"/>
              <a:ea typeface="Open Sans"/>
              <a:cs typeface="Open Sans"/>
              <a:sym typeface="Open Sans"/>
            </a:endParaRPr>
          </a:p>
        </p:txBody>
      </p:sp>
      <p:pic>
        <p:nvPicPr>
          <p:cNvPr id="101" name="Google Shape;101;p20"/>
          <p:cNvPicPr preferRelativeResize="0"/>
          <p:nvPr/>
        </p:nvPicPr>
        <p:blipFill>
          <a:blip r:embed="rId7">
            <a:alphaModFix/>
          </a:blip>
          <a:stretch>
            <a:fillRect/>
          </a:stretch>
        </p:blipFill>
        <p:spPr>
          <a:xfrm>
            <a:off x="164125" y="257612"/>
            <a:ext cx="8815749" cy="46282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21"/>
          <p:cNvSpPr txBox="1"/>
          <p:nvPr/>
        </p:nvSpPr>
        <p:spPr>
          <a:xfrm>
            <a:off x="767550" y="980475"/>
            <a:ext cx="76089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800">
                <a:solidFill>
                  <a:schemeClr val="dk2"/>
                </a:solidFill>
                <a:latin typeface="Open Sans"/>
                <a:ea typeface="Open Sans"/>
                <a:cs typeface="Open Sans"/>
                <a:sym typeface="Open Sans"/>
              </a:rPr>
              <a:t>I used to have a binary heart, I measured everything in bits, in 0s and 1s</a:t>
            </a:r>
            <a:endParaRPr sz="1800">
              <a:solidFill>
                <a:schemeClr val="dk2"/>
              </a:solidFill>
              <a:latin typeface="Open Sans"/>
              <a:ea typeface="Open Sans"/>
              <a:cs typeface="Open Sans"/>
              <a:sym typeface="Open Sans"/>
            </a:endParaRPr>
          </a:p>
        </p:txBody>
      </p:sp>
      <p:pic>
        <p:nvPicPr>
          <p:cNvPr descr="array of hand-drawn zeros and ones, mostly in black on a white background; group of symbols in the middle are instead red, forming the shape of a heart" id="107" name="Google Shape;107;p21" title="binary_heart.jpg"/>
          <p:cNvPicPr preferRelativeResize="0"/>
          <p:nvPr/>
        </p:nvPicPr>
        <p:blipFill>
          <a:blip r:embed="rId3">
            <a:alphaModFix/>
          </a:blip>
          <a:stretch>
            <a:fillRect/>
          </a:stretch>
        </p:blipFill>
        <p:spPr>
          <a:xfrm>
            <a:off x="3246976" y="1568925"/>
            <a:ext cx="2650025" cy="2901775"/>
          </a:xfrm>
          <a:prstGeom prst="rect">
            <a:avLst/>
          </a:prstGeom>
          <a:noFill/>
          <a:ln>
            <a:noFill/>
          </a:ln>
        </p:spPr>
      </p:pic>
      <p:sp>
        <p:nvSpPr>
          <p:cNvPr id="108" name="Google Shape;108;p21"/>
          <p:cNvSpPr txBox="1"/>
          <p:nvPr/>
        </p:nvSpPr>
        <p:spPr>
          <a:xfrm>
            <a:off x="5922025" y="4680625"/>
            <a:ext cx="2939100" cy="507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800">
                <a:solidFill>
                  <a:schemeClr val="dk2"/>
                </a:solidFill>
              </a:rPr>
              <a:t>“</a:t>
            </a:r>
            <a:r>
              <a:rPr lang="en" sz="800" u="sng">
                <a:solidFill>
                  <a:schemeClr val="hlink"/>
                </a:solidFill>
                <a:hlinkClick r:id="rId4"/>
              </a:rPr>
              <a:t>Binary Heart”</a:t>
            </a:r>
            <a:r>
              <a:rPr lang="en" sz="800">
                <a:solidFill>
                  <a:schemeClr val="dk2"/>
                </a:solidFill>
              </a:rPr>
              <a:t> by </a:t>
            </a:r>
            <a:r>
              <a:rPr lang="en" sz="800" u="sng">
                <a:solidFill>
                  <a:schemeClr val="hlink"/>
                </a:solidFill>
                <a:hlinkClick r:id="rId5"/>
              </a:rPr>
              <a:t>Randall Munroe</a:t>
            </a:r>
            <a:r>
              <a:rPr lang="en" sz="800">
                <a:solidFill>
                  <a:schemeClr val="dk2"/>
                </a:solidFill>
              </a:rPr>
              <a:t> is licensed </a:t>
            </a:r>
            <a:r>
              <a:rPr lang="en" sz="800" u="sng">
                <a:solidFill>
                  <a:schemeClr val="hlink"/>
                </a:solidFill>
                <a:hlinkClick r:id="rId6"/>
              </a:rPr>
              <a:t>CC BY-NC 2.5</a:t>
            </a:r>
            <a:r>
              <a:rPr lang="en" sz="800">
                <a:solidFill>
                  <a:schemeClr val="dk2"/>
                </a:solidFill>
              </a:rPr>
              <a:t>.</a:t>
            </a:r>
            <a:endParaRPr sz="800">
              <a:solidFill>
                <a:schemeClr val="dk2"/>
              </a:solidFill>
            </a:endParaRPr>
          </a:p>
        </p:txBody>
      </p:sp>
      <p:sp>
        <p:nvSpPr>
          <p:cNvPr id="109" name="Google Shape;109;p21"/>
          <p:cNvSpPr txBox="1"/>
          <p:nvPr>
            <p:ph type="ctrTitle"/>
          </p:nvPr>
        </p:nvSpPr>
        <p:spPr>
          <a:xfrm>
            <a:off x="311700" y="333125"/>
            <a:ext cx="8520600" cy="612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SzPts val="990"/>
              <a:buNone/>
            </a:pPr>
            <a:r>
              <a:rPr b="1" lang="en" sz="2740">
                <a:solidFill>
                  <a:srgbClr val="0000FF"/>
                </a:solidFill>
                <a:latin typeface="Open Sans"/>
                <a:ea typeface="Open Sans"/>
                <a:cs typeface="Open Sans"/>
                <a:sym typeface="Open Sans"/>
              </a:rPr>
              <a:t>Jonathan’s Overall Perspective</a:t>
            </a:r>
            <a:endParaRPr b="1" sz="2740">
              <a:solidFill>
                <a:srgbClr val="0000FF"/>
              </a:solidFill>
              <a:latin typeface="Open Sans"/>
              <a:ea typeface="Open Sans"/>
              <a:cs typeface="Open Sans"/>
              <a:sym typeface="Open Sans"/>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22"/>
          <p:cNvSpPr txBox="1"/>
          <p:nvPr/>
        </p:nvSpPr>
        <p:spPr>
          <a:xfrm>
            <a:off x="227450" y="612700"/>
            <a:ext cx="4041300" cy="3945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2000">
                <a:solidFill>
                  <a:schemeClr val="dk2"/>
                </a:solidFill>
                <a:latin typeface="Open Sans"/>
                <a:ea typeface="Open Sans"/>
                <a:cs typeface="Open Sans"/>
                <a:sym typeface="Open Sans"/>
              </a:rPr>
              <a:t>Aside:</a:t>
            </a:r>
            <a:endParaRPr b="1" sz="2000">
              <a:solidFill>
                <a:schemeClr val="dk2"/>
              </a:solidFill>
              <a:latin typeface="Open Sans"/>
              <a:ea typeface="Open Sans"/>
              <a:cs typeface="Open Sans"/>
              <a:sym typeface="Open Sans"/>
            </a:endParaRPr>
          </a:p>
          <a:p>
            <a:pPr indent="0" lvl="0" marL="0" rtl="0" algn="l">
              <a:lnSpc>
                <a:spcPct val="100000"/>
              </a:lnSpc>
              <a:spcBef>
                <a:spcPts val="1000"/>
              </a:spcBef>
              <a:spcAft>
                <a:spcPts val="0"/>
              </a:spcAft>
              <a:buNone/>
            </a:pPr>
            <a:r>
              <a:rPr lang="en" sz="1800">
                <a:solidFill>
                  <a:schemeClr val="dk2"/>
                </a:solidFill>
                <a:latin typeface="Open Sans"/>
                <a:ea typeface="Open Sans"/>
                <a:cs typeface="Open Sans"/>
                <a:sym typeface="Open Sans"/>
              </a:rPr>
              <a:t>The word “bit” was coined by mathematician John Tukey as a shortening of “binary digit.”</a:t>
            </a:r>
            <a:endParaRPr sz="1800">
              <a:solidFill>
                <a:schemeClr val="dk2"/>
              </a:solidFill>
              <a:latin typeface="Open Sans"/>
              <a:ea typeface="Open Sans"/>
              <a:cs typeface="Open Sans"/>
              <a:sym typeface="Open Sans"/>
            </a:endParaRPr>
          </a:p>
          <a:p>
            <a:pPr indent="0" lvl="0" marL="0" rtl="0" algn="l">
              <a:lnSpc>
                <a:spcPct val="100000"/>
              </a:lnSpc>
              <a:spcBef>
                <a:spcPts val="0"/>
              </a:spcBef>
              <a:spcAft>
                <a:spcPts val="0"/>
              </a:spcAft>
              <a:buNone/>
            </a:pPr>
            <a:r>
              <a:t/>
            </a:r>
            <a:endParaRPr sz="1800">
              <a:solidFill>
                <a:schemeClr val="dk2"/>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1800">
                <a:solidFill>
                  <a:schemeClr val="dk2"/>
                </a:solidFill>
                <a:latin typeface="Open Sans"/>
                <a:ea typeface="Open Sans"/>
                <a:cs typeface="Open Sans"/>
                <a:sym typeface="Open Sans"/>
              </a:rPr>
              <a:t>He invented the “box-and-whisker plot” [AKA “boxplot”] beloved of statisticians everywhere:</a:t>
            </a:r>
            <a:endParaRPr sz="1800">
              <a:solidFill>
                <a:schemeClr val="dk2"/>
              </a:solidFill>
              <a:latin typeface="Open Sans"/>
              <a:ea typeface="Open Sans"/>
              <a:cs typeface="Open Sans"/>
              <a:sym typeface="Open Sans"/>
            </a:endParaRPr>
          </a:p>
          <a:p>
            <a:pPr indent="0" lvl="0" marL="0" rtl="0" algn="l">
              <a:lnSpc>
                <a:spcPct val="100000"/>
              </a:lnSpc>
              <a:spcBef>
                <a:spcPts val="0"/>
              </a:spcBef>
              <a:spcAft>
                <a:spcPts val="0"/>
              </a:spcAft>
              <a:buNone/>
            </a:pPr>
            <a:r>
              <a:t/>
            </a:r>
            <a:endParaRPr sz="1800">
              <a:solidFill>
                <a:schemeClr val="dk2"/>
              </a:solidFill>
              <a:latin typeface="Open Sans"/>
              <a:ea typeface="Open Sans"/>
              <a:cs typeface="Open Sans"/>
              <a:sym typeface="Open Sans"/>
            </a:endParaRPr>
          </a:p>
          <a:p>
            <a:pPr indent="0" lvl="0" marL="0" rtl="0" algn="l">
              <a:lnSpc>
                <a:spcPct val="100000"/>
              </a:lnSpc>
              <a:spcBef>
                <a:spcPts val="0"/>
              </a:spcBef>
              <a:spcAft>
                <a:spcPts val="0"/>
              </a:spcAft>
              <a:buNone/>
            </a:pPr>
            <a:r>
              <a:rPr lang="en" sz="1800">
                <a:solidFill>
                  <a:schemeClr val="dk2"/>
                </a:solidFill>
                <a:latin typeface="Open Sans"/>
                <a:ea typeface="Open Sans"/>
                <a:cs typeface="Open Sans"/>
                <a:sym typeface="Open Sans"/>
              </a:rPr>
              <a:t>Tukey also seems to be the first person to have used the word “software” in a publication.</a:t>
            </a:r>
            <a:endParaRPr sz="1800">
              <a:solidFill>
                <a:schemeClr val="dk2"/>
              </a:solidFill>
              <a:latin typeface="Open Sans"/>
              <a:ea typeface="Open Sans"/>
              <a:cs typeface="Open Sans"/>
              <a:sym typeface="Open Sans"/>
            </a:endParaRPr>
          </a:p>
        </p:txBody>
      </p:sp>
      <p:pic>
        <p:nvPicPr>
          <p:cNvPr id="115" name="Google Shape;115;p22" title="test_score_boxplot.png"/>
          <p:cNvPicPr preferRelativeResize="0"/>
          <p:nvPr/>
        </p:nvPicPr>
        <p:blipFill>
          <a:blip r:embed="rId3">
            <a:alphaModFix/>
          </a:blip>
          <a:stretch>
            <a:fillRect/>
          </a:stretch>
        </p:blipFill>
        <p:spPr>
          <a:xfrm>
            <a:off x="4312475" y="683026"/>
            <a:ext cx="3891274" cy="2343176"/>
          </a:xfrm>
          <a:prstGeom prst="rect">
            <a:avLst/>
          </a:prstGeom>
          <a:noFill/>
          <a:ln>
            <a:noFill/>
          </a:ln>
        </p:spPr>
      </p:pic>
      <p:sp>
        <p:nvSpPr>
          <p:cNvPr id="116" name="Google Shape;116;p22"/>
          <p:cNvSpPr txBox="1"/>
          <p:nvPr/>
        </p:nvSpPr>
        <p:spPr>
          <a:xfrm>
            <a:off x="4670499" y="3963325"/>
            <a:ext cx="3891300" cy="42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800">
                <a:solidFill>
                  <a:schemeClr val="dk2"/>
                </a:solidFill>
              </a:rPr>
              <a:t>Example boxplot of test score data from </a:t>
            </a:r>
            <a:r>
              <a:rPr lang="en" sz="800" u="sng">
                <a:solidFill>
                  <a:schemeClr val="hlink"/>
                </a:solidFill>
                <a:hlinkClick r:id="rId4"/>
              </a:rPr>
              <a:t>Lies, Damned Lies, or Statistics</a:t>
            </a:r>
            <a:r>
              <a:rPr lang="en" sz="800">
                <a:solidFill>
                  <a:schemeClr val="dk2"/>
                </a:solidFill>
              </a:rPr>
              <a:t> by </a:t>
            </a:r>
            <a:r>
              <a:rPr lang="en" sz="800" u="sng">
                <a:solidFill>
                  <a:schemeClr val="hlink"/>
                </a:solidFill>
                <a:hlinkClick r:id="rId5"/>
              </a:rPr>
              <a:t>Jonathan Poritz</a:t>
            </a:r>
            <a:r>
              <a:rPr lang="en" sz="800">
                <a:solidFill>
                  <a:schemeClr val="dk2"/>
                </a:solidFill>
              </a:rPr>
              <a:t>, released under </a:t>
            </a:r>
            <a:r>
              <a:rPr lang="en" sz="800" u="sng">
                <a:solidFill>
                  <a:schemeClr val="hlink"/>
                </a:solidFill>
                <a:hlinkClick r:id="rId6"/>
              </a:rPr>
              <a:t>CC BY-SA 4.0</a:t>
            </a:r>
            <a:r>
              <a:rPr lang="en" sz="800">
                <a:solidFill>
                  <a:schemeClr val="dk2"/>
                </a:solidFill>
              </a:rPr>
              <a:t>.</a:t>
            </a:r>
            <a:endParaRPr sz="800">
              <a:solidFill>
                <a:schemeClr val="dk2"/>
              </a:solidFill>
            </a:endParaRPr>
          </a:p>
        </p:txBody>
      </p:sp>
      <p:cxnSp>
        <p:nvCxnSpPr>
          <p:cNvPr id="117" name="Google Shape;117;p22"/>
          <p:cNvCxnSpPr/>
          <p:nvPr/>
        </p:nvCxnSpPr>
        <p:spPr>
          <a:xfrm flipH="1" rot="10800000">
            <a:off x="2939150" y="2791075"/>
            <a:ext cx="1172100" cy="148800"/>
          </a:xfrm>
          <a:prstGeom prst="straightConnector1">
            <a:avLst/>
          </a:prstGeom>
          <a:noFill/>
          <a:ln cap="flat" cmpd="sng" w="19050">
            <a:solidFill>
              <a:schemeClr val="dk2"/>
            </a:solidFill>
            <a:prstDash val="solid"/>
            <a:round/>
            <a:headEnd len="lg" w="lg" type="none"/>
            <a:tailEnd len="lg" w="lg" type="triangle"/>
          </a:ln>
        </p:spPr>
      </p:cxn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23"/>
          <p:cNvSpPr txBox="1"/>
          <p:nvPr/>
        </p:nvSpPr>
        <p:spPr>
          <a:xfrm>
            <a:off x="1038900" y="1155400"/>
            <a:ext cx="7066200" cy="2678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 sz="1800">
                <a:solidFill>
                  <a:schemeClr val="dk2"/>
                </a:solidFill>
                <a:latin typeface="Open Sans"/>
                <a:ea typeface="Open Sans"/>
                <a:cs typeface="Open Sans"/>
                <a:sym typeface="Open Sans"/>
              </a:rPr>
              <a:t>Institutions of higher education are </a:t>
            </a:r>
            <a:r>
              <a:rPr b="1" i="1" lang="en" sz="1800">
                <a:solidFill>
                  <a:srgbClr val="FF0000"/>
                </a:solidFill>
                <a:latin typeface="Open Sans"/>
                <a:ea typeface="Open Sans"/>
                <a:cs typeface="Open Sans"/>
                <a:sym typeface="Open Sans"/>
              </a:rPr>
              <a:t>conducted for the common good </a:t>
            </a:r>
            <a:r>
              <a:rPr i="1" lang="en" sz="1800">
                <a:solidFill>
                  <a:schemeClr val="dk2"/>
                </a:solidFill>
                <a:latin typeface="Open Sans"/>
                <a:ea typeface="Open Sans"/>
                <a:cs typeface="Open Sans"/>
                <a:sym typeface="Open Sans"/>
              </a:rPr>
              <a:t>and not to further the interest of either the individual teacher or the institution as a whole. The common good depends upon the free search for truth and its free exposition.</a:t>
            </a:r>
            <a:endParaRPr i="1" sz="1800">
              <a:solidFill>
                <a:schemeClr val="dk2"/>
              </a:solidFill>
              <a:latin typeface="Open Sans"/>
              <a:ea typeface="Open Sans"/>
              <a:cs typeface="Open Sans"/>
              <a:sym typeface="Open Sans"/>
            </a:endParaRPr>
          </a:p>
          <a:p>
            <a:pPr indent="0" lvl="0" marL="0" rtl="0" algn="l">
              <a:spcBef>
                <a:spcPts val="0"/>
              </a:spcBef>
              <a:spcAft>
                <a:spcPts val="0"/>
              </a:spcAft>
              <a:buNone/>
            </a:pPr>
            <a:r>
              <a:rPr i="1" lang="en" sz="1800">
                <a:solidFill>
                  <a:schemeClr val="dk2"/>
                </a:solidFill>
                <a:latin typeface="Open Sans"/>
                <a:ea typeface="Open Sans"/>
                <a:cs typeface="Open Sans"/>
                <a:sym typeface="Open Sans"/>
              </a:rPr>
              <a:t>Academic freedom is essential to these purposes and applies to both teaching and research. Freedom in research is fundamental to the advancement of truth. Academic freedom in its teaching aspect is fundamental for the protection of the rights of the teacher in teaching and of the student to freedom in learning.</a:t>
            </a:r>
            <a:endParaRPr sz="1800">
              <a:solidFill>
                <a:schemeClr val="dk2"/>
              </a:solidFill>
              <a:latin typeface="Open Sans"/>
              <a:ea typeface="Open Sans"/>
              <a:cs typeface="Open Sans"/>
              <a:sym typeface="Open Sans"/>
            </a:endParaRPr>
          </a:p>
        </p:txBody>
      </p:sp>
      <p:sp>
        <p:nvSpPr>
          <p:cNvPr id="123" name="Google Shape;123;p23"/>
          <p:cNvSpPr txBox="1"/>
          <p:nvPr/>
        </p:nvSpPr>
        <p:spPr>
          <a:xfrm>
            <a:off x="3679250" y="3770900"/>
            <a:ext cx="5038500" cy="822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rgbClr val="FF0000"/>
                </a:solidFill>
                <a:latin typeface="Open Sans"/>
                <a:ea typeface="Open Sans"/>
                <a:cs typeface="Open Sans"/>
                <a:sym typeface="Open Sans"/>
              </a:rPr>
              <a:t>emphasis</a:t>
            </a:r>
            <a:r>
              <a:rPr lang="en" sz="1300">
                <a:solidFill>
                  <a:schemeClr val="dk2"/>
                </a:solidFill>
                <a:latin typeface="Open Sans"/>
                <a:ea typeface="Open Sans"/>
                <a:cs typeface="Open Sans"/>
                <a:sym typeface="Open Sans"/>
              </a:rPr>
              <a:t> added</a:t>
            </a:r>
            <a:endParaRPr sz="1300">
              <a:solidFill>
                <a:schemeClr val="dk2"/>
              </a:solidFill>
              <a:latin typeface="Open Sans"/>
              <a:ea typeface="Open Sans"/>
              <a:cs typeface="Open Sans"/>
              <a:sym typeface="Open Sans"/>
            </a:endParaRPr>
          </a:p>
          <a:p>
            <a:pPr indent="0" lvl="0" marL="0" rtl="0" algn="l">
              <a:spcBef>
                <a:spcPts val="0"/>
              </a:spcBef>
              <a:spcAft>
                <a:spcPts val="0"/>
              </a:spcAft>
              <a:buNone/>
            </a:pPr>
            <a:r>
              <a:rPr lang="en" sz="1300" u="sng">
                <a:solidFill>
                  <a:schemeClr val="hlink"/>
                </a:solidFill>
                <a:latin typeface="Open Sans"/>
                <a:ea typeface="Open Sans"/>
                <a:cs typeface="Open Sans"/>
                <a:sym typeface="Open Sans"/>
                <a:hlinkClick r:id="rId3"/>
              </a:rPr>
              <a:t>American Association of University Professors</a:t>
            </a:r>
            <a:endParaRPr sz="1300">
              <a:solidFill>
                <a:schemeClr val="dk2"/>
              </a:solidFill>
              <a:latin typeface="Open Sans"/>
              <a:ea typeface="Open Sans"/>
              <a:cs typeface="Open Sans"/>
              <a:sym typeface="Open Sans"/>
            </a:endParaRPr>
          </a:p>
          <a:p>
            <a:pPr indent="0" lvl="0" marL="0" rtl="0" algn="l">
              <a:spcBef>
                <a:spcPts val="0"/>
              </a:spcBef>
              <a:spcAft>
                <a:spcPts val="0"/>
              </a:spcAft>
              <a:buNone/>
            </a:pPr>
            <a:r>
              <a:rPr lang="en" sz="1300" u="sng">
                <a:solidFill>
                  <a:schemeClr val="hlink"/>
                </a:solidFill>
                <a:latin typeface="Open Sans"/>
                <a:ea typeface="Open Sans"/>
                <a:cs typeface="Open Sans"/>
                <a:sym typeface="Open Sans"/>
                <a:hlinkClick r:id="rId4"/>
              </a:rPr>
              <a:t>1940 Statement of Principles on Academic Freedom and Tenure</a:t>
            </a:r>
            <a:endParaRPr sz="1300">
              <a:solidFill>
                <a:schemeClr val="dk2"/>
              </a:solidFill>
              <a:latin typeface="Open Sans"/>
              <a:ea typeface="Open Sans"/>
              <a:cs typeface="Open Sans"/>
              <a:sym typeface="Open Sans"/>
            </a:endParaRPr>
          </a:p>
        </p:txBody>
      </p:sp>
      <p:sp>
        <p:nvSpPr>
          <p:cNvPr id="124" name="Google Shape;124;p23"/>
          <p:cNvSpPr txBox="1"/>
          <p:nvPr/>
        </p:nvSpPr>
        <p:spPr>
          <a:xfrm>
            <a:off x="876150" y="457525"/>
            <a:ext cx="73917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000">
                <a:solidFill>
                  <a:schemeClr val="dk2"/>
                </a:solidFill>
                <a:latin typeface="Open Sans"/>
                <a:ea typeface="Open Sans"/>
                <a:cs typeface="Open Sans"/>
                <a:sym typeface="Open Sans"/>
              </a:rPr>
              <a:t>A good place to start?</a:t>
            </a:r>
            <a:endParaRPr b="1" sz="2000">
              <a:solidFill>
                <a:schemeClr val="dk2"/>
              </a:solidFill>
              <a:latin typeface="Open Sans"/>
              <a:ea typeface="Open Sans"/>
              <a:cs typeface="Open Sans"/>
              <a:sym typeface="Open Sans"/>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24"/>
          <p:cNvSpPr txBox="1"/>
          <p:nvPr/>
        </p:nvSpPr>
        <p:spPr>
          <a:xfrm>
            <a:off x="1038900" y="950125"/>
            <a:ext cx="7066200" cy="1169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 sz="1600">
                <a:solidFill>
                  <a:schemeClr val="dk2"/>
                </a:solidFill>
                <a:latin typeface="Open Sans"/>
                <a:ea typeface="Open Sans"/>
                <a:cs typeface="Open Sans"/>
                <a:sym typeface="Open Sans"/>
              </a:rPr>
              <a:t>Si tu veux construire un bateau, ne rassemble pas tes hommes et femmes pour leur donner des ordres, pour expliquer chaque détail, pour leur dire où trouver chaque chose... Si tu veux construire un bateau, fais naître dans le coeur de tes hommes et femmes le désir de la mer.</a:t>
            </a:r>
            <a:endParaRPr sz="1600">
              <a:solidFill>
                <a:schemeClr val="dk2"/>
              </a:solidFill>
              <a:latin typeface="Open Sans"/>
              <a:ea typeface="Open Sans"/>
              <a:cs typeface="Open Sans"/>
              <a:sym typeface="Open Sans"/>
            </a:endParaRPr>
          </a:p>
        </p:txBody>
      </p:sp>
      <p:sp>
        <p:nvSpPr>
          <p:cNvPr id="130" name="Google Shape;130;p24"/>
          <p:cNvSpPr txBox="1"/>
          <p:nvPr/>
        </p:nvSpPr>
        <p:spPr>
          <a:xfrm>
            <a:off x="876150" y="1942700"/>
            <a:ext cx="7797900" cy="542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chemeClr val="dk1"/>
                </a:solidFill>
                <a:latin typeface="Open Sans"/>
                <a:ea typeface="Open Sans"/>
                <a:cs typeface="Open Sans"/>
                <a:sym typeface="Open Sans"/>
              </a:rPr>
              <a:t>                                                                                                             </a:t>
            </a:r>
            <a:r>
              <a:rPr lang="en" sz="1300">
                <a:solidFill>
                  <a:schemeClr val="dk1"/>
                </a:solidFill>
                <a:latin typeface="Open Sans"/>
                <a:ea typeface="Open Sans"/>
                <a:cs typeface="Open Sans"/>
                <a:sym typeface="Open Sans"/>
              </a:rPr>
              <a:t>Antoine de Saint Exupéry</a:t>
            </a:r>
            <a:endParaRPr sz="1300">
              <a:solidFill>
                <a:schemeClr val="dk1"/>
              </a:solidFill>
              <a:latin typeface="Open Sans"/>
              <a:ea typeface="Open Sans"/>
              <a:cs typeface="Open Sans"/>
              <a:sym typeface="Open Sans"/>
            </a:endParaRPr>
          </a:p>
          <a:p>
            <a:pPr indent="0" lvl="0" marL="0" rtl="0" algn="l">
              <a:spcBef>
                <a:spcPts val="0"/>
              </a:spcBef>
              <a:spcAft>
                <a:spcPts val="0"/>
              </a:spcAft>
              <a:buNone/>
            </a:pPr>
            <a:r>
              <a:rPr lang="en" sz="1300">
                <a:solidFill>
                  <a:schemeClr val="dk1"/>
                </a:solidFill>
                <a:latin typeface="Open Sans"/>
                <a:ea typeface="Open Sans"/>
                <a:cs typeface="Open Sans"/>
                <a:sym typeface="Open Sans"/>
              </a:rPr>
              <a:t>…but, alas, this is a false attribution!  This closest to a quote in his actual work, from </a:t>
            </a:r>
            <a:r>
              <a:rPr lang="en" sz="1300" u="sng">
                <a:solidFill>
                  <a:schemeClr val="hlink"/>
                </a:solidFill>
                <a:latin typeface="Open Sans"/>
                <a:ea typeface="Open Sans"/>
                <a:cs typeface="Open Sans"/>
                <a:sym typeface="Open Sans"/>
                <a:hlinkClick r:id="rId3"/>
              </a:rPr>
              <a:t>Citadelle</a:t>
            </a:r>
            <a:r>
              <a:rPr lang="en" sz="1300">
                <a:solidFill>
                  <a:schemeClr val="dk1"/>
                </a:solidFill>
                <a:latin typeface="Open Sans"/>
                <a:ea typeface="Open Sans"/>
                <a:cs typeface="Open Sans"/>
                <a:sym typeface="Open Sans"/>
              </a:rPr>
              <a:t>, is:</a:t>
            </a:r>
            <a:endParaRPr sz="1300">
              <a:solidFill>
                <a:schemeClr val="dk1"/>
              </a:solidFill>
              <a:latin typeface="Open Sans"/>
              <a:ea typeface="Open Sans"/>
              <a:cs typeface="Open Sans"/>
              <a:sym typeface="Open Sans"/>
            </a:endParaRPr>
          </a:p>
        </p:txBody>
      </p:sp>
      <p:sp>
        <p:nvSpPr>
          <p:cNvPr id="131" name="Google Shape;131;p24"/>
          <p:cNvSpPr txBox="1"/>
          <p:nvPr/>
        </p:nvSpPr>
        <p:spPr>
          <a:xfrm>
            <a:off x="876150" y="457525"/>
            <a:ext cx="73917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000">
                <a:solidFill>
                  <a:schemeClr val="dk2"/>
                </a:solidFill>
                <a:latin typeface="Open Sans"/>
                <a:ea typeface="Open Sans"/>
                <a:cs typeface="Open Sans"/>
                <a:sym typeface="Open Sans"/>
              </a:rPr>
              <a:t>A beautiful idea for the </a:t>
            </a:r>
            <a:r>
              <a:rPr b="1" i="1" lang="en" sz="2000">
                <a:solidFill>
                  <a:schemeClr val="dk2"/>
                </a:solidFill>
                <a:latin typeface="Open Sans"/>
                <a:ea typeface="Open Sans"/>
                <a:cs typeface="Open Sans"/>
                <a:sym typeface="Open Sans"/>
              </a:rPr>
              <a:t>how</a:t>
            </a:r>
            <a:r>
              <a:rPr b="1" lang="en" sz="2000">
                <a:solidFill>
                  <a:schemeClr val="dk2"/>
                </a:solidFill>
                <a:latin typeface="Open Sans"/>
                <a:ea typeface="Open Sans"/>
                <a:cs typeface="Open Sans"/>
                <a:sym typeface="Open Sans"/>
              </a:rPr>
              <a:t> of education:</a:t>
            </a:r>
            <a:endParaRPr b="1" sz="2000">
              <a:solidFill>
                <a:schemeClr val="dk2"/>
              </a:solidFill>
              <a:latin typeface="Open Sans"/>
              <a:ea typeface="Open Sans"/>
              <a:cs typeface="Open Sans"/>
              <a:sym typeface="Open Sans"/>
            </a:endParaRPr>
          </a:p>
        </p:txBody>
      </p:sp>
      <p:sp>
        <p:nvSpPr>
          <p:cNvPr id="132" name="Google Shape;132;p24"/>
          <p:cNvSpPr txBox="1"/>
          <p:nvPr/>
        </p:nvSpPr>
        <p:spPr>
          <a:xfrm>
            <a:off x="1038900" y="2415125"/>
            <a:ext cx="7066200" cy="92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 sz="1600">
                <a:solidFill>
                  <a:schemeClr val="dk2"/>
                </a:solidFill>
                <a:latin typeface="Open Sans"/>
                <a:ea typeface="Open Sans"/>
                <a:cs typeface="Open Sans"/>
                <a:sym typeface="Open Sans"/>
              </a:rPr>
              <a:t>Créer le navire ce n’est point tisser les toiles, forger les clous, lire les astres, mais bien donner le </a:t>
            </a:r>
            <a:r>
              <a:rPr i="1" lang="en" sz="1600">
                <a:solidFill>
                  <a:schemeClr val="dk2"/>
                </a:solidFill>
                <a:latin typeface="Open Sans"/>
                <a:ea typeface="Open Sans"/>
                <a:cs typeface="Open Sans"/>
                <a:sym typeface="Open Sans"/>
              </a:rPr>
              <a:t>goût</a:t>
            </a:r>
            <a:r>
              <a:rPr i="1" lang="en" sz="1600">
                <a:solidFill>
                  <a:schemeClr val="dk2"/>
                </a:solidFill>
                <a:latin typeface="Open Sans"/>
                <a:ea typeface="Open Sans"/>
                <a:cs typeface="Open Sans"/>
                <a:sym typeface="Open Sans"/>
              </a:rPr>
              <a:t> de la mer qui est un, et a la </a:t>
            </a:r>
            <a:r>
              <a:rPr i="1" lang="en" sz="1600">
                <a:solidFill>
                  <a:schemeClr val="dk2"/>
                </a:solidFill>
                <a:latin typeface="Open Sans"/>
                <a:ea typeface="Open Sans"/>
                <a:cs typeface="Open Sans"/>
                <a:sym typeface="Open Sans"/>
              </a:rPr>
              <a:t>lumière</a:t>
            </a:r>
            <a:r>
              <a:rPr i="1" lang="en" sz="1600">
                <a:solidFill>
                  <a:schemeClr val="dk2"/>
                </a:solidFill>
                <a:latin typeface="Open Sans"/>
                <a:ea typeface="Open Sans"/>
                <a:cs typeface="Open Sans"/>
                <a:sym typeface="Open Sans"/>
              </a:rPr>
              <a:t> duquel il n’est plus rien qui soit contradictoire mais communauté dans l’amour</a:t>
            </a:r>
            <a:r>
              <a:rPr i="1" lang="en" sz="1600">
                <a:solidFill>
                  <a:schemeClr val="dk2"/>
                </a:solidFill>
                <a:latin typeface="Open Sans"/>
                <a:ea typeface="Open Sans"/>
                <a:cs typeface="Open Sans"/>
                <a:sym typeface="Open Sans"/>
              </a:rPr>
              <a:t>.</a:t>
            </a:r>
            <a:endParaRPr sz="1600">
              <a:solidFill>
                <a:schemeClr val="dk2"/>
              </a:solidFill>
              <a:latin typeface="Open Sans"/>
              <a:ea typeface="Open Sans"/>
              <a:cs typeface="Open Sans"/>
              <a:sym typeface="Open Sans"/>
            </a:endParaRPr>
          </a:p>
        </p:txBody>
      </p:sp>
      <p:sp>
        <p:nvSpPr>
          <p:cNvPr id="133" name="Google Shape;133;p24"/>
          <p:cNvSpPr txBox="1"/>
          <p:nvPr/>
        </p:nvSpPr>
        <p:spPr>
          <a:xfrm>
            <a:off x="876150" y="3338525"/>
            <a:ext cx="7706400" cy="37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chemeClr val="dk2"/>
                </a:solidFill>
                <a:latin typeface="Open Sans"/>
                <a:ea typeface="Open Sans"/>
                <a:cs typeface="Open Sans"/>
                <a:sym typeface="Open Sans"/>
              </a:rPr>
              <a:t>Which is, more or less:</a:t>
            </a:r>
            <a:endParaRPr sz="1300">
              <a:solidFill>
                <a:schemeClr val="dk2"/>
              </a:solidFill>
              <a:latin typeface="Open Sans"/>
              <a:ea typeface="Open Sans"/>
              <a:cs typeface="Open Sans"/>
              <a:sym typeface="Open Sans"/>
            </a:endParaRPr>
          </a:p>
        </p:txBody>
      </p:sp>
      <p:sp>
        <p:nvSpPr>
          <p:cNvPr id="134" name="Google Shape;134;p24"/>
          <p:cNvSpPr txBox="1"/>
          <p:nvPr/>
        </p:nvSpPr>
        <p:spPr>
          <a:xfrm>
            <a:off x="1038900" y="3774675"/>
            <a:ext cx="7066200" cy="92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 sz="1600">
                <a:solidFill>
                  <a:schemeClr val="dk2"/>
                </a:solidFill>
                <a:latin typeface="Open Sans"/>
                <a:ea typeface="Open Sans"/>
                <a:cs typeface="Open Sans"/>
                <a:sym typeface="Open Sans"/>
              </a:rPr>
              <a:t>To create the ship is not to weave the sails, forge the nails, read the stars, but to give the taste of the sea which is one, and in the light of which there is no longer anything contradictory but community in love</a:t>
            </a:r>
            <a:r>
              <a:rPr i="1" lang="en" sz="1600">
                <a:solidFill>
                  <a:schemeClr val="dk2"/>
                </a:solidFill>
                <a:latin typeface="Open Sans"/>
                <a:ea typeface="Open Sans"/>
                <a:cs typeface="Open Sans"/>
                <a:sym typeface="Open Sans"/>
              </a:rPr>
              <a:t>.</a:t>
            </a:r>
            <a:endParaRPr sz="1600">
              <a:solidFill>
                <a:schemeClr val="dk2"/>
              </a:solidFill>
              <a:latin typeface="Open Sans"/>
              <a:ea typeface="Open Sans"/>
              <a:cs typeface="Open Sans"/>
              <a:sym typeface="Open Sans"/>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25"/>
          <p:cNvSpPr txBox="1"/>
          <p:nvPr/>
        </p:nvSpPr>
        <p:spPr>
          <a:xfrm>
            <a:off x="1038900" y="698975"/>
            <a:ext cx="7175100" cy="2401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 sz="1600">
                <a:solidFill>
                  <a:schemeClr val="dk2"/>
                </a:solidFill>
                <a:latin typeface="Open Sans"/>
                <a:ea typeface="Open Sans"/>
                <a:cs typeface="Open Sans"/>
                <a:sym typeface="Open Sans"/>
              </a:rPr>
              <a:t>And this is what Jesus means, I think, in this very passage when he says, “Love your enemy.” And it’s significant that he does not say, “Like your enemy.” Like is a sentimental something, an affectionate something. There are a lot of people that I find it difficult to like. I don’t like what they do to me. I don’t like what they say about me and other people. I don’t like their attitudes. I don’t like some of the things they’re doing. I don’t like them. But … love is greater than like. Love is understanding, redemptive goodwill for all men, so that you love everybody…. This is the way to do it. When the opportunity presents itself when you can defeat your enemy, you must not do it.</a:t>
            </a:r>
            <a:endParaRPr i="1" sz="1600">
              <a:solidFill>
                <a:schemeClr val="dk2"/>
              </a:solidFill>
              <a:latin typeface="Open Sans"/>
              <a:ea typeface="Open Sans"/>
              <a:cs typeface="Open Sans"/>
              <a:sym typeface="Open Sans"/>
            </a:endParaRPr>
          </a:p>
        </p:txBody>
      </p:sp>
      <p:sp>
        <p:nvSpPr>
          <p:cNvPr id="140" name="Google Shape;140;p25"/>
          <p:cNvSpPr txBox="1"/>
          <p:nvPr/>
        </p:nvSpPr>
        <p:spPr>
          <a:xfrm>
            <a:off x="876150" y="282575"/>
            <a:ext cx="73917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000">
                <a:solidFill>
                  <a:schemeClr val="dk2"/>
                </a:solidFill>
                <a:latin typeface="Open Sans"/>
                <a:ea typeface="Open Sans"/>
                <a:cs typeface="Open Sans"/>
                <a:sym typeface="Open Sans"/>
              </a:rPr>
              <a:t>Speaking of love</a:t>
            </a:r>
            <a:r>
              <a:rPr b="1" lang="en" sz="2000">
                <a:solidFill>
                  <a:schemeClr val="dk2"/>
                </a:solidFill>
                <a:latin typeface="Open Sans"/>
                <a:ea typeface="Open Sans"/>
                <a:cs typeface="Open Sans"/>
                <a:sym typeface="Open Sans"/>
              </a:rPr>
              <a:t>:</a:t>
            </a:r>
            <a:endParaRPr b="1" sz="2000">
              <a:solidFill>
                <a:schemeClr val="dk2"/>
              </a:solidFill>
              <a:latin typeface="Open Sans"/>
              <a:ea typeface="Open Sans"/>
              <a:cs typeface="Open Sans"/>
              <a:sym typeface="Open Sans"/>
            </a:endParaRPr>
          </a:p>
        </p:txBody>
      </p:sp>
      <p:sp>
        <p:nvSpPr>
          <p:cNvPr id="141" name="Google Shape;141;p25"/>
          <p:cNvSpPr txBox="1"/>
          <p:nvPr/>
        </p:nvSpPr>
        <p:spPr>
          <a:xfrm>
            <a:off x="3679250" y="2992375"/>
            <a:ext cx="5038500" cy="822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chemeClr val="dk1"/>
                </a:solidFill>
                <a:latin typeface="Open Sans"/>
                <a:ea typeface="Open Sans"/>
                <a:cs typeface="Open Sans"/>
                <a:sym typeface="Open Sans"/>
              </a:rPr>
              <a:t>Rev Dr Martin Luther King, Jr.</a:t>
            </a:r>
            <a:endParaRPr sz="1300">
              <a:solidFill>
                <a:schemeClr val="dk1"/>
              </a:solidFill>
              <a:latin typeface="Open Sans"/>
              <a:ea typeface="Open Sans"/>
              <a:cs typeface="Open Sans"/>
              <a:sym typeface="Open Sans"/>
            </a:endParaRPr>
          </a:p>
          <a:p>
            <a:pPr indent="0" lvl="0" marL="0" rtl="0" algn="l">
              <a:spcBef>
                <a:spcPts val="0"/>
              </a:spcBef>
              <a:spcAft>
                <a:spcPts val="0"/>
              </a:spcAft>
              <a:buNone/>
            </a:pPr>
            <a:r>
              <a:rPr lang="en" sz="1300" u="sng">
                <a:solidFill>
                  <a:schemeClr val="hlink"/>
                </a:solidFill>
                <a:latin typeface="Open Sans"/>
                <a:ea typeface="Open Sans"/>
                <a:cs typeface="Open Sans"/>
                <a:sym typeface="Open Sans"/>
                <a:hlinkClick r:id="rId3"/>
              </a:rPr>
              <a:t>"Loving Your Enemies," Sermon Delivered at Dexter Avenue Baptist Church</a:t>
            </a:r>
            <a:r>
              <a:rPr lang="en" sz="1300">
                <a:solidFill>
                  <a:schemeClr val="dk1"/>
                </a:solidFill>
                <a:latin typeface="Open Sans"/>
                <a:ea typeface="Open Sans"/>
                <a:cs typeface="Open Sans"/>
                <a:sym typeface="Open Sans"/>
              </a:rPr>
              <a:t> in Montgomery, Alabama, on 17 November 1957</a:t>
            </a:r>
            <a:endParaRPr sz="1300">
              <a:solidFill>
                <a:schemeClr val="dk2"/>
              </a:solidFill>
              <a:latin typeface="Open Sans"/>
              <a:ea typeface="Open Sans"/>
              <a:cs typeface="Open Sans"/>
              <a:sym typeface="Open Sans"/>
            </a:endParaRPr>
          </a:p>
        </p:txBody>
      </p:sp>
      <p:sp>
        <p:nvSpPr>
          <p:cNvPr id="142" name="Google Shape;142;p25"/>
          <p:cNvSpPr txBox="1"/>
          <p:nvPr/>
        </p:nvSpPr>
        <p:spPr>
          <a:xfrm>
            <a:off x="1038900" y="3890875"/>
            <a:ext cx="71751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 sz="1600">
                <a:solidFill>
                  <a:schemeClr val="dk2"/>
                </a:solidFill>
                <a:latin typeface="Open Sans"/>
                <a:ea typeface="Open Sans"/>
                <a:cs typeface="Open Sans"/>
                <a:sym typeface="Open Sans"/>
              </a:rPr>
              <a:t>The arc of the moral universe is long, but it bends toward justice.</a:t>
            </a:r>
            <a:endParaRPr i="1" sz="1600">
              <a:solidFill>
                <a:schemeClr val="dk2"/>
              </a:solidFill>
              <a:latin typeface="Open Sans"/>
              <a:ea typeface="Open Sans"/>
              <a:cs typeface="Open Sans"/>
              <a:sym typeface="Open Sans"/>
            </a:endParaRPr>
          </a:p>
        </p:txBody>
      </p:sp>
      <p:sp>
        <p:nvSpPr>
          <p:cNvPr id="143" name="Google Shape;143;p25"/>
          <p:cNvSpPr txBox="1"/>
          <p:nvPr/>
        </p:nvSpPr>
        <p:spPr>
          <a:xfrm>
            <a:off x="3770425" y="4250650"/>
            <a:ext cx="5038500" cy="822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chemeClr val="dk1"/>
                </a:solidFill>
                <a:latin typeface="Open Sans"/>
                <a:ea typeface="Open Sans"/>
                <a:cs typeface="Open Sans"/>
                <a:sym typeface="Open Sans"/>
              </a:rPr>
              <a:t>also MLK, </a:t>
            </a:r>
            <a:r>
              <a:rPr lang="en" sz="1300">
                <a:solidFill>
                  <a:schemeClr val="dk2"/>
                </a:solidFill>
                <a:latin typeface="Open Sans"/>
                <a:ea typeface="Open Sans"/>
                <a:cs typeface="Open Sans"/>
                <a:sym typeface="Open Sans"/>
              </a:rPr>
              <a:t>c</a:t>
            </a:r>
            <a:r>
              <a:rPr lang="en" sz="1300">
                <a:solidFill>
                  <a:schemeClr val="dk2"/>
                </a:solidFill>
                <a:latin typeface="Open Sans"/>
                <a:ea typeface="Open Sans"/>
                <a:cs typeface="Open Sans"/>
                <a:sym typeface="Open Sans"/>
              </a:rPr>
              <a:t>onclusion of a sermon during commencement at Wesleyan University in 1964</a:t>
            </a:r>
            <a:endParaRPr sz="1300">
              <a:solidFill>
                <a:schemeClr val="dk2"/>
              </a:solidFill>
              <a:latin typeface="Open Sans"/>
              <a:ea typeface="Open Sans"/>
              <a:cs typeface="Open Sans"/>
              <a:sym typeface="Open Sans"/>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p26"/>
          <p:cNvSpPr txBox="1"/>
          <p:nvPr/>
        </p:nvSpPr>
        <p:spPr>
          <a:xfrm>
            <a:off x="797400" y="429350"/>
            <a:ext cx="7549200" cy="481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000">
                <a:solidFill>
                  <a:schemeClr val="dk2"/>
                </a:solidFill>
                <a:latin typeface="Open Sans"/>
                <a:ea typeface="Open Sans"/>
                <a:cs typeface="Open Sans"/>
                <a:sym typeface="Open Sans"/>
              </a:rPr>
              <a:t>Some more dichotomies</a:t>
            </a:r>
            <a:endParaRPr b="1" sz="2000">
              <a:solidFill>
                <a:schemeClr val="dk2"/>
              </a:solidFill>
              <a:latin typeface="Open Sans"/>
              <a:ea typeface="Open Sans"/>
              <a:cs typeface="Open Sans"/>
              <a:sym typeface="Open Sans"/>
            </a:endParaRPr>
          </a:p>
        </p:txBody>
      </p:sp>
      <p:sp>
        <p:nvSpPr>
          <p:cNvPr id="149" name="Google Shape;149;p26"/>
          <p:cNvSpPr txBox="1"/>
          <p:nvPr/>
        </p:nvSpPr>
        <p:spPr>
          <a:xfrm>
            <a:off x="622600" y="971700"/>
            <a:ext cx="3541200" cy="3962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solidFill>
                  <a:schemeClr val="dk2"/>
                </a:solidFill>
                <a:latin typeface="Open Sans"/>
                <a:ea typeface="Open Sans"/>
                <a:cs typeface="Open Sans"/>
                <a:sym typeface="Open Sans"/>
              </a:rPr>
              <a:t>Idealism</a:t>
            </a:r>
            <a:endParaRPr sz="1800">
              <a:solidFill>
                <a:schemeClr val="dk2"/>
              </a:solidFill>
              <a:latin typeface="Open Sans"/>
              <a:ea typeface="Open Sans"/>
              <a:cs typeface="Open Sans"/>
              <a:sym typeface="Open Sans"/>
            </a:endParaRPr>
          </a:p>
          <a:p>
            <a:pPr indent="0" lvl="0" marL="0" rtl="0" algn="ctr">
              <a:spcBef>
                <a:spcPts val="0"/>
              </a:spcBef>
              <a:spcAft>
                <a:spcPts val="0"/>
              </a:spcAft>
              <a:buNone/>
            </a:pPr>
            <a:r>
              <a:t/>
            </a:r>
            <a:endParaRPr sz="1800">
              <a:solidFill>
                <a:schemeClr val="dk2"/>
              </a:solidFill>
              <a:latin typeface="Open Sans"/>
              <a:ea typeface="Open Sans"/>
              <a:cs typeface="Open Sans"/>
              <a:sym typeface="Open Sans"/>
            </a:endParaRPr>
          </a:p>
          <a:p>
            <a:pPr indent="0" lvl="0" marL="0" rtl="0" algn="ctr">
              <a:spcBef>
                <a:spcPts val="0"/>
              </a:spcBef>
              <a:spcAft>
                <a:spcPts val="0"/>
              </a:spcAft>
              <a:buNone/>
            </a:pPr>
            <a:r>
              <a:rPr lang="en" sz="1800">
                <a:solidFill>
                  <a:schemeClr val="dk2"/>
                </a:solidFill>
                <a:latin typeface="Open Sans"/>
                <a:ea typeface="Open Sans"/>
                <a:cs typeface="Open Sans"/>
                <a:sym typeface="Open Sans"/>
              </a:rPr>
              <a:t>Love</a:t>
            </a:r>
            <a:endParaRPr sz="1800">
              <a:solidFill>
                <a:schemeClr val="dk2"/>
              </a:solidFill>
              <a:latin typeface="Open Sans"/>
              <a:ea typeface="Open Sans"/>
              <a:cs typeface="Open Sans"/>
              <a:sym typeface="Open Sans"/>
            </a:endParaRPr>
          </a:p>
          <a:p>
            <a:pPr indent="0" lvl="0" marL="0" rtl="0" algn="ctr">
              <a:spcBef>
                <a:spcPts val="0"/>
              </a:spcBef>
              <a:spcAft>
                <a:spcPts val="0"/>
              </a:spcAft>
              <a:buNone/>
            </a:pPr>
            <a:r>
              <a:t/>
            </a:r>
            <a:endParaRPr sz="1800">
              <a:solidFill>
                <a:schemeClr val="dk2"/>
              </a:solidFill>
              <a:latin typeface="Open Sans"/>
              <a:ea typeface="Open Sans"/>
              <a:cs typeface="Open Sans"/>
              <a:sym typeface="Open Sans"/>
            </a:endParaRPr>
          </a:p>
          <a:p>
            <a:pPr indent="0" lvl="0" marL="0" rtl="0" algn="ctr">
              <a:spcBef>
                <a:spcPts val="0"/>
              </a:spcBef>
              <a:spcAft>
                <a:spcPts val="0"/>
              </a:spcAft>
              <a:buNone/>
            </a:pPr>
            <a:r>
              <a:rPr lang="en" sz="1800">
                <a:solidFill>
                  <a:schemeClr val="dk2"/>
                </a:solidFill>
                <a:latin typeface="Open Sans"/>
                <a:ea typeface="Open Sans"/>
                <a:cs typeface="Open Sans"/>
                <a:sym typeface="Open Sans"/>
              </a:rPr>
              <a:t>Revolution</a:t>
            </a:r>
            <a:endParaRPr sz="1800">
              <a:solidFill>
                <a:schemeClr val="dk2"/>
              </a:solidFill>
              <a:latin typeface="Open Sans"/>
              <a:ea typeface="Open Sans"/>
              <a:cs typeface="Open Sans"/>
              <a:sym typeface="Open Sans"/>
            </a:endParaRPr>
          </a:p>
          <a:p>
            <a:pPr indent="0" lvl="0" marL="0" rtl="0" algn="ctr">
              <a:spcBef>
                <a:spcPts val="0"/>
              </a:spcBef>
              <a:spcAft>
                <a:spcPts val="0"/>
              </a:spcAft>
              <a:buNone/>
            </a:pPr>
            <a:r>
              <a:t/>
            </a:r>
            <a:endParaRPr sz="1800">
              <a:solidFill>
                <a:schemeClr val="dk2"/>
              </a:solidFill>
              <a:latin typeface="Open Sans"/>
              <a:ea typeface="Open Sans"/>
              <a:cs typeface="Open Sans"/>
              <a:sym typeface="Open Sans"/>
            </a:endParaRPr>
          </a:p>
          <a:p>
            <a:pPr indent="0" lvl="0" marL="0" rtl="0" algn="ctr">
              <a:spcBef>
                <a:spcPts val="0"/>
              </a:spcBef>
              <a:spcAft>
                <a:spcPts val="0"/>
              </a:spcAft>
              <a:buNone/>
            </a:pPr>
            <a:r>
              <a:rPr lang="en" sz="1800">
                <a:solidFill>
                  <a:schemeClr val="dk2"/>
                </a:solidFill>
                <a:latin typeface="Open Sans"/>
                <a:ea typeface="Open Sans"/>
                <a:cs typeface="Open Sans"/>
                <a:sym typeface="Open Sans"/>
              </a:rPr>
              <a:t>Speak the truth, don’t </a:t>
            </a:r>
            <a:r>
              <a:rPr i="1" lang="en" sz="1800">
                <a:solidFill>
                  <a:schemeClr val="dk2"/>
                </a:solidFill>
                <a:latin typeface="Open Sans"/>
                <a:ea typeface="Open Sans"/>
                <a:cs typeface="Open Sans"/>
                <a:sym typeface="Open Sans"/>
              </a:rPr>
              <a:t>gaslight</a:t>
            </a:r>
            <a:r>
              <a:rPr lang="en" sz="1800">
                <a:solidFill>
                  <a:schemeClr val="dk2"/>
                </a:solidFill>
                <a:latin typeface="Open Sans"/>
                <a:ea typeface="Open Sans"/>
                <a:cs typeface="Open Sans"/>
                <a:sym typeface="Open Sans"/>
              </a:rPr>
              <a:t> your listeners</a:t>
            </a:r>
            <a:endParaRPr sz="1800">
              <a:solidFill>
                <a:schemeClr val="dk2"/>
              </a:solidFill>
              <a:latin typeface="Open Sans"/>
              <a:ea typeface="Open Sans"/>
              <a:cs typeface="Open Sans"/>
              <a:sym typeface="Open Sans"/>
            </a:endParaRPr>
          </a:p>
          <a:p>
            <a:pPr indent="0" lvl="0" marL="0" rtl="0" algn="ctr">
              <a:spcBef>
                <a:spcPts val="0"/>
              </a:spcBef>
              <a:spcAft>
                <a:spcPts val="0"/>
              </a:spcAft>
              <a:buNone/>
            </a:pPr>
            <a:r>
              <a:t/>
            </a:r>
            <a:endParaRPr sz="1800">
              <a:solidFill>
                <a:schemeClr val="dk2"/>
              </a:solidFill>
              <a:latin typeface="Open Sans"/>
              <a:ea typeface="Open Sans"/>
              <a:cs typeface="Open Sans"/>
              <a:sym typeface="Open Sans"/>
            </a:endParaRPr>
          </a:p>
          <a:p>
            <a:pPr indent="0" lvl="0" marL="0" rtl="0" algn="ctr">
              <a:spcBef>
                <a:spcPts val="0"/>
              </a:spcBef>
              <a:spcAft>
                <a:spcPts val="0"/>
              </a:spcAft>
              <a:buNone/>
            </a:pPr>
            <a:r>
              <a:rPr lang="en" sz="1800">
                <a:solidFill>
                  <a:schemeClr val="dk2"/>
                </a:solidFill>
                <a:latin typeface="Open Sans"/>
                <a:ea typeface="Open Sans"/>
                <a:cs typeface="Open Sans"/>
                <a:sym typeface="Open Sans"/>
              </a:rPr>
              <a:t>Return to, and build off, some earlier, better days for ed</a:t>
            </a:r>
            <a:endParaRPr sz="1800">
              <a:solidFill>
                <a:schemeClr val="dk2"/>
              </a:solidFill>
              <a:latin typeface="Open Sans"/>
              <a:ea typeface="Open Sans"/>
              <a:cs typeface="Open Sans"/>
              <a:sym typeface="Open Sans"/>
            </a:endParaRPr>
          </a:p>
          <a:p>
            <a:pPr indent="0" lvl="0" marL="0" rtl="0" algn="ctr">
              <a:spcBef>
                <a:spcPts val="0"/>
              </a:spcBef>
              <a:spcAft>
                <a:spcPts val="0"/>
              </a:spcAft>
              <a:buNone/>
            </a:pPr>
            <a:r>
              <a:t/>
            </a:r>
            <a:endParaRPr sz="1800">
              <a:solidFill>
                <a:schemeClr val="dk2"/>
              </a:solidFill>
              <a:latin typeface="Open Sans"/>
              <a:ea typeface="Open Sans"/>
              <a:cs typeface="Open Sans"/>
              <a:sym typeface="Open Sans"/>
            </a:endParaRPr>
          </a:p>
          <a:p>
            <a:pPr indent="0" lvl="0" marL="0" rtl="0" algn="ctr">
              <a:spcBef>
                <a:spcPts val="0"/>
              </a:spcBef>
              <a:spcAft>
                <a:spcPts val="0"/>
              </a:spcAft>
              <a:buNone/>
            </a:pPr>
            <a:r>
              <a:rPr lang="en" sz="1800">
                <a:solidFill>
                  <a:schemeClr val="dk2"/>
                </a:solidFill>
                <a:latin typeface="Open Sans"/>
                <a:ea typeface="Open Sans"/>
                <a:cs typeface="Open Sans"/>
                <a:sym typeface="Open Sans"/>
              </a:rPr>
              <a:t>Optimism of the will</a:t>
            </a:r>
            <a:endParaRPr sz="1800">
              <a:solidFill>
                <a:schemeClr val="dk2"/>
              </a:solidFill>
              <a:latin typeface="Open Sans"/>
              <a:ea typeface="Open Sans"/>
              <a:cs typeface="Open Sans"/>
              <a:sym typeface="Open Sans"/>
            </a:endParaRPr>
          </a:p>
        </p:txBody>
      </p:sp>
      <p:sp>
        <p:nvSpPr>
          <p:cNvPr id="150" name="Google Shape;150;p26"/>
          <p:cNvSpPr txBox="1"/>
          <p:nvPr/>
        </p:nvSpPr>
        <p:spPr>
          <a:xfrm>
            <a:off x="4653000" y="971700"/>
            <a:ext cx="3812400" cy="3857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solidFill>
                  <a:schemeClr val="dk2"/>
                </a:solidFill>
                <a:latin typeface="Open Sans"/>
                <a:ea typeface="Open Sans"/>
                <a:cs typeface="Open Sans"/>
                <a:sym typeface="Open Sans"/>
              </a:rPr>
              <a:t>Practicality</a:t>
            </a:r>
            <a:endParaRPr sz="1800">
              <a:solidFill>
                <a:schemeClr val="dk2"/>
              </a:solidFill>
              <a:latin typeface="Open Sans"/>
              <a:ea typeface="Open Sans"/>
              <a:cs typeface="Open Sans"/>
              <a:sym typeface="Open Sans"/>
            </a:endParaRPr>
          </a:p>
          <a:p>
            <a:pPr indent="0" lvl="0" marL="0" rtl="0" algn="ctr">
              <a:spcBef>
                <a:spcPts val="0"/>
              </a:spcBef>
              <a:spcAft>
                <a:spcPts val="0"/>
              </a:spcAft>
              <a:buNone/>
            </a:pPr>
            <a:r>
              <a:t/>
            </a:r>
            <a:endParaRPr sz="1800">
              <a:solidFill>
                <a:schemeClr val="dk2"/>
              </a:solidFill>
              <a:latin typeface="Open Sans"/>
              <a:ea typeface="Open Sans"/>
              <a:cs typeface="Open Sans"/>
              <a:sym typeface="Open Sans"/>
            </a:endParaRPr>
          </a:p>
          <a:p>
            <a:pPr indent="0" lvl="0" marL="0" rtl="0" algn="ctr">
              <a:spcBef>
                <a:spcPts val="0"/>
              </a:spcBef>
              <a:spcAft>
                <a:spcPts val="0"/>
              </a:spcAft>
              <a:buNone/>
            </a:pPr>
            <a:r>
              <a:rPr lang="en" sz="1800">
                <a:solidFill>
                  <a:schemeClr val="dk2"/>
                </a:solidFill>
                <a:latin typeface="Open Sans"/>
                <a:ea typeface="Open Sans"/>
                <a:cs typeface="Open Sans"/>
                <a:sym typeface="Open Sans"/>
              </a:rPr>
              <a:t>Like</a:t>
            </a:r>
            <a:endParaRPr sz="1800">
              <a:solidFill>
                <a:schemeClr val="dk2"/>
              </a:solidFill>
              <a:latin typeface="Open Sans"/>
              <a:ea typeface="Open Sans"/>
              <a:cs typeface="Open Sans"/>
              <a:sym typeface="Open Sans"/>
            </a:endParaRPr>
          </a:p>
          <a:p>
            <a:pPr indent="0" lvl="0" marL="0" rtl="0" algn="ctr">
              <a:spcBef>
                <a:spcPts val="0"/>
              </a:spcBef>
              <a:spcAft>
                <a:spcPts val="0"/>
              </a:spcAft>
              <a:buNone/>
            </a:pPr>
            <a:r>
              <a:t/>
            </a:r>
            <a:endParaRPr sz="1800">
              <a:solidFill>
                <a:schemeClr val="dk2"/>
              </a:solidFill>
              <a:latin typeface="Open Sans"/>
              <a:ea typeface="Open Sans"/>
              <a:cs typeface="Open Sans"/>
              <a:sym typeface="Open Sans"/>
            </a:endParaRPr>
          </a:p>
          <a:p>
            <a:pPr indent="0" lvl="0" marL="0" rtl="0" algn="ctr">
              <a:spcBef>
                <a:spcPts val="0"/>
              </a:spcBef>
              <a:spcAft>
                <a:spcPts val="0"/>
              </a:spcAft>
              <a:buNone/>
            </a:pPr>
            <a:r>
              <a:rPr lang="en" sz="1800">
                <a:solidFill>
                  <a:schemeClr val="dk2"/>
                </a:solidFill>
                <a:latin typeface="Open Sans"/>
                <a:ea typeface="Open Sans"/>
                <a:cs typeface="Open Sans"/>
                <a:sym typeface="Open Sans"/>
              </a:rPr>
              <a:t>Evolution</a:t>
            </a:r>
            <a:endParaRPr sz="1800">
              <a:solidFill>
                <a:schemeClr val="dk2"/>
              </a:solidFill>
              <a:latin typeface="Open Sans"/>
              <a:ea typeface="Open Sans"/>
              <a:cs typeface="Open Sans"/>
              <a:sym typeface="Open Sans"/>
            </a:endParaRPr>
          </a:p>
          <a:p>
            <a:pPr indent="0" lvl="0" marL="0" rtl="0" algn="ctr">
              <a:spcBef>
                <a:spcPts val="0"/>
              </a:spcBef>
              <a:spcAft>
                <a:spcPts val="0"/>
              </a:spcAft>
              <a:buNone/>
            </a:pPr>
            <a:r>
              <a:t/>
            </a:r>
            <a:endParaRPr sz="1800">
              <a:solidFill>
                <a:schemeClr val="dk2"/>
              </a:solidFill>
              <a:latin typeface="Open Sans"/>
              <a:ea typeface="Open Sans"/>
              <a:cs typeface="Open Sans"/>
              <a:sym typeface="Open Sans"/>
            </a:endParaRPr>
          </a:p>
          <a:p>
            <a:pPr indent="0" lvl="0" marL="0" rtl="0" algn="ctr">
              <a:spcBef>
                <a:spcPts val="0"/>
              </a:spcBef>
              <a:spcAft>
                <a:spcPts val="0"/>
              </a:spcAft>
              <a:buNone/>
            </a:pPr>
            <a:r>
              <a:rPr lang="en" sz="1800">
                <a:solidFill>
                  <a:schemeClr val="dk2"/>
                </a:solidFill>
                <a:latin typeface="Open Sans"/>
                <a:ea typeface="Open Sans"/>
                <a:cs typeface="Open Sans"/>
                <a:sym typeface="Open Sans"/>
              </a:rPr>
              <a:t>Say what your listeners are able to hear, in this moment</a:t>
            </a:r>
            <a:endParaRPr sz="1800">
              <a:solidFill>
                <a:schemeClr val="dk2"/>
              </a:solidFill>
              <a:latin typeface="Open Sans"/>
              <a:ea typeface="Open Sans"/>
              <a:cs typeface="Open Sans"/>
              <a:sym typeface="Open Sans"/>
            </a:endParaRPr>
          </a:p>
          <a:p>
            <a:pPr indent="0" lvl="0" marL="0" rtl="0" algn="ctr">
              <a:spcBef>
                <a:spcPts val="0"/>
              </a:spcBef>
              <a:spcAft>
                <a:spcPts val="0"/>
              </a:spcAft>
              <a:buNone/>
            </a:pPr>
            <a:r>
              <a:t/>
            </a:r>
            <a:endParaRPr sz="1800">
              <a:solidFill>
                <a:schemeClr val="dk2"/>
              </a:solidFill>
              <a:latin typeface="Open Sans"/>
              <a:ea typeface="Open Sans"/>
              <a:cs typeface="Open Sans"/>
              <a:sym typeface="Open Sans"/>
            </a:endParaRPr>
          </a:p>
          <a:p>
            <a:pPr indent="0" lvl="0" marL="0" rtl="0" algn="ctr">
              <a:spcBef>
                <a:spcPts val="0"/>
              </a:spcBef>
              <a:spcAft>
                <a:spcPts val="0"/>
              </a:spcAft>
              <a:buNone/>
            </a:pPr>
            <a:r>
              <a:rPr lang="en" sz="1800">
                <a:solidFill>
                  <a:schemeClr val="dk2"/>
                </a:solidFill>
                <a:latin typeface="Open Sans"/>
                <a:ea typeface="Open Sans"/>
                <a:cs typeface="Open Sans"/>
                <a:sym typeface="Open Sans"/>
              </a:rPr>
              <a:t>Innovate: the world is changing, adapt or become irrelevant</a:t>
            </a:r>
            <a:endParaRPr sz="1800">
              <a:solidFill>
                <a:schemeClr val="dk2"/>
              </a:solidFill>
              <a:latin typeface="Open Sans"/>
              <a:ea typeface="Open Sans"/>
              <a:cs typeface="Open Sans"/>
              <a:sym typeface="Open Sans"/>
            </a:endParaRPr>
          </a:p>
          <a:p>
            <a:pPr indent="0" lvl="0" marL="0" rtl="0" algn="ctr">
              <a:spcBef>
                <a:spcPts val="0"/>
              </a:spcBef>
              <a:spcAft>
                <a:spcPts val="0"/>
              </a:spcAft>
              <a:buNone/>
            </a:pPr>
            <a:r>
              <a:t/>
            </a:r>
            <a:endParaRPr sz="1800">
              <a:solidFill>
                <a:schemeClr val="dk2"/>
              </a:solidFill>
              <a:latin typeface="Open Sans"/>
              <a:ea typeface="Open Sans"/>
              <a:cs typeface="Open Sans"/>
              <a:sym typeface="Open Sans"/>
            </a:endParaRPr>
          </a:p>
          <a:p>
            <a:pPr indent="0" lvl="0" marL="0" rtl="0" algn="ctr">
              <a:spcBef>
                <a:spcPts val="0"/>
              </a:spcBef>
              <a:spcAft>
                <a:spcPts val="0"/>
              </a:spcAft>
              <a:buNone/>
            </a:pPr>
            <a:r>
              <a:rPr lang="en" sz="1800">
                <a:solidFill>
                  <a:schemeClr val="dk2"/>
                </a:solidFill>
                <a:latin typeface="Open Sans"/>
                <a:ea typeface="Open Sans"/>
                <a:cs typeface="Open Sans"/>
                <a:sym typeface="Open Sans"/>
              </a:rPr>
              <a:t>Pessimism</a:t>
            </a:r>
            <a:r>
              <a:rPr lang="en" sz="1800">
                <a:solidFill>
                  <a:schemeClr val="dk2"/>
                </a:solidFill>
                <a:latin typeface="Open Sans"/>
                <a:ea typeface="Open Sans"/>
                <a:cs typeface="Open Sans"/>
                <a:sym typeface="Open Sans"/>
              </a:rPr>
              <a:t> of the intellect</a:t>
            </a:r>
            <a:endParaRPr sz="1800">
              <a:solidFill>
                <a:schemeClr val="dk2"/>
              </a:solidFill>
              <a:latin typeface="Open Sans"/>
              <a:ea typeface="Open Sans"/>
              <a:cs typeface="Open Sans"/>
              <a:sym typeface="Open Sans"/>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62626"/>
        </a:solidFill>
      </p:bgPr>
    </p:bg>
    <p:spTree>
      <p:nvGrpSpPr>
        <p:cNvPr id="154" name="Shape 154"/>
        <p:cNvGrpSpPr/>
        <p:nvPr/>
      </p:nvGrpSpPr>
      <p:grpSpPr>
        <a:xfrm>
          <a:off x="0" y="0"/>
          <a:ext cx="0" cy="0"/>
          <a:chOff x="0" y="0"/>
          <a:chExt cx="0" cy="0"/>
        </a:xfrm>
      </p:grpSpPr>
      <p:sp>
        <p:nvSpPr>
          <p:cNvPr id="155" name="Google Shape;155;p27"/>
          <p:cNvSpPr txBox="1"/>
          <p:nvPr>
            <p:ph idx="1" type="body"/>
          </p:nvPr>
        </p:nvSpPr>
        <p:spPr>
          <a:xfrm>
            <a:off x="628650" y="1369219"/>
            <a:ext cx="7886700" cy="3147600"/>
          </a:xfrm>
          <a:prstGeom prst="rect">
            <a:avLst/>
          </a:prstGeom>
          <a:noFill/>
          <a:ln cap="flat" cmpd="sng" w="9525">
            <a:solidFill>
              <a:srgbClr val="BFBFBF"/>
            </a:solidFill>
            <a:prstDash val="solid"/>
            <a:round/>
            <a:headEnd len="sm" w="sm" type="none"/>
            <a:tailEnd len="sm" w="sm" type="none"/>
          </a:ln>
        </p:spPr>
        <p:txBody>
          <a:bodyPr anchorCtr="0" anchor="t" bIns="34275" lIns="68575" spcFirstLastPara="1" rIns="68575" wrap="square" tIns="34275">
            <a:normAutofit/>
          </a:bodyPr>
          <a:lstStyle/>
          <a:p>
            <a:pPr indent="0" lvl="0" marL="0" rtl="0" algn="l">
              <a:lnSpc>
                <a:spcPct val="90000"/>
              </a:lnSpc>
              <a:spcBef>
                <a:spcPts val="800"/>
              </a:spcBef>
              <a:spcAft>
                <a:spcPts val="0"/>
              </a:spcAft>
              <a:buSzPts val="1400"/>
              <a:buNone/>
            </a:pPr>
            <a:r>
              <a:rPr lang="en"/>
              <a:t>  </a:t>
            </a:r>
            <a:endParaRPr/>
          </a:p>
        </p:txBody>
      </p:sp>
      <p:sp>
        <p:nvSpPr>
          <p:cNvPr id="156" name="Google Shape;156;p27"/>
          <p:cNvSpPr/>
          <p:nvPr/>
        </p:nvSpPr>
        <p:spPr>
          <a:xfrm>
            <a:off x="640900" y="602057"/>
            <a:ext cx="7874400" cy="14097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i="0" sz="1400" u="none" cap="none" strike="noStrike">
              <a:solidFill>
                <a:schemeClr val="lt1"/>
              </a:solidFill>
              <a:latin typeface="Open Sans"/>
              <a:ea typeface="Open Sans"/>
              <a:cs typeface="Open Sans"/>
              <a:sym typeface="Open Sans"/>
            </a:endParaRPr>
          </a:p>
        </p:txBody>
      </p:sp>
      <p:sp>
        <p:nvSpPr>
          <p:cNvPr id="157" name="Google Shape;157;p27"/>
          <p:cNvSpPr txBox="1"/>
          <p:nvPr/>
        </p:nvSpPr>
        <p:spPr>
          <a:xfrm>
            <a:off x="682600" y="1004650"/>
            <a:ext cx="7765200" cy="6045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500"/>
              </a:spcBef>
              <a:spcAft>
                <a:spcPts val="0"/>
              </a:spcAft>
              <a:buClr>
                <a:srgbClr val="000000"/>
              </a:buClr>
              <a:buSzPts val="2400"/>
              <a:buFont typeface="Arial"/>
              <a:buNone/>
            </a:pPr>
            <a:r>
              <a:rPr b="0" i="0" lang="en" sz="2600" u="sng" cap="none" strike="noStrike">
                <a:solidFill>
                  <a:schemeClr val="hlink"/>
                </a:solidFill>
                <a:latin typeface="Lato"/>
                <a:ea typeface="Lato"/>
                <a:cs typeface="Lato"/>
                <a:sym typeface="Lato"/>
                <a:hlinkClick r:id="rId3"/>
              </a:rPr>
              <a:t>a manifesto for </a:t>
            </a:r>
            <a:r>
              <a:rPr b="1" i="0" lang="en" sz="2600" u="sng" cap="none" strike="noStrike">
                <a:solidFill>
                  <a:schemeClr val="hlink"/>
                </a:solidFill>
                <a:latin typeface="Lato"/>
                <a:ea typeface="Lato"/>
                <a:cs typeface="Lato"/>
                <a:sym typeface="Lato"/>
                <a:hlinkClick r:id="rId4"/>
              </a:rPr>
              <a:t>Higher Education for Good</a:t>
            </a:r>
            <a:endParaRPr b="1" i="0" sz="2600" u="none" cap="none" strike="noStrike">
              <a:solidFill>
                <a:schemeClr val="lt1"/>
              </a:solidFill>
              <a:latin typeface="Lato"/>
              <a:ea typeface="Lato"/>
              <a:cs typeface="Lato"/>
              <a:sym typeface="Lato"/>
            </a:endParaRPr>
          </a:p>
        </p:txBody>
      </p:sp>
      <p:sp>
        <p:nvSpPr>
          <p:cNvPr id="158" name="Google Shape;158;p27"/>
          <p:cNvSpPr/>
          <p:nvPr/>
        </p:nvSpPr>
        <p:spPr>
          <a:xfrm>
            <a:off x="183700" y="2264087"/>
            <a:ext cx="1695600" cy="1695600"/>
          </a:xfrm>
          <a:prstGeom prst="rect">
            <a:avLst/>
          </a:prstGeom>
          <a:solidFill>
            <a:srgbClr val="83A346"/>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p:txBody>
      </p:sp>
      <p:sp>
        <p:nvSpPr>
          <p:cNvPr id="159" name="Google Shape;159;p27"/>
          <p:cNvSpPr/>
          <p:nvPr/>
        </p:nvSpPr>
        <p:spPr>
          <a:xfrm>
            <a:off x="1950550" y="2264087"/>
            <a:ext cx="1695600" cy="1695600"/>
          </a:xfrm>
          <a:prstGeom prst="rect">
            <a:avLst/>
          </a:prstGeom>
          <a:solidFill>
            <a:srgbClr val="4BA5CE"/>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160" name="Google Shape;160;p27"/>
          <p:cNvSpPr/>
          <p:nvPr/>
        </p:nvSpPr>
        <p:spPr>
          <a:xfrm>
            <a:off x="3717400" y="2264087"/>
            <a:ext cx="1695600" cy="1695600"/>
          </a:xfrm>
          <a:prstGeom prst="rect">
            <a:avLst/>
          </a:prstGeom>
          <a:solidFill>
            <a:srgbClr val="EB4180"/>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161" name="Google Shape;161;p27"/>
          <p:cNvSpPr/>
          <p:nvPr/>
        </p:nvSpPr>
        <p:spPr>
          <a:xfrm>
            <a:off x="5484250" y="2264087"/>
            <a:ext cx="1695600" cy="1695600"/>
          </a:xfrm>
          <a:prstGeom prst="rect">
            <a:avLst/>
          </a:prstGeom>
          <a:solidFill>
            <a:srgbClr val="45529D"/>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162" name="Google Shape;162;p27"/>
          <p:cNvSpPr/>
          <p:nvPr/>
        </p:nvSpPr>
        <p:spPr>
          <a:xfrm>
            <a:off x="7251100" y="2264087"/>
            <a:ext cx="1695600" cy="1695600"/>
          </a:xfrm>
          <a:prstGeom prst="rect">
            <a:avLst/>
          </a:prstGeom>
          <a:solidFill>
            <a:srgbClr val="F1A745"/>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163" name="Google Shape;163;p27"/>
          <p:cNvSpPr txBox="1"/>
          <p:nvPr/>
        </p:nvSpPr>
        <p:spPr>
          <a:xfrm>
            <a:off x="183700" y="2536373"/>
            <a:ext cx="1695600" cy="9234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900"/>
              <a:buFont typeface="Arial"/>
              <a:buNone/>
            </a:pPr>
            <a:r>
              <a:rPr b="1" i="0" lang="en" sz="1900" u="none" cap="none" strike="noStrike">
                <a:solidFill>
                  <a:srgbClr val="FFFFFF"/>
                </a:solidFill>
                <a:latin typeface="Arial"/>
                <a:ea typeface="Arial"/>
                <a:cs typeface="Arial"/>
                <a:sym typeface="Arial"/>
              </a:rPr>
              <a:t>NAME &amp; ANALYSE</a:t>
            </a:r>
            <a:r>
              <a:rPr b="0" i="0" lang="en" sz="1600" u="none" cap="none" strike="noStrike">
                <a:solidFill>
                  <a:srgbClr val="FFFFFF"/>
                </a:solidFill>
                <a:latin typeface="Arial"/>
                <a:ea typeface="Arial"/>
                <a:cs typeface="Arial"/>
                <a:sym typeface="Arial"/>
              </a:rPr>
              <a:t> troubles of HE</a:t>
            </a:r>
            <a:endParaRPr b="0" i="0" sz="1600" u="none" cap="none" strike="noStrike">
              <a:solidFill>
                <a:srgbClr val="000000"/>
              </a:solidFill>
              <a:latin typeface="Arial"/>
              <a:ea typeface="Arial"/>
              <a:cs typeface="Arial"/>
              <a:sym typeface="Arial"/>
            </a:endParaRPr>
          </a:p>
        </p:txBody>
      </p:sp>
      <p:sp>
        <p:nvSpPr>
          <p:cNvPr id="164" name="Google Shape;164;p27"/>
          <p:cNvSpPr txBox="1"/>
          <p:nvPr/>
        </p:nvSpPr>
        <p:spPr>
          <a:xfrm>
            <a:off x="1944248" y="2536373"/>
            <a:ext cx="1695600" cy="9234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900"/>
              <a:buFont typeface="Arial"/>
              <a:buNone/>
            </a:pPr>
            <a:r>
              <a:rPr b="1" i="0" lang="en" sz="1900" u="none" cap="none" strike="noStrike">
                <a:solidFill>
                  <a:srgbClr val="FFFFFF"/>
                </a:solidFill>
                <a:latin typeface="Arial"/>
                <a:ea typeface="Arial"/>
                <a:cs typeface="Arial"/>
                <a:sym typeface="Arial"/>
              </a:rPr>
              <a:t>CHALLENGE </a:t>
            </a:r>
            <a:endParaRPr b="1" i="0" sz="17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900"/>
              <a:buFont typeface="Arial"/>
              <a:buNone/>
            </a:pPr>
            <a:r>
              <a:rPr b="1" i="0" lang="en" sz="1900" u="none" cap="none" strike="noStrike">
                <a:solidFill>
                  <a:srgbClr val="FFFFFF"/>
                </a:solidFill>
                <a:latin typeface="Arial"/>
                <a:ea typeface="Arial"/>
                <a:cs typeface="Arial"/>
                <a:sym typeface="Arial"/>
              </a:rPr>
              <a:t>&amp; RESIST </a:t>
            </a:r>
            <a:endParaRPr b="1" i="0" sz="17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600"/>
              <a:buFont typeface="Arial"/>
              <a:buNone/>
            </a:pPr>
            <a:r>
              <a:rPr b="0" i="0" lang="en" sz="1600" u="none" cap="none" strike="noStrike">
                <a:solidFill>
                  <a:srgbClr val="FFFFFF"/>
                </a:solidFill>
                <a:latin typeface="Arial"/>
                <a:ea typeface="Arial"/>
                <a:cs typeface="Arial"/>
                <a:sym typeface="Arial"/>
              </a:rPr>
              <a:t>hegemonies</a:t>
            </a:r>
            <a:endParaRPr b="0" i="0" sz="1600" u="none" cap="none" strike="noStrike">
              <a:solidFill>
                <a:srgbClr val="000000"/>
              </a:solidFill>
              <a:latin typeface="Arial"/>
              <a:ea typeface="Arial"/>
              <a:cs typeface="Arial"/>
              <a:sym typeface="Arial"/>
            </a:endParaRPr>
          </a:p>
        </p:txBody>
      </p:sp>
      <p:sp>
        <p:nvSpPr>
          <p:cNvPr id="165" name="Google Shape;165;p27"/>
          <p:cNvSpPr txBox="1"/>
          <p:nvPr/>
        </p:nvSpPr>
        <p:spPr>
          <a:xfrm>
            <a:off x="3724200" y="2383973"/>
            <a:ext cx="1695600" cy="1416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900"/>
              <a:buFont typeface="Arial"/>
              <a:buNone/>
            </a:pPr>
            <a:r>
              <a:rPr b="1" i="0" lang="en" sz="1900" u="none" cap="none" strike="noStrike">
                <a:solidFill>
                  <a:srgbClr val="FFFFFF"/>
                </a:solidFill>
                <a:latin typeface="Arial"/>
                <a:ea typeface="Arial"/>
                <a:cs typeface="Arial"/>
                <a:sym typeface="Arial"/>
              </a:rPr>
              <a:t>MAKE CLAIMS</a:t>
            </a:r>
            <a:r>
              <a:rPr b="0" i="0" lang="en" sz="1600" u="none" cap="none" strike="noStrike">
                <a:solidFill>
                  <a:srgbClr val="FFFFFF"/>
                </a:solidFill>
                <a:latin typeface="Arial"/>
                <a:ea typeface="Arial"/>
                <a:cs typeface="Arial"/>
                <a:sym typeface="Arial"/>
              </a:rPr>
              <a:t> </a:t>
            </a:r>
            <a:endParaRPr b="0" i="0" sz="1600" u="none" cap="none" strike="noStrike">
              <a:solidFill>
                <a:srgbClr val="FFFFFF"/>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600"/>
              <a:buFont typeface="Arial"/>
              <a:buNone/>
            </a:pPr>
            <a:r>
              <a:rPr b="0" i="0" lang="en" sz="1600" u="none" cap="none" strike="noStrike">
                <a:solidFill>
                  <a:srgbClr val="FFFFFF"/>
                </a:solidFill>
                <a:latin typeface="Arial"/>
                <a:ea typeface="Arial"/>
                <a:cs typeface="Arial"/>
                <a:sym typeface="Arial"/>
              </a:rPr>
              <a:t>for just, humane &amp; globally sustainable HE</a:t>
            </a:r>
            <a:endParaRPr b="0" i="0" sz="1600" u="none" cap="none" strike="noStrike">
              <a:solidFill>
                <a:srgbClr val="000000"/>
              </a:solidFill>
              <a:latin typeface="Arial"/>
              <a:ea typeface="Arial"/>
              <a:cs typeface="Arial"/>
              <a:sym typeface="Arial"/>
            </a:endParaRPr>
          </a:p>
        </p:txBody>
      </p:sp>
      <p:sp>
        <p:nvSpPr>
          <p:cNvPr id="166" name="Google Shape;166;p27"/>
          <p:cNvSpPr txBox="1"/>
          <p:nvPr/>
        </p:nvSpPr>
        <p:spPr>
          <a:xfrm>
            <a:off x="5487117" y="2460173"/>
            <a:ext cx="1695600" cy="11082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600"/>
              <a:buFont typeface="Arial"/>
              <a:buNone/>
            </a:pPr>
            <a:r>
              <a:rPr b="0" i="0" lang="en" sz="1600" u="none" cap="none" strike="noStrike">
                <a:solidFill>
                  <a:srgbClr val="FFFFFF"/>
                </a:solidFill>
                <a:latin typeface="Arial"/>
                <a:ea typeface="Arial"/>
                <a:cs typeface="Arial"/>
                <a:sym typeface="Arial"/>
              </a:rPr>
              <a:t>Courageously </a:t>
            </a:r>
            <a:r>
              <a:rPr b="1" i="0" lang="en" sz="1900" u="none" cap="none" strike="noStrike">
                <a:solidFill>
                  <a:srgbClr val="FFFFFF"/>
                </a:solidFill>
                <a:latin typeface="Arial"/>
                <a:ea typeface="Arial"/>
                <a:cs typeface="Arial"/>
                <a:sym typeface="Arial"/>
              </a:rPr>
              <a:t>IMAGINE</a:t>
            </a:r>
            <a:r>
              <a:rPr b="0" i="0" lang="en" sz="1600" u="none" cap="none" strike="noStrike">
                <a:solidFill>
                  <a:srgbClr val="FFFFFF"/>
                </a:solidFill>
                <a:latin typeface="Arial"/>
                <a:ea typeface="Arial"/>
                <a:cs typeface="Arial"/>
                <a:sym typeface="Arial"/>
              </a:rPr>
              <a:t> </a:t>
            </a:r>
            <a:endParaRPr b="0" i="0" sz="1600" u="none" cap="none" strike="noStrike">
              <a:solidFill>
                <a:srgbClr val="FFFFFF"/>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600"/>
              <a:buFont typeface="Arial"/>
              <a:buNone/>
            </a:pPr>
            <a:r>
              <a:rPr b="0" i="0" lang="en" sz="1600" u="none" cap="none" strike="noStrike">
                <a:solidFill>
                  <a:srgbClr val="FFFFFF"/>
                </a:solidFill>
                <a:latin typeface="Arial"/>
                <a:ea typeface="Arial"/>
                <a:cs typeface="Arial"/>
                <a:sym typeface="Arial"/>
              </a:rPr>
              <a:t>&amp; share </a:t>
            </a:r>
            <a:r>
              <a:rPr b="0" i="0" lang="en" sz="1500" u="none" cap="none" strike="noStrike">
                <a:solidFill>
                  <a:srgbClr val="FFFFFF"/>
                </a:solidFill>
                <a:latin typeface="Arial"/>
                <a:ea typeface="Arial"/>
                <a:cs typeface="Arial"/>
                <a:sym typeface="Arial"/>
              </a:rPr>
              <a:t>fresh possibilities</a:t>
            </a:r>
            <a:endParaRPr b="0" i="0" sz="1500" u="none" cap="none" strike="noStrike">
              <a:solidFill>
                <a:srgbClr val="000000"/>
              </a:solidFill>
              <a:latin typeface="Arial"/>
              <a:ea typeface="Arial"/>
              <a:cs typeface="Arial"/>
              <a:sym typeface="Arial"/>
            </a:endParaRPr>
          </a:p>
        </p:txBody>
      </p:sp>
      <p:sp>
        <p:nvSpPr>
          <p:cNvPr id="167" name="Google Shape;167;p27"/>
          <p:cNvSpPr txBox="1"/>
          <p:nvPr/>
        </p:nvSpPr>
        <p:spPr>
          <a:xfrm>
            <a:off x="7238855" y="2460173"/>
            <a:ext cx="1695600" cy="1215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900"/>
              <a:buFont typeface="Arial"/>
              <a:buNone/>
            </a:pPr>
            <a:r>
              <a:rPr b="1" i="0" lang="en" sz="1900" u="none" cap="none" strike="noStrike">
                <a:solidFill>
                  <a:srgbClr val="FFFFFF"/>
                </a:solidFill>
                <a:latin typeface="Arial"/>
                <a:ea typeface="Arial"/>
                <a:cs typeface="Arial"/>
                <a:sym typeface="Arial"/>
              </a:rPr>
              <a:t>MAKE POSITIVE CHANGES</a:t>
            </a:r>
            <a:endParaRPr b="0" i="0" sz="16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600"/>
              <a:buFont typeface="Arial"/>
              <a:buNone/>
            </a:pPr>
            <a:r>
              <a:rPr b="0" i="0" lang="en" sz="1600" u="none" cap="none" strike="noStrike">
                <a:solidFill>
                  <a:srgbClr val="FFFFFF"/>
                </a:solidFill>
                <a:latin typeface="Arial"/>
                <a:ea typeface="Arial"/>
                <a:cs typeface="Arial"/>
                <a:sym typeface="Arial"/>
              </a:rPr>
              <a:t>here and now</a:t>
            </a:r>
            <a:endParaRPr b="0" i="0" sz="1600" u="none" cap="none" strike="noStrike">
              <a:solidFill>
                <a:srgbClr val="000000"/>
              </a:solidFill>
              <a:latin typeface="Arial"/>
              <a:ea typeface="Arial"/>
              <a:cs typeface="Arial"/>
              <a:sym typeface="Arial"/>
            </a:endParaRPr>
          </a:p>
        </p:txBody>
      </p:sp>
      <p:sp>
        <p:nvSpPr>
          <p:cNvPr id="168" name="Google Shape;168;p27"/>
          <p:cNvSpPr txBox="1"/>
          <p:nvPr/>
        </p:nvSpPr>
        <p:spPr>
          <a:xfrm>
            <a:off x="304800" y="4751100"/>
            <a:ext cx="7765200" cy="646500"/>
          </a:xfrm>
          <a:prstGeom prst="rect">
            <a:avLst/>
          </a:prstGeom>
          <a:noFill/>
          <a:ln>
            <a:noFill/>
          </a:ln>
        </p:spPr>
        <p:txBody>
          <a:bodyPr anchorCtr="0" anchor="t" bIns="91425" lIns="91425" spcFirstLastPara="1" rIns="91425" wrap="square" tIns="91425">
            <a:spAutoFit/>
          </a:bodyPr>
          <a:lstStyle/>
          <a:p>
            <a:pPr indent="0" lvl="0" marL="63500" marR="76200" rtl="0" algn="l">
              <a:lnSpc>
                <a:spcPct val="122222"/>
              </a:lnSpc>
              <a:spcBef>
                <a:spcPts val="0"/>
              </a:spcBef>
              <a:spcAft>
                <a:spcPts val="0"/>
              </a:spcAft>
              <a:buNone/>
            </a:pPr>
            <a:r>
              <a:rPr lang="en" sz="1350" u="sng">
                <a:solidFill>
                  <a:schemeClr val="lt1"/>
                </a:solidFill>
                <a:latin typeface="Roboto"/>
                <a:ea typeface="Roboto"/>
                <a:cs typeface="Roboto"/>
                <a:sym typeface="Roboto"/>
                <a:hlinkClick r:id="rId5">
                  <a:extLst>
                    <a:ext uri="{A12FA001-AC4F-418D-AE19-62706E023703}">
                      <ahyp:hlinkClr val="tx"/>
                    </a:ext>
                  </a:extLst>
                </a:hlinkClick>
              </a:rPr>
              <a:t>OER24 keynote - Cronin &amp; Czerniewicz  28-Mar-2024</a:t>
            </a:r>
            <a:r>
              <a:rPr lang="en" sz="1350">
                <a:solidFill>
                  <a:schemeClr val="lt1"/>
                </a:solidFill>
                <a:latin typeface="Roboto"/>
                <a:ea typeface="Roboto"/>
                <a:cs typeface="Roboto"/>
                <a:sym typeface="Roboto"/>
              </a:rPr>
              <a:t>, </a:t>
            </a:r>
            <a:r>
              <a:rPr lang="en" sz="1350" u="sng">
                <a:solidFill>
                  <a:schemeClr val="lt1"/>
                </a:solidFill>
                <a:latin typeface="Roboto"/>
                <a:ea typeface="Roboto"/>
                <a:cs typeface="Roboto"/>
                <a:sym typeface="Roboto"/>
                <a:hlinkClick r:id="rId6">
                  <a:extLst>
                    <a:ext uri="{A12FA001-AC4F-418D-AE19-62706E023703}">
                      <ahyp:hlinkClr val="tx"/>
                    </a:ext>
                  </a:extLst>
                </a:hlinkClick>
              </a:rPr>
              <a:t>CC BY NC</a:t>
            </a:r>
            <a:endParaRPr sz="1350">
              <a:solidFill>
                <a:schemeClr val="lt1"/>
              </a:solidFill>
              <a:latin typeface="Roboto"/>
              <a:ea typeface="Roboto"/>
              <a:cs typeface="Roboto"/>
              <a:sym typeface="Roboto"/>
            </a:endParaRPr>
          </a:p>
          <a:p>
            <a:pPr indent="0" lvl="0" marL="63500" marR="76200" rtl="0" algn="l">
              <a:lnSpc>
                <a:spcPct val="122222"/>
              </a:lnSpc>
              <a:spcBef>
                <a:spcPts val="0"/>
              </a:spcBef>
              <a:spcAft>
                <a:spcPts val="0"/>
              </a:spcAft>
              <a:buNone/>
            </a:pPr>
            <a:r>
              <a:t/>
            </a:r>
            <a:endParaRPr sz="1350">
              <a:solidFill>
                <a:schemeClr val="lt1"/>
              </a:solidFill>
              <a:latin typeface="Roboto"/>
              <a:ea typeface="Roboto"/>
              <a:cs typeface="Roboto"/>
              <a:sym typeface="Roboto"/>
            </a:endParaRPr>
          </a:p>
        </p:txBody>
      </p:sp>
    </p:spTree>
  </p:cSld>
  <p:clrMapOvr>
    <a:masterClrMapping/>
  </p:clrMapOvr>
  <mc:AlternateContent>
    <mc:Choice Requires="p14">
      <p:transition p14:dur="100">
        <p:fade/>
      </p:transition>
    </mc:Choice>
    <mc:Fallback>
      <p:transition>
        <p:fade/>
      </p:transition>
    </mc:Fallback>
  </mc:AlternateContent>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28"/>
          <p:cNvSpPr/>
          <p:nvPr/>
        </p:nvSpPr>
        <p:spPr>
          <a:xfrm>
            <a:off x="1950550" y="511487"/>
            <a:ext cx="1695600" cy="1695600"/>
          </a:xfrm>
          <a:prstGeom prst="rect">
            <a:avLst/>
          </a:prstGeom>
          <a:solidFill>
            <a:srgbClr val="EFEFEF"/>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174" name="Google Shape;174;p28"/>
          <p:cNvSpPr/>
          <p:nvPr/>
        </p:nvSpPr>
        <p:spPr>
          <a:xfrm>
            <a:off x="3717400" y="511487"/>
            <a:ext cx="1695600" cy="1695600"/>
          </a:xfrm>
          <a:prstGeom prst="rect">
            <a:avLst/>
          </a:prstGeom>
          <a:solidFill>
            <a:srgbClr val="EFEFEF"/>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175" name="Google Shape;175;p28"/>
          <p:cNvSpPr/>
          <p:nvPr/>
        </p:nvSpPr>
        <p:spPr>
          <a:xfrm>
            <a:off x="5484250" y="511487"/>
            <a:ext cx="1695600" cy="1695600"/>
          </a:xfrm>
          <a:prstGeom prst="rect">
            <a:avLst/>
          </a:prstGeom>
          <a:solidFill>
            <a:srgbClr val="EFEFEF"/>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176" name="Google Shape;176;p28"/>
          <p:cNvSpPr/>
          <p:nvPr/>
        </p:nvSpPr>
        <p:spPr>
          <a:xfrm>
            <a:off x="7251100" y="511487"/>
            <a:ext cx="1695600" cy="1695600"/>
          </a:xfrm>
          <a:prstGeom prst="rect">
            <a:avLst/>
          </a:prstGeom>
          <a:solidFill>
            <a:srgbClr val="EFEFEF"/>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177" name="Google Shape;177;p28"/>
          <p:cNvSpPr txBox="1"/>
          <p:nvPr/>
        </p:nvSpPr>
        <p:spPr>
          <a:xfrm>
            <a:off x="3724200" y="631373"/>
            <a:ext cx="1695600" cy="1416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900"/>
              <a:buFont typeface="Arial"/>
              <a:buNone/>
            </a:pPr>
            <a:r>
              <a:rPr b="1" i="0" lang="en" sz="1900" u="none" cap="none" strike="noStrike">
                <a:solidFill>
                  <a:srgbClr val="FFFFFF"/>
                </a:solidFill>
                <a:latin typeface="Arial"/>
                <a:ea typeface="Arial"/>
                <a:cs typeface="Arial"/>
                <a:sym typeface="Arial"/>
              </a:rPr>
              <a:t>MAKE CLAIMS</a:t>
            </a:r>
            <a:r>
              <a:rPr b="0" i="0" lang="en" sz="1600" u="none" cap="none" strike="noStrike">
                <a:solidFill>
                  <a:srgbClr val="FFFFFF"/>
                </a:solidFill>
                <a:latin typeface="Arial"/>
                <a:ea typeface="Arial"/>
                <a:cs typeface="Arial"/>
                <a:sym typeface="Arial"/>
              </a:rPr>
              <a:t> </a:t>
            </a:r>
            <a:endParaRPr b="0" i="0" sz="1600" u="none" cap="none" strike="noStrike">
              <a:solidFill>
                <a:srgbClr val="FFFFFF"/>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600"/>
              <a:buFont typeface="Arial"/>
              <a:buNone/>
            </a:pPr>
            <a:r>
              <a:rPr b="0" i="0" lang="en" sz="1600" u="none" cap="none" strike="noStrike">
                <a:solidFill>
                  <a:srgbClr val="FFFFFF"/>
                </a:solidFill>
                <a:latin typeface="Arial"/>
                <a:ea typeface="Arial"/>
                <a:cs typeface="Arial"/>
                <a:sym typeface="Arial"/>
              </a:rPr>
              <a:t>for just, humane &amp; globally sustainable OE</a:t>
            </a:r>
            <a:endParaRPr b="0" i="0" sz="1600" u="none" cap="none" strike="noStrike">
              <a:solidFill>
                <a:srgbClr val="000000"/>
              </a:solidFill>
              <a:latin typeface="Arial"/>
              <a:ea typeface="Arial"/>
              <a:cs typeface="Arial"/>
              <a:sym typeface="Arial"/>
            </a:endParaRPr>
          </a:p>
        </p:txBody>
      </p:sp>
      <p:sp>
        <p:nvSpPr>
          <p:cNvPr id="178" name="Google Shape;178;p28"/>
          <p:cNvSpPr txBox="1"/>
          <p:nvPr/>
        </p:nvSpPr>
        <p:spPr>
          <a:xfrm>
            <a:off x="1944248" y="783773"/>
            <a:ext cx="1695600" cy="9234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900"/>
              <a:buFont typeface="Arial"/>
              <a:buNone/>
            </a:pPr>
            <a:r>
              <a:rPr b="1" i="0" lang="en" sz="1900" u="none" cap="none" strike="noStrike">
                <a:solidFill>
                  <a:srgbClr val="FFFFFF"/>
                </a:solidFill>
                <a:latin typeface="Arial"/>
                <a:ea typeface="Arial"/>
                <a:cs typeface="Arial"/>
                <a:sym typeface="Arial"/>
              </a:rPr>
              <a:t>CHALLENGE </a:t>
            </a:r>
            <a:endParaRPr b="1" i="0" sz="17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900"/>
              <a:buFont typeface="Arial"/>
              <a:buNone/>
            </a:pPr>
            <a:r>
              <a:rPr b="1" i="0" lang="en" sz="1900" u="none" cap="none" strike="noStrike">
                <a:solidFill>
                  <a:srgbClr val="FFFFFF"/>
                </a:solidFill>
                <a:latin typeface="Arial"/>
                <a:ea typeface="Arial"/>
                <a:cs typeface="Arial"/>
                <a:sym typeface="Arial"/>
              </a:rPr>
              <a:t>&amp; RESIST </a:t>
            </a:r>
            <a:endParaRPr b="1" i="0" sz="17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600"/>
              <a:buFont typeface="Arial"/>
              <a:buNone/>
            </a:pPr>
            <a:r>
              <a:rPr b="0" i="0" lang="en" sz="1600" u="none" cap="none" strike="noStrike">
                <a:solidFill>
                  <a:srgbClr val="FFFFFF"/>
                </a:solidFill>
                <a:latin typeface="Arial"/>
                <a:ea typeface="Arial"/>
                <a:cs typeface="Arial"/>
                <a:sym typeface="Arial"/>
              </a:rPr>
              <a:t>hegemonies</a:t>
            </a:r>
            <a:endParaRPr b="0" i="0" sz="1600" u="none" cap="none" strike="noStrike">
              <a:solidFill>
                <a:srgbClr val="000000"/>
              </a:solidFill>
              <a:latin typeface="Arial"/>
              <a:ea typeface="Arial"/>
              <a:cs typeface="Arial"/>
              <a:sym typeface="Arial"/>
            </a:endParaRPr>
          </a:p>
        </p:txBody>
      </p:sp>
      <p:sp>
        <p:nvSpPr>
          <p:cNvPr id="179" name="Google Shape;179;p28"/>
          <p:cNvSpPr txBox="1"/>
          <p:nvPr/>
        </p:nvSpPr>
        <p:spPr>
          <a:xfrm>
            <a:off x="5487117" y="707573"/>
            <a:ext cx="1695600" cy="11082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600"/>
              <a:buFont typeface="Arial"/>
              <a:buNone/>
            </a:pPr>
            <a:r>
              <a:rPr b="0" i="0" lang="en" sz="1600" u="none" cap="none" strike="noStrike">
                <a:solidFill>
                  <a:srgbClr val="FFFFFF"/>
                </a:solidFill>
                <a:latin typeface="Arial"/>
                <a:ea typeface="Arial"/>
                <a:cs typeface="Arial"/>
                <a:sym typeface="Arial"/>
              </a:rPr>
              <a:t>Courageously </a:t>
            </a:r>
            <a:r>
              <a:rPr b="1" i="0" lang="en" sz="1900" u="none" cap="none" strike="noStrike">
                <a:solidFill>
                  <a:srgbClr val="FFFFFF"/>
                </a:solidFill>
                <a:latin typeface="Arial"/>
                <a:ea typeface="Arial"/>
                <a:cs typeface="Arial"/>
                <a:sym typeface="Arial"/>
              </a:rPr>
              <a:t>IMAGINE</a:t>
            </a:r>
            <a:r>
              <a:rPr b="0" i="0" lang="en" sz="1600" u="none" cap="none" strike="noStrike">
                <a:solidFill>
                  <a:srgbClr val="FFFFFF"/>
                </a:solidFill>
                <a:latin typeface="Arial"/>
                <a:ea typeface="Arial"/>
                <a:cs typeface="Arial"/>
                <a:sym typeface="Arial"/>
              </a:rPr>
              <a:t> </a:t>
            </a:r>
            <a:endParaRPr b="0" i="0" sz="1600" u="none" cap="none" strike="noStrike">
              <a:solidFill>
                <a:srgbClr val="FFFFFF"/>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600"/>
              <a:buFont typeface="Arial"/>
              <a:buNone/>
            </a:pPr>
            <a:r>
              <a:rPr b="0" i="0" lang="en" sz="1600" u="none" cap="none" strike="noStrike">
                <a:solidFill>
                  <a:srgbClr val="FFFFFF"/>
                </a:solidFill>
                <a:latin typeface="Arial"/>
                <a:ea typeface="Arial"/>
                <a:cs typeface="Arial"/>
                <a:sym typeface="Arial"/>
              </a:rPr>
              <a:t>&amp; share </a:t>
            </a:r>
            <a:r>
              <a:rPr b="0" i="0" lang="en" sz="1500" u="none" cap="none" strike="noStrike">
                <a:solidFill>
                  <a:srgbClr val="FFFFFF"/>
                </a:solidFill>
                <a:latin typeface="Arial"/>
                <a:ea typeface="Arial"/>
                <a:cs typeface="Arial"/>
                <a:sym typeface="Arial"/>
              </a:rPr>
              <a:t>fresh possibilities</a:t>
            </a:r>
            <a:endParaRPr b="0" i="0" sz="1500" u="none" cap="none" strike="noStrike">
              <a:solidFill>
                <a:srgbClr val="000000"/>
              </a:solidFill>
              <a:latin typeface="Arial"/>
              <a:ea typeface="Arial"/>
              <a:cs typeface="Arial"/>
              <a:sym typeface="Arial"/>
            </a:endParaRPr>
          </a:p>
        </p:txBody>
      </p:sp>
      <p:sp>
        <p:nvSpPr>
          <p:cNvPr id="180" name="Google Shape;180;p28"/>
          <p:cNvSpPr txBox="1"/>
          <p:nvPr/>
        </p:nvSpPr>
        <p:spPr>
          <a:xfrm>
            <a:off x="7238855" y="707573"/>
            <a:ext cx="1695600" cy="1215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900"/>
              <a:buFont typeface="Arial"/>
              <a:buNone/>
            </a:pPr>
            <a:r>
              <a:rPr b="1" i="0" lang="en" sz="1900" u="none" cap="none" strike="noStrike">
                <a:solidFill>
                  <a:srgbClr val="FFFFFF"/>
                </a:solidFill>
                <a:latin typeface="Arial"/>
                <a:ea typeface="Arial"/>
                <a:cs typeface="Arial"/>
                <a:sym typeface="Arial"/>
              </a:rPr>
              <a:t>MAKE POSITIVE CHANGES</a:t>
            </a:r>
            <a:endParaRPr b="0" i="0" sz="16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600"/>
              <a:buFont typeface="Arial"/>
              <a:buNone/>
            </a:pPr>
            <a:r>
              <a:rPr b="0" i="0" lang="en" sz="1600" u="none" cap="none" strike="noStrike">
                <a:solidFill>
                  <a:srgbClr val="FFFFFF"/>
                </a:solidFill>
                <a:latin typeface="Arial"/>
                <a:ea typeface="Arial"/>
                <a:cs typeface="Arial"/>
                <a:sym typeface="Arial"/>
              </a:rPr>
              <a:t>here and now</a:t>
            </a:r>
            <a:endParaRPr b="0" i="0" sz="1600" u="none" cap="none" strike="noStrike">
              <a:solidFill>
                <a:srgbClr val="000000"/>
              </a:solidFill>
              <a:latin typeface="Arial"/>
              <a:ea typeface="Arial"/>
              <a:cs typeface="Arial"/>
              <a:sym typeface="Arial"/>
            </a:endParaRPr>
          </a:p>
        </p:txBody>
      </p:sp>
      <p:sp>
        <p:nvSpPr>
          <p:cNvPr id="181" name="Google Shape;181;p28"/>
          <p:cNvSpPr/>
          <p:nvPr/>
        </p:nvSpPr>
        <p:spPr>
          <a:xfrm>
            <a:off x="183700" y="511487"/>
            <a:ext cx="1695600" cy="1695600"/>
          </a:xfrm>
          <a:prstGeom prst="rect">
            <a:avLst/>
          </a:prstGeom>
          <a:solidFill>
            <a:srgbClr val="83A346"/>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p:txBody>
      </p:sp>
      <p:sp>
        <p:nvSpPr>
          <p:cNvPr id="182" name="Google Shape;182;p28"/>
          <p:cNvSpPr txBox="1"/>
          <p:nvPr/>
        </p:nvSpPr>
        <p:spPr>
          <a:xfrm>
            <a:off x="171100" y="783773"/>
            <a:ext cx="1695600" cy="9234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900"/>
              <a:buFont typeface="Arial"/>
              <a:buNone/>
            </a:pPr>
            <a:r>
              <a:rPr b="1" i="0" lang="en" sz="1900" u="none" cap="none" strike="noStrike">
                <a:solidFill>
                  <a:srgbClr val="FFFFFF"/>
                </a:solidFill>
                <a:latin typeface="Arial"/>
                <a:ea typeface="Arial"/>
                <a:cs typeface="Arial"/>
                <a:sym typeface="Arial"/>
              </a:rPr>
              <a:t>NAME &amp; ANALYSE</a:t>
            </a:r>
            <a:r>
              <a:rPr b="0" i="0" lang="en" sz="1600" u="none" cap="none" strike="noStrike">
                <a:solidFill>
                  <a:srgbClr val="FFFFFF"/>
                </a:solidFill>
                <a:latin typeface="Arial"/>
                <a:ea typeface="Arial"/>
                <a:cs typeface="Arial"/>
                <a:sym typeface="Arial"/>
              </a:rPr>
              <a:t> troubles of HE</a:t>
            </a:r>
            <a:endParaRPr b="0" i="0" sz="1600" u="none" cap="none" strike="noStrike">
              <a:solidFill>
                <a:srgbClr val="000000"/>
              </a:solidFill>
              <a:latin typeface="Arial"/>
              <a:ea typeface="Arial"/>
              <a:cs typeface="Arial"/>
              <a:sym typeface="Arial"/>
            </a:endParaRPr>
          </a:p>
        </p:txBody>
      </p:sp>
      <p:sp>
        <p:nvSpPr>
          <p:cNvPr id="183" name="Google Shape;183;p28"/>
          <p:cNvSpPr txBox="1"/>
          <p:nvPr/>
        </p:nvSpPr>
        <p:spPr>
          <a:xfrm>
            <a:off x="304800" y="4751100"/>
            <a:ext cx="7765200" cy="646500"/>
          </a:xfrm>
          <a:prstGeom prst="rect">
            <a:avLst/>
          </a:prstGeom>
          <a:noFill/>
          <a:ln>
            <a:noFill/>
          </a:ln>
        </p:spPr>
        <p:txBody>
          <a:bodyPr anchorCtr="0" anchor="t" bIns="91425" lIns="91425" spcFirstLastPara="1" rIns="91425" wrap="square" tIns="91425">
            <a:spAutoFit/>
          </a:bodyPr>
          <a:lstStyle/>
          <a:p>
            <a:pPr indent="0" lvl="0" marL="63500" marR="76200" rtl="0" algn="l">
              <a:lnSpc>
                <a:spcPct val="122222"/>
              </a:lnSpc>
              <a:spcBef>
                <a:spcPts val="0"/>
              </a:spcBef>
              <a:spcAft>
                <a:spcPts val="0"/>
              </a:spcAft>
              <a:buNone/>
            </a:pPr>
            <a:r>
              <a:rPr lang="en" sz="1350" u="sng">
                <a:solidFill>
                  <a:schemeClr val="dk1"/>
                </a:solidFill>
                <a:latin typeface="Roboto"/>
                <a:ea typeface="Roboto"/>
                <a:cs typeface="Roboto"/>
                <a:sym typeface="Roboto"/>
                <a:hlinkClick r:id="rId3">
                  <a:extLst>
                    <a:ext uri="{A12FA001-AC4F-418D-AE19-62706E023703}">
                      <ahyp:hlinkClr val="tx"/>
                    </a:ext>
                  </a:extLst>
                </a:hlinkClick>
              </a:rPr>
              <a:t>OER24 keynote - Cronin &amp; Czerniewicz  28-Mar-2024</a:t>
            </a:r>
            <a:r>
              <a:rPr lang="en" sz="1350">
                <a:solidFill>
                  <a:schemeClr val="dk1"/>
                </a:solidFill>
                <a:latin typeface="Roboto"/>
                <a:ea typeface="Roboto"/>
                <a:cs typeface="Roboto"/>
                <a:sym typeface="Roboto"/>
              </a:rPr>
              <a:t>, </a:t>
            </a:r>
            <a:r>
              <a:rPr lang="en" sz="1350" u="sng">
                <a:solidFill>
                  <a:schemeClr val="dk1"/>
                </a:solidFill>
                <a:latin typeface="Roboto"/>
                <a:ea typeface="Roboto"/>
                <a:cs typeface="Roboto"/>
                <a:sym typeface="Roboto"/>
                <a:hlinkClick r:id="rId4">
                  <a:extLst>
                    <a:ext uri="{A12FA001-AC4F-418D-AE19-62706E023703}">
                      <ahyp:hlinkClr val="tx"/>
                    </a:ext>
                  </a:extLst>
                </a:hlinkClick>
              </a:rPr>
              <a:t>CC BY NC</a:t>
            </a:r>
            <a:endParaRPr sz="1350">
              <a:solidFill>
                <a:schemeClr val="dk1"/>
              </a:solidFill>
              <a:latin typeface="Roboto"/>
              <a:ea typeface="Roboto"/>
              <a:cs typeface="Roboto"/>
              <a:sym typeface="Roboto"/>
            </a:endParaRPr>
          </a:p>
          <a:p>
            <a:pPr indent="0" lvl="0" marL="63500" marR="76200" rtl="0" algn="l">
              <a:lnSpc>
                <a:spcPct val="122222"/>
              </a:lnSpc>
              <a:spcBef>
                <a:spcPts val="0"/>
              </a:spcBef>
              <a:spcAft>
                <a:spcPts val="0"/>
              </a:spcAft>
              <a:buNone/>
            </a:pPr>
            <a:r>
              <a:t/>
            </a:r>
            <a:endParaRPr sz="1350">
              <a:solidFill>
                <a:schemeClr val="dk1"/>
              </a:solidFill>
              <a:latin typeface="Roboto"/>
              <a:ea typeface="Roboto"/>
              <a:cs typeface="Roboto"/>
              <a:sym typeface="Roboto"/>
            </a:endParaRPr>
          </a:p>
        </p:txBody>
      </p:sp>
      <p:sp>
        <p:nvSpPr>
          <p:cNvPr id="184" name="Google Shape;184;p28"/>
          <p:cNvSpPr txBox="1"/>
          <p:nvPr>
            <p:ph idx="4294967295" type="title"/>
          </p:nvPr>
        </p:nvSpPr>
        <p:spPr>
          <a:xfrm>
            <a:off x="311700" y="2464900"/>
            <a:ext cx="8520600" cy="1695600"/>
          </a:xfrm>
          <a:prstGeom prst="rect">
            <a:avLst/>
          </a:prstGeom>
        </p:spPr>
        <p:txBody>
          <a:bodyPr anchorCtr="0" anchor="t" bIns="91425" lIns="91425" spcFirstLastPara="1" rIns="91425" wrap="square" tIns="91425">
            <a:noAutofit/>
          </a:bodyPr>
          <a:lstStyle/>
          <a:p>
            <a:pPr indent="-355600" lvl="0" marL="457200" rtl="0" algn="l">
              <a:lnSpc>
                <a:spcPct val="115000"/>
              </a:lnSpc>
              <a:spcBef>
                <a:spcPts val="0"/>
              </a:spcBef>
              <a:spcAft>
                <a:spcPts val="0"/>
              </a:spcAft>
              <a:buClr>
                <a:srgbClr val="0000FF"/>
              </a:buClr>
              <a:buSzPts val="2000"/>
              <a:buFont typeface="Open Sans"/>
              <a:buAutoNum type="arabicPeriod"/>
            </a:pPr>
            <a:r>
              <a:rPr b="1" lang="en" sz="2000">
                <a:solidFill>
                  <a:srgbClr val="0000FF"/>
                </a:solidFill>
                <a:latin typeface="Open Sans"/>
                <a:ea typeface="Open Sans"/>
                <a:cs typeface="Open Sans"/>
                <a:sym typeface="Open Sans"/>
              </a:rPr>
              <a:t>Naming and analysing the troubles of open ed in this moment of accelerating polycrisis</a:t>
            </a:r>
            <a:endParaRPr b="1" sz="2000">
              <a:solidFill>
                <a:srgbClr val="0000FF"/>
              </a:solidFill>
              <a:latin typeface="Open Sans"/>
              <a:ea typeface="Open Sans"/>
              <a:cs typeface="Open Sans"/>
              <a:sym typeface="Open Sans"/>
            </a:endParaRPr>
          </a:p>
          <a:p>
            <a:pPr indent="0" lvl="0" marL="0" rtl="0" algn="l">
              <a:lnSpc>
                <a:spcPct val="115000"/>
              </a:lnSpc>
              <a:spcBef>
                <a:spcPts val="0"/>
              </a:spcBef>
              <a:spcAft>
                <a:spcPts val="0"/>
              </a:spcAft>
              <a:buNone/>
            </a:pPr>
            <a:r>
              <a:rPr b="1" lang="en" sz="2000">
                <a:solidFill>
                  <a:srgbClr val="0000FF"/>
                </a:solidFill>
                <a:latin typeface="Open Sans"/>
                <a:ea typeface="Open Sans"/>
                <a:cs typeface="Open Sans"/>
                <a:sym typeface="Open Sans"/>
              </a:rPr>
              <a:t>Connie &amp; </a:t>
            </a:r>
            <a:r>
              <a:rPr b="1" lang="en" sz="2000">
                <a:solidFill>
                  <a:srgbClr val="0000FF"/>
                </a:solidFill>
                <a:latin typeface="Open Sans"/>
                <a:ea typeface="Open Sans"/>
                <a:cs typeface="Open Sans"/>
                <a:sym typeface="Open Sans"/>
              </a:rPr>
              <a:t>Jonathan</a:t>
            </a:r>
            <a:endParaRPr b="1" sz="2000">
              <a:solidFill>
                <a:srgbClr val="0000FF"/>
              </a:solidFill>
              <a:latin typeface="Open Sans"/>
              <a:ea typeface="Open Sans"/>
              <a:cs typeface="Open Sans"/>
              <a:sym typeface="Open Sans"/>
            </a:endParaRPr>
          </a:p>
          <a:p>
            <a:pPr indent="0" lvl="0" marL="0" rtl="0" algn="l">
              <a:lnSpc>
                <a:spcPct val="115000"/>
              </a:lnSpc>
              <a:spcBef>
                <a:spcPts val="0"/>
              </a:spcBef>
              <a:spcAft>
                <a:spcPts val="0"/>
              </a:spcAft>
              <a:buNone/>
            </a:pPr>
            <a:r>
              <a:rPr b="1" lang="en" sz="2000">
                <a:solidFill>
                  <a:srgbClr val="0000FF"/>
                </a:solidFill>
                <a:latin typeface="Open Sans"/>
                <a:ea typeface="Open Sans"/>
                <a:cs typeface="Open Sans"/>
                <a:sym typeface="Open Sans"/>
              </a:rPr>
              <a:t>Paola -  Moderator</a:t>
            </a:r>
            <a:endParaRPr b="1" sz="2000">
              <a:solidFill>
                <a:srgbClr val="0000FF"/>
              </a:solidFill>
              <a:latin typeface="Open Sans"/>
              <a:ea typeface="Open Sans"/>
              <a:cs typeface="Open Sans"/>
              <a:sym typeface="Open Sans"/>
            </a:endParaRPr>
          </a:p>
          <a:p>
            <a:pPr indent="0" lvl="0" marL="0" rtl="0" algn="l">
              <a:lnSpc>
                <a:spcPct val="115000"/>
              </a:lnSpc>
              <a:spcBef>
                <a:spcPts val="0"/>
              </a:spcBef>
              <a:spcAft>
                <a:spcPts val="0"/>
              </a:spcAft>
              <a:buNone/>
            </a:pPr>
            <a:r>
              <a:t/>
            </a:r>
            <a:endParaRPr b="1" sz="2000">
              <a:solidFill>
                <a:srgbClr val="0000FF"/>
              </a:solidFill>
              <a:latin typeface="Open Sans"/>
              <a:ea typeface="Open Sans"/>
              <a:cs typeface="Open Sans"/>
              <a:sym typeface="Open Sans"/>
            </a:endParaRPr>
          </a:p>
          <a:p>
            <a:pPr indent="0" lvl="0" marL="0" rtl="0" algn="l">
              <a:lnSpc>
                <a:spcPct val="115000"/>
              </a:lnSpc>
              <a:spcBef>
                <a:spcPts val="0"/>
              </a:spcBef>
              <a:spcAft>
                <a:spcPts val="0"/>
              </a:spcAft>
              <a:buNone/>
            </a:pPr>
            <a:r>
              <a:t/>
            </a:r>
            <a:endParaRPr b="1" sz="2000">
              <a:solidFill>
                <a:srgbClr val="0000FF"/>
              </a:solidFill>
              <a:latin typeface="Open Sans"/>
              <a:ea typeface="Open Sans"/>
              <a:cs typeface="Open Sans"/>
              <a:sym typeface="Open Sans"/>
            </a:endParaRPr>
          </a:p>
        </p:txBody>
      </p:sp>
    </p:spTree>
  </p:cSld>
  <p:clrMapOvr>
    <a:masterClrMapping/>
  </p:clrMapOvr>
  <mc:AlternateContent>
    <mc:Choice Requires="p14">
      <p:transition p14:dur="100">
        <p:fade/>
      </p:transition>
    </mc:Choice>
    <mc:Fallback>
      <p:transition>
        <p:fade/>
      </p:transition>
    </mc:Fallback>
  </mc:AlternateContent>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29"/>
          <p:cNvSpPr txBox="1"/>
          <p:nvPr/>
        </p:nvSpPr>
        <p:spPr>
          <a:xfrm>
            <a:off x="420375" y="274425"/>
            <a:ext cx="8318400" cy="4402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000">
                <a:solidFill>
                  <a:schemeClr val="dk2"/>
                </a:solidFill>
                <a:latin typeface="Open Sans"/>
                <a:ea typeface="Open Sans"/>
                <a:cs typeface="Open Sans"/>
                <a:sym typeface="Open Sans"/>
              </a:rPr>
              <a:t>Jonathan</a:t>
            </a:r>
            <a:r>
              <a:rPr b="1" lang="en" sz="2000">
                <a:solidFill>
                  <a:schemeClr val="dk2"/>
                </a:solidFill>
                <a:latin typeface="Open Sans"/>
                <a:ea typeface="Open Sans"/>
                <a:cs typeface="Open Sans"/>
                <a:sym typeface="Open Sans"/>
              </a:rPr>
              <a:t>, Naming:</a:t>
            </a:r>
            <a:endParaRPr b="1" sz="2000">
              <a:solidFill>
                <a:schemeClr val="dk2"/>
              </a:solidFill>
              <a:latin typeface="Open Sans"/>
              <a:ea typeface="Open Sans"/>
              <a:cs typeface="Open Sans"/>
              <a:sym typeface="Open Sans"/>
            </a:endParaRPr>
          </a:p>
          <a:p>
            <a:pPr indent="-342900" lvl="0" marL="457200" rtl="0" algn="l">
              <a:spcBef>
                <a:spcPts val="0"/>
              </a:spcBef>
              <a:spcAft>
                <a:spcPts val="0"/>
              </a:spcAft>
              <a:buClr>
                <a:schemeClr val="dk2"/>
              </a:buClr>
              <a:buSzPts val="1800"/>
              <a:buFont typeface="Open Sans"/>
              <a:buAutoNum type="arabicPeriod"/>
            </a:pPr>
            <a:r>
              <a:rPr lang="en" sz="1800">
                <a:solidFill>
                  <a:schemeClr val="dk2"/>
                </a:solidFill>
                <a:latin typeface="Open Sans"/>
                <a:ea typeface="Open Sans"/>
                <a:cs typeface="Open Sans"/>
                <a:sym typeface="Open Sans"/>
              </a:rPr>
              <a:t>Disruptive impact of new technologies such as genAInt.</a:t>
            </a:r>
            <a:endParaRPr sz="1800">
              <a:solidFill>
                <a:schemeClr val="dk2"/>
              </a:solidFill>
              <a:latin typeface="Open Sans"/>
              <a:ea typeface="Open Sans"/>
              <a:cs typeface="Open Sans"/>
              <a:sym typeface="Open Sans"/>
            </a:endParaRPr>
          </a:p>
          <a:p>
            <a:pPr indent="-342900" lvl="0" marL="457200" rtl="0" algn="l">
              <a:spcBef>
                <a:spcPts val="0"/>
              </a:spcBef>
              <a:spcAft>
                <a:spcPts val="0"/>
              </a:spcAft>
              <a:buClr>
                <a:schemeClr val="dk2"/>
              </a:buClr>
              <a:buSzPts val="1800"/>
              <a:buFont typeface="Open Sans"/>
              <a:buAutoNum type="arabicPeriod"/>
            </a:pPr>
            <a:r>
              <a:rPr lang="en" sz="1800">
                <a:solidFill>
                  <a:schemeClr val="dk2"/>
                </a:solidFill>
                <a:latin typeface="Open Sans"/>
                <a:ea typeface="Open Sans"/>
                <a:cs typeface="Open Sans"/>
                <a:sym typeface="Open Sans"/>
              </a:rPr>
              <a:t>The problem of “sustainability.”</a:t>
            </a:r>
            <a:endParaRPr sz="1800">
              <a:solidFill>
                <a:schemeClr val="dk2"/>
              </a:solidFill>
              <a:latin typeface="Open Sans"/>
              <a:ea typeface="Open Sans"/>
              <a:cs typeface="Open Sans"/>
              <a:sym typeface="Open Sans"/>
            </a:endParaRPr>
          </a:p>
          <a:p>
            <a:pPr indent="-342900" lvl="0" marL="457200" rtl="0" algn="l">
              <a:spcBef>
                <a:spcPts val="0"/>
              </a:spcBef>
              <a:spcAft>
                <a:spcPts val="0"/>
              </a:spcAft>
              <a:buClr>
                <a:schemeClr val="dk2"/>
              </a:buClr>
              <a:buSzPts val="1800"/>
              <a:buFont typeface="Open Sans"/>
              <a:buAutoNum type="arabicPeriod"/>
            </a:pPr>
            <a:r>
              <a:rPr lang="en" sz="1800">
                <a:solidFill>
                  <a:schemeClr val="dk2"/>
                </a:solidFill>
                <a:latin typeface="Open Sans"/>
                <a:ea typeface="Open Sans"/>
                <a:cs typeface="Open Sans"/>
                <a:sym typeface="Open Sans"/>
              </a:rPr>
              <a:t>Fundamental OE values such as DEI, anti-racism, anti- colonialism, the value of the liberal arts, </a:t>
            </a:r>
            <a:r>
              <a:rPr i="1" lang="en" sz="1800">
                <a:solidFill>
                  <a:schemeClr val="dk2"/>
                </a:solidFill>
                <a:latin typeface="Open Sans"/>
                <a:ea typeface="Open Sans"/>
                <a:cs typeface="Open Sans"/>
                <a:sym typeface="Open Sans"/>
              </a:rPr>
              <a:t>etc.</a:t>
            </a:r>
            <a:r>
              <a:rPr lang="en" sz="1800">
                <a:solidFill>
                  <a:schemeClr val="dk2"/>
                </a:solidFill>
                <a:latin typeface="Open Sans"/>
                <a:ea typeface="Open Sans"/>
                <a:cs typeface="Open Sans"/>
                <a:sym typeface="Open Sans"/>
              </a:rPr>
              <a:t>, under attack by a newly emboldened right.</a:t>
            </a:r>
            <a:endParaRPr sz="1800">
              <a:solidFill>
                <a:schemeClr val="dk2"/>
              </a:solidFill>
              <a:latin typeface="Open Sans"/>
              <a:ea typeface="Open Sans"/>
              <a:cs typeface="Open Sans"/>
              <a:sym typeface="Open Sans"/>
            </a:endParaRPr>
          </a:p>
          <a:p>
            <a:pPr indent="-342900" lvl="0" marL="457200" rtl="0" algn="l">
              <a:spcBef>
                <a:spcPts val="0"/>
              </a:spcBef>
              <a:spcAft>
                <a:spcPts val="0"/>
              </a:spcAft>
              <a:buClr>
                <a:schemeClr val="dk2"/>
              </a:buClr>
              <a:buSzPts val="1800"/>
              <a:buFont typeface="Open Sans"/>
              <a:buAutoNum type="arabicPeriod"/>
            </a:pPr>
            <a:r>
              <a:rPr lang="en" sz="1800">
                <a:solidFill>
                  <a:schemeClr val="dk2"/>
                </a:solidFill>
                <a:latin typeface="Open Sans"/>
                <a:ea typeface="Open Sans"/>
                <a:cs typeface="Open Sans"/>
                <a:sym typeface="Open Sans"/>
              </a:rPr>
              <a:t>Declining</a:t>
            </a:r>
            <a:r>
              <a:rPr lang="en" sz="1800">
                <a:solidFill>
                  <a:schemeClr val="dk2"/>
                </a:solidFill>
                <a:latin typeface="Open Sans"/>
                <a:ea typeface="Open Sans"/>
                <a:cs typeface="Open Sans"/>
                <a:sym typeface="Open Sans"/>
              </a:rPr>
              <a:t> open ed</a:t>
            </a:r>
            <a:r>
              <a:rPr lang="en" sz="1800">
                <a:solidFill>
                  <a:schemeClr val="dk2"/>
                </a:solidFill>
                <a:latin typeface="Open Sans"/>
                <a:ea typeface="Open Sans"/>
                <a:cs typeface="Open Sans"/>
                <a:sym typeface="Open Sans"/>
              </a:rPr>
              <a:t> interest and knowledge, at least in some places.</a:t>
            </a:r>
            <a:endParaRPr sz="1800">
              <a:solidFill>
                <a:schemeClr val="dk2"/>
              </a:solidFill>
              <a:latin typeface="Open Sans"/>
              <a:ea typeface="Open Sans"/>
              <a:cs typeface="Open Sans"/>
              <a:sym typeface="Open Sans"/>
            </a:endParaRPr>
          </a:p>
          <a:p>
            <a:pPr indent="0" lvl="0" marL="0" rtl="0" algn="l">
              <a:spcBef>
                <a:spcPts val="0"/>
              </a:spcBef>
              <a:spcAft>
                <a:spcPts val="0"/>
              </a:spcAft>
              <a:buNone/>
            </a:pPr>
            <a:r>
              <a:rPr b="1" lang="en" sz="2000">
                <a:solidFill>
                  <a:schemeClr val="dk2"/>
                </a:solidFill>
                <a:latin typeface="Open Sans"/>
                <a:ea typeface="Open Sans"/>
                <a:cs typeface="Open Sans"/>
                <a:sym typeface="Open Sans"/>
              </a:rPr>
              <a:t>Jonathan</a:t>
            </a:r>
            <a:r>
              <a:rPr b="1" lang="en" sz="2000">
                <a:solidFill>
                  <a:schemeClr val="dk2"/>
                </a:solidFill>
                <a:latin typeface="Open Sans"/>
                <a:ea typeface="Open Sans"/>
                <a:cs typeface="Open Sans"/>
                <a:sym typeface="Open Sans"/>
              </a:rPr>
              <a:t>, Analysing:</a:t>
            </a:r>
            <a:endParaRPr b="1" sz="2000">
              <a:solidFill>
                <a:schemeClr val="dk2"/>
              </a:solidFill>
              <a:latin typeface="Open Sans"/>
              <a:ea typeface="Open Sans"/>
              <a:cs typeface="Open Sans"/>
              <a:sym typeface="Open Sans"/>
            </a:endParaRPr>
          </a:p>
          <a:p>
            <a:pPr indent="-342900" lvl="0" marL="457200" rtl="0" algn="l">
              <a:spcBef>
                <a:spcPts val="0"/>
              </a:spcBef>
              <a:spcAft>
                <a:spcPts val="0"/>
              </a:spcAft>
              <a:buClr>
                <a:schemeClr val="dk2"/>
              </a:buClr>
              <a:buSzPts val="1800"/>
              <a:buFont typeface="Open Sans"/>
              <a:buAutoNum type="arabicPeriod"/>
            </a:pPr>
            <a:r>
              <a:rPr lang="en" sz="1800">
                <a:solidFill>
                  <a:schemeClr val="dk2"/>
                </a:solidFill>
                <a:latin typeface="Open Sans"/>
                <a:ea typeface="Open Sans"/>
                <a:cs typeface="Open Sans"/>
                <a:sym typeface="Open Sans"/>
              </a:rPr>
              <a:t>GenAInt – and, one suspects, automated HW systems, VLEs, other “edtech” is largely about deskilling, distorting labor markets, training faculty and students in obedience rather than critical thinking, and concentrating power and money.</a:t>
            </a:r>
            <a:endParaRPr sz="1800">
              <a:solidFill>
                <a:schemeClr val="dk2"/>
              </a:solidFill>
              <a:latin typeface="Open Sans"/>
              <a:ea typeface="Open Sans"/>
              <a:cs typeface="Open Sans"/>
              <a:sym typeface="Open Sans"/>
            </a:endParaRPr>
          </a:p>
          <a:p>
            <a:pPr indent="-342900" lvl="0" marL="457200" rtl="0" algn="l">
              <a:spcBef>
                <a:spcPts val="0"/>
              </a:spcBef>
              <a:spcAft>
                <a:spcPts val="0"/>
              </a:spcAft>
              <a:buClr>
                <a:schemeClr val="dk2"/>
              </a:buClr>
              <a:buSzPts val="1800"/>
              <a:buFont typeface="Open Sans"/>
              <a:buAutoNum type="arabicPeriod"/>
            </a:pPr>
            <a:r>
              <a:rPr lang="en" sz="1800">
                <a:solidFill>
                  <a:schemeClr val="dk2"/>
                </a:solidFill>
                <a:latin typeface="Open Sans"/>
                <a:ea typeface="Open Sans"/>
                <a:cs typeface="Open Sans"/>
                <a:sym typeface="Open Sans"/>
              </a:rPr>
              <a:t>“Sustainability” is largely an issue because we in OE have internalized an image of what OER should look like, and academic labor should be.</a:t>
            </a:r>
            <a:endParaRPr sz="1800">
              <a:solidFill>
                <a:schemeClr val="dk2"/>
              </a:solidFill>
              <a:latin typeface="Open Sans"/>
              <a:ea typeface="Open Sans"/>
              <a:cs typeface="Open Sans"/>
              <a:sym typeface="Open Sans"/>
            </a:endParaRPr>
          </a:p>
          <a:p>
            <a:pPr indent="-342900" lvl="0" marL="457200" rtl="0" algn="l">
              <a:spcBef>
                <a:spcPts val="0"/>
              </a:spcBef>
              <a:spcAft>
                <a:spcPts val="0"/>
              </a:spcAft>
              <a:buClr>
                <a:schemeClr val="dk2"/>
              </a:buClr>
              <a:buSzPts val="1800"/>
              <a:buFont typeface="Open Sans"/>
              <a:buAutoNum type="arabicPeriod"/>
            </a:pPr>
            <a:r>
              <a:rPr lang="en" sz="1800">
                <a:solidFill>
                  <a:schemeClr val="dk2"/>
                </a:solidFill>
                <a:latin typeface="Open Sans"/>
                <a:ea typeface="Open Sans"/>
                <a:cs typeface="Open Sans"/>
                <a:sym typeface="Open Sans"/>
              </a:rPr>
              <a:t>There’s no point to doing the work of (open) education without values.</a:t>
            </a:r>
            <a:endParaRPr sz="1800">
              <a:solidFill>
                <a:schemeClr val="dk2"/>
              </a:solidFill>
              <a:latin typeface="Open Sans"/>
              <a:ea typeface="Open Sans"/>
              <a:cs typeface="Open Sans"/>
              <a:sym typeface="Open Sans"/>
            </a:endParaRPr>
          </a:p>
          <a:p>
            <a:pPr indent="-342900" lvl="0" marL="457200" rtl="0" algn="l">
              <a:spcBef>
                <a:spcPts val="0"/>
              </a:spcBef>
              <a:spcAft>
                <a:spcPts val="0"/>
              </a:spcAft>
              <a:buClr>
                <a:schemeClr val="dk2"/>
              </a:buClr>
              <a:buSzPts val="1800"/>
              <a:buFont typeface="Open Sans"/>
              <a:buAutoNum type="arabicPeriod"/>
            </a:pPr>
            <a:r>
              <a:rPr lang="en" sz="1800">
                <a:solidFill>
                  <a:schemeClr val="dk2"/>
                </a:solidFill>
                <a:latin typeface="Open Sans"/>
                <a:ea typeface="Open Sans"/>
                <a:cs typeface="Open Sans"/>
                <a:sym typeface="Open Sans"/>
              </a:rPr>
              <a:t>So many fires to fight, feelings of betrayal by so many colleagues.</a:t>
            </a:r>
            <a:endParaRPr sz="1800">
              <a:solidFill>
                <a:schemeClr val="dk2"/>
              </a:solidFill>
              <a:latin typeface="Open Sans"/>
              <a:ea typeface="Open Sans"/>
              <a:cs typeface="Open Sans"/>
              <a:sym typeface="Open Sans"/>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30"/>
          <p:cNvSpPr/>
          <p:nvPr/>
        </p:nvSpPr>
        <p:spPr>
          <a:xfrm>
            <a:off x="1950550" y="511487"/>
            <a:ext cx="1695600" cy="1695600"/>
          </a:xfrm>
          <a:prstGeom prst="rect">
            <a:avLst/>
          </a:prstGeom>
          <a:solidFill>
            <a:srgbClr val="4BA5CE"/>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195" name="Google Shape;195;p30"/>
          <p:cNvSpPr/>
          <p:nvPr/>
        </p:nvSpPr>
        <p:spPr>
          <a:xfrm>
            <a:off x="3717400" y="511487"/>
            <a:ext cx="1695600" cy="1695600"/>
          </a:xfrm>
          <a:prstGeom prst="rect">
            <a:avLst/>
          </a:prstGeom>
          <a:solidFill>
            <a:srgbClr val="EFEFEF"/>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196" name="Google Shape;196;p30"/>
          <p:cNvSpPr/>
          <p:nvPr/>
        </p:nvSpPr>
        <p:spPr>
          <a:xfrm>
            <a:off x="5484250" y="511487"/>
            <a:ext cx="1695600" cy="1695600"/>
          </a:xfrm>
          <a:prstGeom prst="rect">
            <a:avLst/>
          </a:prstGeom>
          <a:solidFill>
            <a:srgbClr val="EFEFEF"/>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197" name="Google Shape;197;p30"/>
          <p:cNvSpPr/>
          <p:nvPr/>
        </p:nvSpPr>
        <p:spPr>
          <a:xfrm>
            <a:off x="7251100" y="511487"/>
            <a:ext cx="1695600" cy="1695600"/>
          </a:xfrm>
          <a:prstGeom prst="rect">
            <a:avLst/>
          </a:prstGeom>
          <a:solidFill>
            <a:srgbClr val="EFEFEF"/>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198" name="Google Shape;198;p30"/>
          <p:cNvSpPr txBox="1"/>
          <p:nvPr/>
        </p:nvSpPr>
        <p:spPr>
          <a:xfrm>
            <a:off x="3724200" y="631373"/>
            <a:ext cx="1695600" cy="1416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900"/>
              <a:buFont typeface="Arial"/>
              <a:buNone/>
            </a:pPr>
            <a:r>
              <a:rPr b="1" i="0" lang="en" sz="1900" u="none" cap="none" strike="noStrike">
                <a:solidFill>
                  <a:srgbClr val="FFFFFF"/>
                </a:solidFill>
                <a:latin typeface="Arial"/>
                <a:ea typeface="Arial"/>
                <a:cs typeface="Arial"/>
                <a:sym typeface="Arial"/>
              </a:rPr>
              <a:t>MAKE CLAIMS</a:t>
            </a:r>
            <a:r>
              <a:rPr b="0" i="0" lang="en" sz="1600" u="none" cap="none" strike="noStrike">
                <a:solidFill>
                  <a:srgbClr val="FFFFFF"/>
                </a:solidFill>
                <a:latin typeface="Arial"/>
                <a:ea typeface="Arial"/>
                <a:cs typeface="Arial"/>
                <a:sym typeface="Arial"/>
              </a:rPr>
              <a:t> </a:t>
            </a:r>
            <a:endParaRPr b="0" i="0" sz="1600" u="none" cap="none" strike="noStrike">
              <a:solidFill>
                <a:srgbClr val="FFFFFF"/>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600"/>
              <a:buFont typeface="Arial"/>
              <a:buNone/>
            </a:pPr>
            <a:r>
              <a:rPr b="0" i="0" lang="en" sz="1600" u="none" cap="none" strike="noStrike">
                <a:solidFill>
                  <a:srgbClr val="FFFFFF"/>
                </a:solidFill>
                <a:latin typeface="Arial"/>
                <a:ea typeface="Arial"/>
                <a:cs typeface="Arial"/>
                <a:sym typeface="Arial"/>
              </a:rPr>
              <a:t>for just, humane &amp; globally sustainable OE</a:t>
            </a:r>
            <a:endParaRPr b="0" i="0" sz="1600" u="none" cap="none" strike="noStrike">
              <a:solidFill>
                <a:srgbClr val="000000"/>
              </a:solidFill>
              <a:latin typeface="Arial"/>
              <a:ea typeface="Arial"/>
              <a:cs typeface="Arial"/>
              <a:sym typeface="Arial"/>
            </a:endParaRPr>
          </a:p>
        </p:txBody>
      </p:sp>
      <p:sp>
        <p:nvSpPr>
          <p:cNvPr id="199" name="Google Shape;199;p30"/>
          <p:cNvSpPr txBox="1"/>
          <p:nvPr/>
        </p:nvSpPr>
        <p:spPr>
          <a:xfrm>
            <a:off x="1944248" y="783773"/>
            <a:ext cx="1695600" cy="9234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900"/>
              <a:buFont typeface="Arial"/>
              <a:buNone/>
            </a:pPr>
            <a:r>
              <a:rPr b="1" i="0" lang="en" sz="1900" u="none" cap="none" strike="noStrike">
                <a:solidFill>
                  <a:srgbClr val="FFFFFF"/>
                </a:solidFill>
                <a:latin typeface="Arial"/>
                <a:ea typeface="Arial"/>
                <a:cs typeface="Arial"/>
                <a:sym typeface="Arial"/>
              </a:rPr>
              <a:t>CHALLENGE </a:t>
            </a:r>
            <a:endParaRPr b="1" i="0" sz="17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900"/>
              <a:buFont typeface="Arial"/>
              <a:buNone/>
            </a:pPr>
            <a:r>
              <a:rPr b="1" i="0" lang="en" sz="1900" u="none" cap="none" strike="noStrike">
                <a:solidFill>
                  <a:srgbClr val="FFFFFF"/>
                </a:solidFill>
                <a:latin typeface="Arial"/>
                <a:ea typeface="Arial"/>
                <a:cs typeface="Arial"/>
                <a:sym typeface="Arial"/>
              </a:rPr>
              <a:t>&amp; RESIST </a:t>
            </a:r>
            <a:endParaRPr b="1" i="0" sz="17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600"/>
              <a:buFont typeface="Arial"/>
              <a:buNone/>
            </a:pPr>
            <a:r>
              <a:rPr b="0" i="0" lang="en" sz="1600" u="none" cap="none" strike="noStrike">
                <a:solidFill>
                  <a:srgbClr val="FFFFFF"/>
                </a:solidFill>
                <a:latin typeface="Arial"/>
                <a:ea typeface="Arial"/>
                <a:cs typeface="Arial"/>
                <a:sym typeface="Arial"/>
              </a:rPr>
              <a:t>hegemonies</a:t>
            </a:r>
            <a:endParaRPr b="0" i="0" sz="1600" u="none" cap="none" strike="noStrike">
              <a:solidFill>
                <a:srgbClr val="000000"/>
              </a:solidFill>
              <a:latin typeface="Arial"/>
              <a:ea typeface="Arial"/>
              <a:cs typeface="Arial"/>
              <a:sym typeface="Arial"/>
            </a:endParaRPr>
          </a:p>
        </p:txBody>
      </p:sp>
      <p:sp>
        <p:nvSpPr>
          <p:cNvPr id="200" name="Google Shape;200;p30"/>
          <p:cNvSpPr txBox="1"/>
          <p:nvPr/>
        </p:nvSpPr>
        <p:spPr>
          <a:xfrm>
            <a:off x="5487117" y="707573"/>
            <a:ext cx="1695600" cy="11082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600"/>
              <a:buFont typeface="Arial"/>
              <a:buNone/>
            </a:pPr>
            <a:r>
              <a:rPr b="0" i="0" lang="en" sz="1600" u="none" cap="none" strike="noStrike">
                <a:solidFill>
                  <a:srgbClr val="FFFFFF"/>
                </a:solidFill>
                <a:latin typeface="Arial"/>
                <a:ea typeface="Arial"/>
                <a:cs typeface="Arial"/>
                <a:sym typeface="Arial"/>
              </a:rPr>
              <a:t>Courageously </a:t>
            </a:r>
            <a:r>
              <a:rPr b="1" i="0" lang="en" sz="1900" u="none" cap="none" strike="noStrike">
                <a:solidFill>
                  <a:srgbClr val="FFFFFF"/>
                </a:solidFill>
                <a:latin typeface="Arial"/>
                <a:ea typeface="Arial"/>
                <a:cs typeface="Arial"/>
                <a:sym typeface="Arial"/>
              </a:rPr>
              <a:t>IMAGINE</a:t>
            </a:r>
            <a:r>
              <a:rPr b="0" i="0" lang="en" sz="1600" u="none" cap="none" strike="noStrike">
                <a:solidFill>
                  <a:srgbClr val="FFFFFF"/>
                </a:solidFill>
                <a:latin typeface="Arial"/>
                <a:ea typeface="Arial"/>
                <a:cs typeface="Arial"/>
                <a:sym typeface="Arial"/>
              </a:rPr>
              <a:t> </a:t>
            </a:r>
            <a:endParaRPr b="0" i="0" sz="1600" u="none" cap="none" strike="noStrike">
              <a:solidFill>
                <a:srgbClr val="FFFFFF"/>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600"/>
              <a:buFont typeface="Arial"/>
              <a:buNone/>
            </a:pPr>
            <a:r>
              <a:rPr b="0" i="0" lang="en" sz="1600" u="none" cap="none" strike="noStrike">
                <a:solidFill>
                  <a:srgbClr val="FFFFFF"/>
                </a:solidFill>
                <a:latin typeface="Arial"/>
                <a:ea typeface="Arial"/>
                <a:cs typeface="Arial"/>
                <a:sym typeface="Arial"/>
              </a:rPr>
              <a:t>&amp; share </a:t>
            </a:r>
            <a:r>
              <a:rPr b="0" i="0" lang="en" sz="1500" u="none" cap="none" strike="noStrike">
                <a:solidFill>
                  <a:srgbClr val="FFFFFF"/>
                </a:solidFill>
                <a:latin typeface="Arial"/>
                <a:ea typeface="Arial"/>
                <a:cs typeface="Arial"/>
                <a:sym typeface="Arial"/>
              </a:rPr>
              <a:t>fresh possibilities</a:t>
            </a:r>
            <a:endParaRPr b="0" i="0" sz="1500" u="none" cap="none" strike="noStrike">
              <a:solidFill>
                <a:srgbClr val="000000"/>
              </a:solidFill>
              <a:latin typeface="Arial"/>
              <a:ea typeface="Arial"/>
              <a:cs typeface="Arial"/>
              <a:sym typeface="Arial"/>
            </a:endParaRPr>
          </a:p>
        </p:txBody>
      </p:sp>
      <p:sp>
        <p:nvSpPr>
          <p:cNvPr id="201" name="Google Shape;201;p30"/>
          <p:cNvSpPr txBox="1"/>
          <p:nvPr/>
        </p:nvSpPr>
        <p:spPr>
          <a:xfrm>
            <a:off x="7238855" y="707573"/>
            <a:ext cx="1695600" cy="1215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900"/>
              <a:buFont typeface="Arial"/>
              <a:buNone/>
            </a:pPr>
            <a:r>
              <a:rPr b="1" i="0" lang="en" sz="1900" u="none" cap="none" strike="noStrike">
                <a:solidFill>
                  <a:srgbClr val="FFFFFF"/>
                </a:solidFill>
                <a:latin typeface="Arial"/>
                <a:ea typeface="Arial"/>
                <a:cs typeface="Arial"/>
                <a:sym typeface="Arial"/>
              </a:rPr>
              <a:t>MAKE POSITIVE CHANGES</a:t>
            </a:r>
            <a:endParaRPr b="0" i="0" sz="16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600"/>
              <a:buFont typeface="Arial"/>
              <a:buNone/>
            </a:pPr>
            <a:r>
              <a:rPr b="0" i="0" lang="en" sz="1600" u="none" cap="none" strike="noStrike">
                <a:solidFill>
                  <a:srgbClr val="FFFFFF"/>
                </a:solidFill>
                <a:latin typeface="Arial"/>
                <a:ea typeface="Arial"/>
                <a:cs typeface="Arial"/>
                <a:sym typeface="Arial"/>
              </a:rPr>
              <a:t>here and now</a:t>
            </a:r>
            <a:endParaRPr b="0" i="0" sz="1600" u="none" cap="none" strike="noStrike">
              <a:solidFill>
                <a:srgbClr val="000000"/>
              </a:solidFill>
              <a:latin typeface="Arial"/>
              <a:ea typeface="Arial"/>
              <a:cs typeface="Arial"/>
              <a:sym typeface="Arial"/>
            </a:endParaRPr>
          </a:p>
        </p:txBody>
      </p:sp>
      <p:sp>
        <p:nvSpPr>
          <p:cNvPr id="202" name="Google Shape;202;p30"/>
          <p:cNvSpPr/>
          <p:nvPr/>
        </p:nvSpPr>
        <p:spPr>
          <a:xfrm>
            <a:off x="183700" y="511487"/>
            <a:ext cx="1695600" cy="1695600"/>
          </a:xfrm>
          <a:prstGeom prst="rect">
            <a:avLst/>
          </a:prstGeom>
          <a:solidFill>
            <a:srgbClr val="EFEFEF"/>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203" name="Google Shape;203;p30"/>
          <p:cNvSpPr txBox="1"/>
          <p:nvPr/>
        </p:nvSpPr>
        <p:spPr>
          <a:xfrm>
            <a:off x="171100" y="783773"/>
            <a:ext cx="1695600" cy="9234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900"/>
              <a:buFont typeface="Arial"/>
              <a:buNone/>
            </a:pPr>
            <a:r>
              <a:rPr b="1" i="0" lang="en" sz="1900" u="none" cap="none" strike="noStrike">
                <a:solidFill>
                  <a:srgbClr val="FFFFFF"/>
                </a:solidFill>
                <a:latin typeface="Arial"/>
                <a:ea typeface="Arial"/>
                <a:cs typeface="Arial"/>
                <a:sym typeface="Arial"/>
              </a:rPr>
              <a:t>NAME &amp; ANALYSE</a:t>
            </a:r>
            <a:r>
              <a:rPr b="0" i="0" lang="en" sz="1600" u="none" cap="none" strike="noStrike">
                <a:solidFill>
                  <a:srgbClr val="FFFFFF"/>
                </a:solidFill>
                <a:latin typeface="Arial"/>
                <a:ea typeface="Arial"/>
                <a:cs typeface="Arial"/>
                <a:sym typeface="Arial"/>
              </a:rPr>
              <a:t> troubles of OE</a:t>
            </a:r>
            <a:endParaRPr b="0" i="0" sz="1600" u="none" cap="none" strike="noStrike">
              <a:solidFill>
                <a:srgbClr val="000000"/>
              </a:solidFill>
              <a:latin typeface="Arial"/>
              <a:ea typeface="Arial"/>
              <a:cs typeface="Arial"/>
              <a:sym typeface="Arial"/>
            </a:endParaRPr>
          </a:p>
        </p:txBody>
      </p:sp>
      <p:sp>
        <p:nvSpPr>
          <p:cNvPr id="204" name="Google Shape;204;p30"/>
          <p:cNvSpPr txBox="1"/>
          <p:nvPr/>
        </p:nvSpPr>
        <p:spPr>
          <a:xfrm>
            <a:off x="304800" y="4751100"/>
            <a:ext cx="7765200" cy="646500"/>
          </a:xfrm>
          <a:prstGeom prst="rect">
            <a:avLst/>
          </a:prstGeom>
          <a:noFill/>
          <a:ln>
            <a:noFill/>
          </a:ln>
        </p:spPr>
        <p:txBody>
          <a:bodyPr anchorCtr="0" anchor="t" bIns="91425" lIns="91425" spcFirstLastPara="1" rIns="91425" wrap="square" tIns="91425">
            <a:spAutoFit/>
          </a:bodyPr>
          <a:lstStyle/>
          <a:p>
            <a:pPr indent="0" lvl="0" marL="63500" marR="76200" rtl="0" algn="l">
              <a:lnSpc>
                <a:spcPct val="122222"/>
              </a:lnSpc>
              <a:spcBef>
                <a:spcPts val="0"/>
              </a:spcBef>
              <a:spcAft>
                <a:spcPts val="0"/>
              </a:spcAft>
              <a:buNone/>
            </a:pPr>
            <a:r>
              <a:rPr lang="en" sz="1350" u="sng">
                <a:solidFill>
                  <a:schemeClr val="dk1"/>
                </a:solidFill>
                <a:latin typeface="Roboto"/>
                <a:ea typeface="Roboto"/>
                <a:cs typeface="Roboto"/>
                <a:sym typeface="Roboto"/>
                <a:hlinkClick r:id="rId3">
                  <a:extLst>
                    <a:ext uri="{A12FA001-AC4F-418D-AE19-62706E023703}">
                      <ahyp:hlinkClr val="tx"/>
                    </a:ext>
                  </a:extLst>
                </a:hlinkClick>
              </a:rPr>
              <a:t>OER24 keynote - Cronin &amp; Czerniewicz  28-Mar-2024</a:t>
            </a:r>
            <a:r>
              <a:rPr lang="en" sz="1350">
                <a:solidFill>
                  <a:schemeClr val="dk1"/>
                </a:solidFill>
                <a:latin typeface="Roboto"/>
                <a:ea typeface="Roboto"/>
                <a:cs typeface="Roboto"/>
                <a:sym typeface="Roboto"/>
              </a:rPr>
              <a:t>, </a:t>
            </a:r>
            <a:r>
              <a:rPr lang="en" sz="1350" u="sng">
                <a:solidFill>
                  <a:schemeClr val="dk1"/>
                </a:solidFill>
                <a:latin typeface="Roboto"/>
                <a:ea typeface="Roboto"/>
                <a:cs typeface="Roboto"/>
                <a:sym typeface="Roboto"/>
                <a:hlinkClick r:id="rId4">
                  <a:extLst>
                    <a:ext uri="{A12FA001-AC4F-418D-AE19-62706E023703}">
                      <ahyp:hlinkClr val="tx"/>
                    </a:ext>
                  </a:extLst>
                </a:hlinkClick>
              </a:rPr>
              <a:t>CC BY NC</a:t>
            </a:r>
            <a:endParaRPr sz="1350">
              <a:solidFill>
                <a:schemeClr val="dk1"/>
              </a:solidFill>
              <a:latin typeface="Roboto"/>
              <a:ea typeface="Roboto"/>
              <a:cs typeface="Roboto"/>
              <a:sym typeface="Roboto"/>
            </a:endParaRPr>
          </a:p>
          <a:p>
            <a:pPr indent="0" lvl="0" marL="63500" marR="76200" rtl="0" algn="l">
              <a:lnSpc>
                <a:spcPct val="122222"/>
              </a:lnSpc>
              <a:spcBef>
                <a:spcPts val="0"/>
              </a:spcBef>
              <a:spcAft>
                <a:spcPts val="0"/>
              </a:spcAft>
              <a:buNone/>
            </a:pPr>
            <a:r>
              <a:t/>
            </a:r>
            <a:endParaRPr sz="1350">
              <a:solidFill>
                <a:schemeClr val="dk1"/>
              </a:solidFill>
              <a:latin typeface="Roboto"/>
              <a:ea typeface="Roboto"/>
              <a:cs typeface="Roboto"/>
              <a:sym typeface="Roboto"/>
            </a:endParaRPr>
          </a:p>
        </p:txBody>
      </p:sp>
      <p:sp>
        <p:nvSpPr>
          <p:cNvPr id="205" name="Google Shape;205;p30"/>
          <p:cNvSpPr txBox="1"/>
          <p:nvPr>
            <p:ph idx="4294967295" type="title"/>
          </p:nvPr>
        </p:nvSpPr>
        <p:spPr>
          <a:xfrm>
            <a:off x="311700" y="2464900"/>
            <a:ext cx="8520600" cy="1695600"/>
          </a:xfrm>
          <a:prstGeom prst="rect">
            <a:avLst/>
          </a:prstGeom>
        </p:spPr>
        <p:txBody>
          <a:bodyPr anchorCtr="0" anchor="t" bIns="91425" lIns="91425" spcFirstLastPara="1" rIns="91425" wrap="square" tIns="91425">
            <a:noAutofit/>
          </a:bodyPr>
          <a:lstStyle/>
          <a:p>
            <a:pPr indent="-355600" lvl="0" marL="457200" rtl="0" algn="l">
              <a:lnSpc>
                <a:spcPct val="115000"/>
              </a:lnSpc>
              <a:spcBef>
                <a:spcPts val="0"/>
              </a:spcBef>
              <a:spcAft>
                <a:spcPts val="0"/>
              </a:spcAft>
              <a:buClr>
                <a:srgbClr val="0000FF"/>
              </a:buClr>
              <a:buSzPts val="2000"/>
              <a:buFont typeface="Open Sans"/>
              <a:buAutoNum type="arabicPeriod" startAt="2"/>
            </a:pPr>
            <a:r>
              <a:rPr b="1" lang="en" sz="2000">
                <a:solidFill>
                  <a:srgbClr val="0000FF"/>
                </a:solidFill>
                <a:latin typeface="Open Sans"/>
                <a:ea typeface="Open Sans"/>
                <a:cs typeface="Open Sans"/>
                <a:sym typeface="Open Sans"/>
              </a:rPr>
              <a:t>Pointing to the assumptions and hegemonies most in need of challenge now</a:t>
            </a:r>
            <a:endParaRPr b="1" sz="2000">
              <a:solidFill>
                <a:srgbClr val="0000FF"/>
              </a:solidFill>
              <a:latin typeface="Open Sans"/>
              <a:ea typeface="Open Sans"/>
              <a:cs typeface="Open Sans"/>
              <a:sym typeface="Open Sans"/>
            </a:endParaRPr>
          </a:p>
          <a:p>
            <a:pPr indent="0" lvl="0" marL="0" rtl="0" algn="l">
              <a:lnSpc>
                <a:spcPct val="115000"/>
              </a:lnSpc>
              <a:spcBef>
                <a:spcPts val="0"/>
              </a:spcBef>
              <a:spcAft>
                <a:spcPts val="0"/>
              </a:spcAft>
              <a:buNone/>
            </a:pPr>
            <a:r>
              <a:rPr b="1" lang="en" sz="2000">
                <a:solidFill>
                  <a:srgbClr val="0000FF"/>
                </a:solidFill>
                <a:latin typeface="Open Sans"/>
                <a:ea typeface="Open Sans"/>
                <a:cs typeface="Open Sans"/>
                <a:sym typeface="Open Sans"/>
              </a:rPr>
              <a:t>Paola &amp; Jonathan</a:t>
            </a:r>
            <a:endParaRPr b="1" sz="2000">
              <a:solidFill>
                <a:srgbClr val="0000FF"/>
              </a:solidFill>
              <a:latin typeface="Open Sans"/>
              <a:ea typeface="Open Sans"/>
              <a:cs typeface="Open Sans"/>
              <a:sym typeface="Open Sans"/>
            </a:endParaRPr>
          </a:p>
          <a:p>
            <a:pPr indent="0" lvl="0" marL="0" rtl="0" algn="l">
              <a:lnSpc>
                <a:spcPct val="115000"/>
              </a:lnSpc>
              <a:spcBef>
                <a:spcPts val="0"/>
              </a:spcBef>
              <a:spcAft>
                <a:spcPts val="0"/>
              </a:spcAft>
              <a:buNone/>
            </a:pPr>
            <a:r>
              <a:rPr b="1" lang="en" sz="2000">
                <a:solidFill>
                  <a:srgbClr val="0000FF"/>
                </a:solidFill>
                <a:latin typeface="Open Sans"/>
                <a:ea typeface="Open Sans"/>
                <a:cs typeface="Open Sans"/>
                <a:sym typeface="Open Sans"/>
              </a:rPr>
              <a:t>Connie -  Moderator</a:t>
            </a:r>
            <a:endParaRPr b="1" sz="2000">
              <a:solidFill>
                <a:srgbClr val="0000FF"/>
              </a:solidFill>
              <a:latin typeface="Open Sans"/>
              <a:ea typeface="Open Sans"/>
              <a:cs typeface="Open Sans"/>
              <a:sym typeface="Open Sans"/>
            </a:endParaRPr>
          </a:p>
        </p:txBody>
      </p:sp>
    </p:spTree>
  </p:cSld>
  <p:clrMapOvr>
    <a:masterClrMapping/>
  </p:clrMapOvr>
  <mc:AlternateContent>
    <mc:Choice Requires="p14">
      <p:transition p14:dur="100">
        <p:fade/>
      </p:transition>
    </mc:Choice>
    <mc:Fallback>
      <p:transition>
        <p:fade/>
      </p:transition>
    </mc:Fallback>
  </mc:AlternateContent>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sp>
        <p:nvSpPr>
          <p:cNvPr id="210" name="Google Shape;210;p31"/>
          <p:cNvSpPr txBox="1"/>
          <p:nvPr/>
        </p:nvSpPr>
        <p:spPr>
          <a:xfrm>
            <a:off x="507350" y="640675"/>
            <a:ext cx="7794000" cy="412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000">
                <a:solidFill>
                  <a:schemeClr val="dk2"/>
                </a:solidFill>
                <a:latin typeface="Open Sans"/>
                <a:ea typeface="Open Sans"/>
                <a:cs typeface="Open Sans"/>
                <a:sym typeface="Open Sans"/>
              </a:rPr>
              <a:t>Jonathan</a:t>
            </a:r>
            <a:r>
              <a:rPr b="1" lang="en" sz="2000">
                <a:solidFill>
                  <a:schemeClr val="dk2"/>
                </a:solidFill>
                <a:latin typeface="Open Sans"/>
                <a:ea typeface="Open Sans"/>
                <a:cs typeface="Open Sans"/>
                <a:sym typeface="Open Sans"/>
              </a:rPr>
              <a:t>, pointing to questionable assumptions/hegemonies that</a:t>
            </a:r>
            <a:endParaRPr b="1" sz="2000">
              <a:solidFill>
                <a:schemeClr val="dk2"/>
              </a:solidFill>
              <a:latin typeface="Open Sans"/>
              <a:ea typeface="Open Sans"/>
              <a:cs typeface="Open Sans"/>
              <a:sym typeface="Open Sans"/>
            </a:endParaRPr>
          </a:p>
          <a:p>
            <a:pPr indent="-342900" lvl="0" marL="457200" rtl="0" algn="l">
              <a:spcBef>
                <a:spcPts val="0"/>
              </a:spcBef>
              <a:spcAft>
                <a:spcPts val="0"/>
              </a:spcAft>
              <a:buClr>
                <a:schemeClr val="dk2"/>
              </a:buClr>
              <a:buSzPts val="1800"/>
              <a:buFont typeface="Open Sans"/>
              <a:buAutoNum type="arabicPeriod"/>
            </a:pPr>
            <a:r>
              <a:rPr lang="en" sz="1800">
                <a:solidFill>
                  <a:schemeClr val="dk2"/>
                </a:solidFill>
                <a:latin typeface="Open Sans"/>
                <a:ea typeface="Open Sans"/>
                <a:cs typeface="Open Sans"/>
                <a:sym typeface="Open Sans"/>
              </a:rPr>
              <a:t>education should be primarily workforce preparation, not liberal arts;</a:t>
            </a:r>
            <a:endParaRPr sz="1800">
              <a:solidFill>
                <a:schemeClr val="dk2"/>
              </a:solidFill>
              <a:latin typeface="Open Sans"/>
              <a:ea typeface="Open Sans"/>
              <a:cs typeface="Open Sans"/>
              <a:sym typeface="Open Sans"/>
            </a:endParaRPr>
          </a:p>
          <a:p>
            <a:pPr indent="-342900" lvl="0" marL="457200" rtl="0" algn="l">
              <a:spcBef>
                <a:spcPts val="0"/>
              </a:spcBef>
              <a:spcAft>
                <a:spcPts val="0"/>
              </a:spcAft>
              <a:buClr>
                <a:schemeClr val="dk2"/>
              </a:buClr>
              <a:buSzPts val="1800"/>
              <a:buFont typeface="Open Sans"/>
              <a:buAutoNum type="arabicPeriod"/>
            </a:pPr>
            <a:r>
              <a:rPr lang="en" sz="1800">
                <a:solidFill>
                  <a:schemeClr val="dk2"/>
                </a:solidFill>
                <a:latin typeface="Open Sans"/>
                <a:ea typeface="Open Sans"/>
                <a:cs typeface="Open Sans"/>
                <a:sym typeface="Open Sans"/>
              </a:rPr>
              <a:t>it makes sense to teach students skills that machines can do (better);</a:t>
            </a:r>
            <a:endParaRPr sz="1800">
              <a:solidFill>
                <a:schemeClr val="dk2"/>
              </a:solidFill>
              <a:latin typeface="Open Sans"/>
              <a:ea typeface="Open Sans"/>
              <a:cs typeface="Open Sans"/>
              <a:sym typeface="Open Sans"/>
            </a:endParaRPr>
          </a:p>
          <a:p>
            <a:pPr indent="-342900" lvl="0" marL="457200" rtl="0" algn="l">
              <a:spcBef>
                <a:spcPts val="0"/>
              </a:spcBef>
              <a:spcAft>
                <a:spcPts val="0"/>
              </a:spcAft>
              <a:buClr>
                <a:schemeClr val="dk2"/>
              </a:buClr>
              <a:buSzPts val="1800"/>
              <a:buFont typeface="Open Sans"/>
              <a:buAutoNum type="arabicPeriod"/>
            </a:pPr>
            <a:r>
              <a:rPr lang="en" sz="1800">
                <a:solidFill>
                  <a:schemeClr val="dk2"/>
                </a:solidFill>
                <a:latin typeface="Open Sans"/>
                <a:ea typeface="Open Sans"/>
                <a:cs typeface="Open Sans"/>
                <a:sym typeface="Open Sans"/>
              </a:rPr>
              <a:t>fundamental structures like HW at home and grades can survive rethinking the above;</a:t>
            </a:r>
            <a:endParaRPr sz="1800">
              <a:solidFill>
                <a:schemeClr val="dk2"/>
              </a:solidFill>
              <a:latin typeface="Open Sans"/>
              <a:ea typeface="Open Sans"/>
              <a:cs typeface="Open Sans"/>
              <a:sym typeface="Open Sans"/>
            </a:endParaRPr>
          </a:p>
          <a:p>
            <a:pPr indent="-342900" lvl="0" marL="457200" rtl="0" algn="l">
              <a:spcBef>
                <a:spcPts val="0"/>
              </a:spcBef>
              <a:spcAft>
                <a:spcPts val="0"/>
              </a:spcAft>
              <a:buClr>
                <a:schemeClr val="dk2"/>
              </a:buClr>
              <a:buSzPts val="1800"/>
              <a:buFont typeface="Open Sans"/>
              <a:buAutoNum type="arabicPeriod"/>
            </a:pPr>
            <a:r>
              <a:rPr lang="en" sz="1800">
                <a:solidFill>
                  <a:schemeClr val="dk2"/>
                </a:solidFill>
                <a:latin typeface="Open Sans"/>
                <a:ea typeface="Open Sans"/>
                <a:cs typeface="Open Sans"/>
                <a:sym typeface="Open Sans"/>
              </a:rPr>
              <a:t>reward/organizational structures of higher ed can remain unchanged;</a:t>
            </a:r>
            <a:endParaRPr sz="1800">
              <a:solidFill>
                <a:schemeClr val="dk2"/>
              </a:solidFill>
              <a:latin typeface="Open Sans"/>
              <a:ea typeface="Open Sans"/>
              <a:cs typeface="Open Sans"/>
              <a:sym typeface="Open Sans"/>
            </a:endParaRPr>
          </a:p>
          <a:p>
            <a:pPr indent="-342900" lvl="0" marL="457200" rtl="0" algn="l">
              <a:spcBef>
                <a:spcPts val="0"/>
              </a:spcBef>
              <a:spcAft>
                <a:spcPts val="0"/>
              </a:spcAft>
              <a:buClr>
                <a:schemeClr val="dk2"/>
              </a:buClr>
              <a:buSzPts val="1800"/>
              <a:buFont typeface="Open Sans"/>
              <a:buAutoNum type="arabicPeriod"/>
            </a:pPr>
            <a:r>
              <a:rPr lang="en" sz="1800">
                <a:solidFill>
                  <a:schemeClr val="dk2"/>
                </a:solidFill>
                <a:latin typeface="Open Sans"/>
                <a:ea typeface="Open Sans"/>
                <a:cs typeface="Open Sans"/>
                <a:sym typeface="Open Sans"/>
              </a:rPr>
              <a:t>t</a:t>
            </a:r>
            <a:r>
              <a:rPr lang="en" sz="1800">
                <a:solidFill>
                  <a:schemeClr val="dk2"/>
                </a:solidFill>
                <a:latin typeface="Open Sans"/>
                <a:ea typeface="Open Sans"/>
                <a:cs typeface="Open Sans"/>
                <a:sym typeface="Open Sans"/>
              </a:rPr>
              <a:t>here are no bad actors in education, only misguided ones;</a:t>
            </a:r>
            <a:endParaRPr sz="1800">
              <a:solidFill>
                <a:schemeClr val="dk2"/>
              </a:solidFill>
              <a:latin typeface="Open Sans"/>
              <a:ea typeface="Open Sans"/>
              <a:cs typeface="Open Sans"/>
              <a:sym typeface="Open Sans"/>
            </a:endParaRPr>
          </a:p>
          <a:p>
            <a:pPr indent="-342900" lvl="0" marL="457200" rtl="0" algn="l">
              <a:spcBef>
                <a:spcPts val="0"/>
              </a:spcBef>
              <a:spcAft>
                <a:spcPts val="0"/>
              </a:spcAft>
              <a:buClr>
                <a:schemeClr val="dk2"/>
              </a:buClr>
              <a:buSzPts val="1800"/>
              <a:buFont typeface="Open Sans"/>
              <a:buAutoNum type="arabicPeriod"/>
            </a:pPr>
            <a:r>
              <a:rPr lang="en" sz="1800">
                <a:solidFill>
                  <a:schemeClr val="dk2"/>
                </a:solidFill>
                <a:latin typeface="Open Sans"/>
                <a:ea typeface="Open Sans"/>
                <a:cs typeface="Open Sans"/>
                <a:sym typeface="Open Sans"/>
              </a:rPr>
              <a:t>the Turing test made sense;</a:t>
            </a:r>
            <a:endParaRPr sz="1800">
              <a:solidFill>
                <a:schemeClr val="dk2"/>
              </a:solidFill>
              <a:latin typeface="Open Sans"/>
              <a:ea typeface="Open Sans"/>
              <a:cs typeface="Open Sans"/>
              <a:sym typeface="Open Sans"/>
            </a:endParaRPr>
          </a:p>
          <a:p>
            <a:pPr indent="-342900" lvl="0" marL="457200" rtl="0" algn="l">
              <a:spcBef>
                <a:spcPts val="0"/>
              </a:spcBef>
              <a:spcAft>
                <a:spcPts val="0"/>
              </a:spcAft>
              <a:buClr>
                <a:schemeClr val="dk2"/>
              </a:buClr>
              <a:buSzPts val="1800"/>
              <a:buFont typeface="Open Sans"/>
              <a:buAutoNum type="arabicPeriod"/>
            </a:pPr>
            <a:r>
              <a:rPr lang="en" sz="1800">
                <a:solidFill>
                  <a:schemeClr val="dk2"/>
                </a:solidFill>
                <a:latin typeface="Open Sans"/>
                <a:ea typeface="Open Sans"/>
                <a:cs typeface="Open Sans"/>
                <a:sym typeface="Open Sans"/>
              </a:rPr>
              <a:t>neoliberalism makes sense in the context of education (or any other!).</a:t>
            </a:r>
            <a:endParaRPr sz="1800">
              <a:solidFill>
                <a:schemeClr val="dk2"/>
              </a:solidFill>
              <a:latin typeface="Open Sans"/>
              <a:ea typeface="Open Sans"/>
              <a:cs typeface="Open Sans"/>
              <a:sym typeface="Open Sans"/>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sp>
        <p:nvSpPr>
          <p:cNvPr id="215" name="Google Shape;215;p32"/>
          <p:cNvSpPr txBox="1"/>
          <p:nvPr/>
        </p:nvSpPr>
        <p:spPr>
          <a:xfrm>
            <a:off x="395650" y="335875"/>
            <a:ext cx="8247000" cy="437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000">
                <a:solidFill>
                  <a:schemeClr val="dk2"/>
                </a:solidFill>
                <a:latin typeface="Open Sans"/>
                <a:ea typeface="Open Sans"/>
                <a:cs typeface="Open Sans"/>
                <a:sym typeface="Open Sans"/>
              </a:rPr>
              <a:t>Paola </a:t>
            </a:r>
            <a:r>
              <a:rPr b="1" lang="en" sz="2000">
                <a:solidFill>
                  <a:schemeClr val="dk2"/>
                </a:solidFill>
                <a:latin typeface="Open Sans"/>
                <a:ea typeface="Open Sans"/>
                <a:cs typeface="Open Sans"/>
                <a:sym typeface="Open Sans"/>
              </a:rPr>
              <a:t>on how we can challenge/resist:</a:t>
            </a:r>
            <a:endParaRPr b="1" sz="2000">
              <a:solidFill>
                <a:schemeClr val="dk2"/>
              </a:solidFill>
              <a:latin typeface="Open Sans"/>
              <a:ea typeface="Open Sans"/>
              <a:cs typeface="Open Sans"/>
              <a:sym typeface="Open Sans"/>
            </a:endParaRPr>
          </a:p>
          <a:p>
            <a:pPr indent="-342900" lvl="0" marL="457200" rtl="0" algn="l">
              <a:spcBef>
                <a:spcPts val="0"/>
              </a:spcBef>
              <a:spcAft>
                <a:spcPts val="0"/>
              </a:spcAft>
              <a:buClr>
                <a:schemeClr val="dk2"/>
              </a:buClr>
              <a:buSzPts val="1800"/>
              <a:buFont typeface="Open Sans"/>
              <a:buAutoNum type="arabicPeriod"/>
            </a:pPr>
            <a:r>
              <a:rPr lang="en" sz="1800">
                <a:solidFill>
                  <a:schemeClr val="dk2"/>
                </a:solidFill>
                <a:latin typeface="Open Sans"/>
                <a:ea typeface="Open Sans"/>
                <a:cs typeface="Open Sans"/>
                <a:sym typeface="Open Sans"/>
              </a:rPr>
              <a:t>“E</a:t>
            </a:r>
            <a:r>
              <a:rPr lang="en" sz="1800">
                <a:solidFill>
                  <a:schemeClr val="dk2"/>
                </a:solidFill>
                <a:latin typeface="Open Sans"/>
                <a:ea typeface="Open Sans"/>
                <a:cs typeface="Open Sans"/>
                <a:sym typeface="Open Sans"/>
              </a:rPr>
              <a:t>ducation should be primarily workforce preparation, not liberal arts.” What about modern literature, arts and music? What about theatre? We </a:t>
            </a:r>
            <a:r>
              <a:rPr i="1" lang="en" sz="1800">
                <a:solidFill>
                  <a:schemeClr val="dk2"/>
                </a:solidFill>
                <a:latin typeface="Open Sans"/>
                <a:ea typeface="Open Sans"/>
                <a:cs typeface="Open Sans"/>
                <a:sym typeface="Open Sans"/>
              </a:rPr>
              <a:t>learn </a:t>
            </a:r>
            <a:r>
              <a:rPr lang="en" sz="1800">
                <a:solidFill>
                  <a:schemeClr val="dk2"/>
                </a:solidFill>
                <a:latin typeface="Open Sans"/>
                <a:ea typeface="Open Sans"/>
                <a:cs typeface="Open Sans"/>
                <a:sym typeface="Open Sans"/>
              </a:rPr>
              <a:t>from artists even when we don’t </a:t>
            </a:r>
            <a:r>
              <a:rPr i="1" lang="en" sz="1800">
                <a:solidFill>
                  <a:schemeClr val="dk2"/>
                </a:solidFill>
                <a:latin typeface="Open Sans"/>
                <a:ea typeface="Open Sans"/>
                <a:cs typeface="Open Sans"/>
                <a:sym typeface="Open Sans"/>
              </a:rPr>
              <a:t>like </a:t>
            </a:r>
            <a:r>
              <a:rPr lang="en" sz="1800">
                <a:solidFill>
                  <a:schemeClr val="dk2"/>
                </a:solidFill>
                <a:latin typeface="Open Sans"/>
                <a:ea typeface="Open Sans"/>
                <a:cs typeface="Open Sans"/>
                <a:sym typeface="Open Sans"/>
              </a:rPr>
              <a:t>what they create. </a:t>
            </a:r>
            <a:endParaRPr sz="1800">
              <a:solidFill>
                <a:schemeClr val="dk2"/>
              </a:solidFill>
              <a:latin typeface="Open Sans"/>
              <a:ea typeface="Open Sans"/>
              <a:cs typeface="Open Sans"/>
              <a:sym typeface="Open Sans"/>
            </a:endParaRPr>
          </a:p>
          <a:p>
            <a:pPr indent="-342900" lvl="0" marL="457200" marR="0" rtl="0" algn="l">
              <a:lnSpc>
                <a:spcPct val="100000"/>
              </a:lnSpc>
              <a:spcBef>
                <a:spcPts val="0"/>
              </a:spcBef>
              <a:spcAft>
                <a:spcPts val="0"/>
              </a:spcAft>
              <a:buClr>
                <a:schemeClr val="dk2"/>
              </a:buClr>
              <a:buSzPts val="1800"/>
              <a:buFont typeface="Open Sans"/>
              <a:buAutoNum type="arabicPeriod"/>
            </a:pPr>
            <a:r>
              <a:rPr lang="en" sz="1800">
                <a:solidFill>
                  <a:schemeClr val="dk2"/>
                </a:solidFill>
                <a:latin typeface="Open Sans"/>
                <a:ea typeface="Open Sans"/>
                <a:cs typeface="Open Sans"/>
                <a:sym typeface="Open Sans"/>
              </a:rPr>
              <a:t>Examine who benefits from GenAI tools massive use, and whose voices or knowledge systems are marginalised or misrepresented, especially given AI’s tendency to reproduce dominant group perspectives and systemic biases.</a:t>
            </a:r>
            <a:endParaRPr sz="1800">
              <a:solidFill>
                <a:schemeClr val="dk2"/>
              </a:solidFill>
              <a:latin typeface="Open Sans"/>
              <a:ea typeface="Open Sans"/>
              <a:cs typeface="Open Sans"/>
              <a:sym typeface="Open Sans"/>
            </a:endParaRPr>
          </a:p>
          <a:p>
            <a:pPr indent="-342900" lvl="0" marL="457200" marR="0" rtl="0" algn="l">
              <a:lnSpc>
                <a:spcPct val="100000"/>
              </a:lnSpc>
              <a:spcBef>
                <a:spcPts val="0"/>
              </a:spcBef>
              <a:spcAft>
                <a:spcPts val="0"/>
              </a:spcAft>
              <a:buClr>
                <a:schemeClr val="dk2"/>
              </a:buClr>
              <a:buSzPts val="1800"/>
              <a:buFont typeface="Open Sans"/>
              <a:buAutoNum type="arabicPeriod"/>
            </a:pPr>
            <a:r>
              <a:rPr lang="en" sz="1800">
                <a:solidFill>
                  <a:schemeClr val="dk2"/>
                </a:solidFill>
                <a:latin typeface="Open Sans"/>
                <a:ea typeface="Open Sans"/>
                <a:cs typeface="Open Sans"/>
                <a:sym typeface="Open Sans"/>
              </a:rPr>
              <a:t>Use GenAI to reclaim time and intellectual space from bureaucratic and performative academic tasks, redirecting energy toward critical, relational, creative and transformative educational practices</a:t>
            </a:r>
            <a:endParaRPr sz="1800">
              <a:solidFill>
                <a:schemeClr val="dk2"/>
              </a:solidFill>
              <a:latin typeface="Open Sans"/>
              <a:ea typeface="Open Sans"/>
              <a:cs typeface="Open Sans"/>
              <a:sym typeface="Open Sans"/>
            </a:endParaRPr>
          </a:p>
          <a:p>
            <a:pPr indent="-342900" lvl="0" marL="457200" marR="0" rtl="0" algn="l">
              <a:lnSpc>
                <a:spcPct val="100000"/>
              </a:lnSpc>
              <a:spcBef>
                <a:spcPts val="0"/>
              </a:spcBef>
              <a:spcAft>
                <a:spcPts val="0"/>
              </a:spcAft>
              <a:buClr>
                <a:schemeClr val="dk2"/>
              </a:buClr>
              <a:buSzPts val="1800"/>
              <a:buFont typeface="Open Sans"/>
              <a:buAutoNum type="arabicPeriod"/>
            </a:pPr>
            <a:r>
              <a:rPr lang="en" sz="1800">
                <a:solidFill>
                  <a:schemeClr val="dk2"/>
                </a:solidFill>
                <a:latin typeface="Open Sans"/>
                <a:ea typeface="Open Sans"/>
                <a:cs typeface="Open Sans"/>
                <a:sym typeface="Open Sans"/>
              </a:rPr>
              <a:t>Foster communities of practice that co-create, adapt, and remix AI tools and outputs, prioritising collaboration and local relevance </a:t>
            </a:r>
            <a:endParaRPr sz="1800">
              <a:solidFill>
                <a:schemeClr val="dk2"/>
              </a:solidFill>
              <a:latin typeface="Open Sans"/>
              <a:ea typeface="Open Sans"/>
              <a:cs typeface="Open Sans"/>
              <a:sym typeface="Open Sans"/>
            </a:endParaRPr>
          </a:p>
          <a:p>
            <a:pPr indent="-342900" lvl="0" marL="457200" marR="0" rtl="0" algn="l">
              <a:lnSpc>
                <a:spcPct val="100000"/>
              </a:lnSpc>
              <a:spcBef>
                <a:spcPts val="0"/>
              </a:spcBef>
              <a:spcAft>
                <a:spcPts val="0"/>
              </a:spcAft>
              <a:buClr>
                <a:schemeClr val="dk2"/>
              </a:buClr>
              <a:buSzPts val="1800"/>
              <a:buFont typeface="Open Sans"/>
              <a:buAutoNum type="arabicPeriod"/>
            </a:pPr>
            <a:r>
              <a:rPr lang="en" sz="1800">
                <a:solidFill>
                  <a:schemeClr val="dk2"/>
                </a:solidFill>
                <a:latin typeface="Open Sans"/>
                <a:ea typeface="Open Sans"/>
                <a:cs typeface="Open Sans"/>
                <a:sym typeface="Open Sans"/>
              </a:rPr>
              <a:t>Support, develop, </a:t>
            </a:r>
            <a:r>
              <a:rPr lang="en" sz="1800">
                <a:solidFill>
                  <a:schemeClr val="dk2"/>
                </a:solidFill>
                <a:latin typeface="Open Sans"/>
                <a:ea typeface="Open Sans"/>
                <a:cs typeface="Open Sans"/>
                <a:sym typeface="Open Sans"/>
              </a:rPr>
              <a:t>train</a:t>
            </a:r>
            <a:r>
              <a:rPr lang="en" sz="1800">
                <a:solidFill>
                  <a:schemeClr val="dk2"/>
                </a:solidFill>
                <a:latin typeface="Open Sans"/>
                <a:ea typeface="Open Sans"/>
                <a:cs typeface="Open Sans"/>
                <a:sym typeface="Open Sans"/>
              </a:rPr>
              <a:t> and use of open-source AI models and datasets.</a:t>
            </a:r>
            <a:endParaRPr sz="1800">
              <a:solidFill>
                <a:schemeClr val="dk2"/>
              </a:solidFill>
              <a:latin typeface="Open Sans"/>
              <a:ea typeface="Open Sans"/>
              <a:cs typeface="Open Sans"/>
              <a:sym typeface="Open Sans"/>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33"/>
          <p:cNvSpPr/>
          <p:nvPr/>
        </p:nvSpPr>
        <p:spPr>
          <a:xfrm>
            <a:off x="1950550" y="511487"/>
            <a:ext cx="1695600" cy="1695600"/>
          </a:xfrm>
          <a:prstGeom prst="rect">
            <a:avLst/>
          </a:prstGeom>
          <a:solidFill>
            <a:srgbClr val="EFEFEF"/>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221" name="Google Shape;221;p33"/>
          <p:cNvSpPr/>
          <p:nvPr/>
        </p:nvSpPr>
        <p:spPr>
          <a:xfrm>
            <a:off x="3717400" y="511487"/>
            <a:ext cx="1695600" cy="1695600"/>
          </a:xfrm>
          <a:prstGeom prst="rect">
            <a:avLst/>
          </a:prstGeom>
          <a:solidFill>
            <a:srgbClr val="EB4180"/>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222" name="Google Shape;222;p33"/>
          <p:cNvSpPr/>
          <p:nvPr/>
        </p:nvSpPr>
        <p:spPr>
          <a:xfrm>
            <a:off x="5484250" y="511487"/>
            <a:ext cx="1695600" cy="1695600"/>
          </a:xfrm>
          <a:prstGeom prst="rect">
            <a:avLst/>
          </a:prstGeom>
          <a:solidFill>
            <a:srgbClr val="EFEFEF"/>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223" name="Google Shape;223;p33"/>
          <p:cNvSpPr/>
          <p:nvPr/>
        </p:nvSpPr>
        <p:spPr>
          <a:xfrm>
            <a:off x="7251100" y="511487"/>
            <a:ext cx="1695600" cy="1695600"/>
          </a:xfrm>
          <a:prstGeom prst="rect">
            <a:avLst/>
          </a:prstGeom>
          <a:solidFill>
            <a:srgbClr val="EFEFEF"/>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224" name="Google Shape;224;p33"/>
          <p:cNvSpPr txBox="1"/>
          <p:nvPr/>
        </p:nvSpPr>
        <p:spPr>
          <a:xfrm>
            <a:off x="3724200" y="631373"/>
            <a:ext cx="1695600" cy="1416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900"/>
              <a:buFont typeface="Arial"/>
              <a:buNone/>
            </a:pPr>
            <a:r>
              <a:rPr b="1" i="0" lang="en" sz="1900" u="none" cap="none" strike="noStrike">
                <a:solidFill>
                  <a:srgbClr val="FFFFFF"/>
                </a:solidFill>
                <a:latin typeface="Arial"/>
                <a:ea typeface="Arial"/>
                <a:cs typeface="Arial"/>
                <a:sym typeface="Arial"/>
              </a:rPr>
              <a:t>MAKE CLAIMS</a:t>
            </a:r>
            <a:r>
              <a:rPr b="0" i="0" lang="en" sz="1600" u="none" cap="none" strike="noStrike">
                <a:solidFill>
                  <a:srgbClr val="FFFFFF"/>
                </a:solidFill>
                <a:latin typeface="Arial"/>
                <a:ea typeface="Arial"/>
                <a:cs typeface="Arial"/>
                <a:sym typeface="Arial"/>
              </a:rPr>
              <a:t> </a:t>
            </a:r>
            <a:endParaRPr b="0" i="0" sz="1600" u="none" cap="none" strike="noStrike">
              <a:solidFill>
                <a:srgbClr val="FFFFFF"/>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600"/>
              <a:buFont typeface="Arial"/>
              <a:buNone/>
            </a:pPr>
            <a:r>
              <a:rPr b="0" i="0" lang="en" sz="1600" u="none" cap="none" strike="noStrike">
                <a:solidFill>
                  <a:srgbClr val="FFFFFF"/>
                </a:solidFill>
                <a:latin typeface="Arial"/>
                <a:ea typeface="Arial"/>
                <a:cs typeface="Arial"/>
                <a:sym typeface="Arial"/>
              </a:rPr>
              <a:t>for just, humane &amp; globally sustainable HE</a:t>
            </a:r>
            <a:endParaRPr b="0" i="0" sz="1600" u="none" cap="none" strike="noStrike">
              <a:solidFill>
                <a:srgbClr val="000000"/>
              </a:solidFill>
              <a:latin typeface="Arial"/>
              <a:ea typeface="Arial"/>
              <a:cs typeface="Arial"/>
              <a:sym typeface="Arial"/>
            </a:endParaRPr>
          </a:p>
        </p:txBody>
      </p:sp>
      <p:sp>
        <p:nvSpPr>
          <p:cNvPr id="225" name="Google Shape;225;p33"/>
          <p:cNvSpPr txBox="1"/>
          <p:nvPr/>
        </p:nvSpPr>
        <p:spPr>
          <a:xfrm>
            <a:off x="1944248" y="783773"/>
            <a:ext cx="1695600" cy="9234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900"/>
              <a:buFont typeface="Arial"/>
              <a:buNone/>
            </a:pPr>
            <a:r>
              <a:rPr b="1" i="0" lang="en" sz="1900" u="none" cap="none" strike="noStrike">
                <a:solidFill>
                  <a:srgbClr val="FFFFFF"/>
                </a:solidFill>
                <a:latin typeface="Arial"/>
                <a:ea typeface="Arial"/>
                <a:cs typeface="Arial"/>
                <a:sym typeface="Arial"/>
              </a:rPr>
              <a:t>CHALLENGE </a:t>
            </a:r>
            <a:endParaRPr b="1" i="0" sz="17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900"/>
              <a:buFont typeface="Arial"/>
              <a:buNone/>
            </a:pPr>
            <a:r>
              <a:rPr b="1" i="0" lang="en" sz="1900" u="none" cap="none" strike="noStrike">
                <a:solidFill>
                  <a:srgbClr val="FFFFFF"/>
                </a:solidFill>
                <a:latin typeface="Arial"/>
                <a:ea typeface="Arial"/>
                <a:cs typeface="Arial"/>
                <a:sym typeface="Arial"/>
              </a:rPr>
              <a:t>&amp; RESIST </a:t>
            </a:r>
            <a:endParaRPr b="1" i="0" sz="17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600"/>
              <a:buFont typeface="Arial"/>
              <a:buNone/>
            </a:pPr>
            <a:r>
              <a:rPr b="0" i="0" lang="en" sz="1600" u="none" cap="none" strike="noStrike">
                <a:solidFill>
                  <a:srgbClr val="FFFFFF"/>
                </a:solidFill>
                <a:latin typeface="Arial"/>
                <a:ea typeface="Arial"/>
                <a:cs typeface="Arial"/>
                <a:sym typeface="Arial"/>
              </a:rPr>
              <a:t>hegemonies</a:t>
            </a:r>
            <a:endParaRPr b="0" i="0" sz="1600" u="none" cap="none" strike="noStrike">
              <a:solidFill>
                <a:srgbClr val="000000"/>
              </a:solidFill>
              <a:latin typeface="Arial"/>
              <a:ea typeface="Arial"/>
              <a:cs typeface="Arial"/>
              <a:sym typeface="Arial"/>
            </a:endParaRPr>
          </a:p>
        </p:txBody>
      </p:sp>
      <p:sp>
        <p:nvSpPr>
          <p:cNvPr id="226" name="Google Shape;226;p33"/>
          <p:cNvSpPr txBox="1"/>
          <p:nvPr/>
        </p:nvSpPr>
        <p:spPr>
          <a:xfrm>
            <a:off x="5487117" y="707573"/>
            <a:ext cx="1695600" cy="11082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600"/>
              <a:buFont typeface="Arial"/>
              <a:buNone/>
            </a:pPr>
            <a:r>
              <a:rPr b="0" i="0" lang="en" sz="1600" u="none" cap="none" strike="noStrike">
                <a:solidFill>
                  <a:srgbClr val="FFFFFF"/>
                </a:solidFill>
                <a:latin typeface="Arial"/>
                <a:ea typeface="Arial"/>
                <a:cs typeface="Arial"/>
                <a:sym typeface="Arial"/>
              </a:rPr>
              <a:t>Courageously </a:t>
            </a:r>
            <a:r>
              <a:rPr b="1" i="0" lang="en" sz="1900" u="none" cap="none" strike="noStrike">
                <a:solidFill>
                  <a:srgbClr val="FFFFFF"/>
                </a:solidFill>
                <a:latin typeface="Arial"/>
                <a:ea typeface="Arial"/>
                <a:cs typeface="Arial"/>
                <a:sym typeface="Arial"/>
              </a:rPr>
              <a:t>IMAGINE</a:t>
            </a:r>
            <a:r>
              <a:rPr b="0" i="0" lang="en" sz="1600" u="none" cap="none" strike="noStrike">
                <a:solidFill>
                  <a:srgbClr val="FFFFFF"/>
                </a:solidFill>
                <a:latin typeface="Arial"/>
                <a:ea typeface="Arial"/>
                <a:cs typeface="Arial"/>
                <a:sym typeface="Arial"/>
              </a:rPr>
              <a:t> </a:t>
            </a:r>
            <a:endParaRPr b="0" i="0" sz="1600" u="none" cap="none" strike="noStrike">
              <a:solidFill>
                <a:srgbClr val="FFFFFF"/>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600"/>
              <a:buFont typeface="Arial"/>
              <a:buNone/>
            </a:pPr>
            <a:r>
              <a:rPr b="0" i="0" lang="en" sz="1600" u="none" cap="none" strike="noStrike">
                <a:solidFill>
                  <a:srgbClr val="FFFFFF"/>
                </a:solidFill>
                <a:latin typeface="Arial"/>
                <a:ea typeface="Arial"/>
                <a:cs typeface="Arial"/>
                <a:sym typeface="Arial"/>
              </a:rPr>
              <a:t>&amp; share </a:t>
            </a:r>
            <a:r>
              <a:rPr b="0" i="0" lang="en" sz="1500" u="none" cap="none" strike="noStrike">
                <a:solidFill>
                  <a:srgbClr val="FFFFFF"/>
                </a:solidFill>
                <a:latin typeface="Arial"/>
                <a:ea typeface="Arial"/>
                <a:cs typeface="Arial"/>
                <a:sym typeface="Arial"/>
              </a:rPr>
              <a:t>fresh possibilities</a:t>
            </a:r>
            <a:endParaRPr b="0" i="0" sz="1500" u="none" cap="none" strike="noStrike">
              <a:solidFill>
                <a:srgbClr val="000000"/>
              </a:solidFill>
              <a:latin typeface="Arial"/>
              <a:ea typeface="Arial"/>
              <a:cs typeface="Arial"/>
              <a:sym typeface="Arial"/>
            </a:endParaRPr>
          </a:p>
        </p:txBody>
      </p:sp>
      <p:sp>
        <p:nvSpPr>
          <p:cNvPr id="227" name="Google Shape;227;p33"/>
          <p:cNvSpPr txBox="1"/>
          <p:nvPr/>
        </p:nvSpPr>
        <p:spPr>
          <a:xfrm>
            <a:off x="7238855" y="707573"/>
            <a:ext cx="1695600" cy="1215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900"/>
              <a:buFont typeface="Arial"/>
              <a:buNone/>
            </a:pPr>
            <a:r>
              <a:rPr b="1" i="0" lang="en" sz="1900" u="none" cap="none" strike="noStrike">
                <a:solidFill>
                  <a:srgbClr val="FFFFFF"/>
                </a:solidFill>
                <a:latin typeface="Arial"/>
                <a:ea typeface="Arial"/>
                <a:cs typeface="Arial"/>
                <a:sym typeface="Arial"/>
              </a:rPr>
              <a:t>MAKE POSITIVE CHANGES</a:t>
            </a:r>
            <a:endParaRPr b="0" i="0" sz="16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600"/>
              <a:buFont typeface="Arial"/>
              <a:buNone/>
            </a:pPr>
            <a:r>
              <a:rPr b="0" i="0" lang="en" sz="1600" u="none" cap="none" strike="noStrike">
                <a:solidFill>
                  <a:srgbClr val="FFFFFF"/>
                </a:solidFill>
                <a:latin typeface="Arial"/>
                <a:ea typeface="Arial"/>
                <a:cs typeface="Arial"/>
                <a:sym typeface="Arial"/>
              </a:rPr>
              <a:t>here and now</a:t>
            </a:r>
            <a:endParaRPr b="0" i="0" sz="1600" u="none" cap="none" strike="noStrike">
              <a:solidFill>
                <a:srgbClr val="000000"/>
              </a:solidFill>
              <a:latin typeface="Arial"/>
              <a:ea typeface="Arial"/>
              <a:cs typeface="Arial"/>
              <a:sym typeface="Arial"/>
            </a:endParaRPr>
          </a:p>
        </p:txBody>
      </p:sp>
      <p:sp>
        <p:nvSpPr>
          <p:cNvPr id="228" name="Google Shape;228;p33"/>
          <p:cNvSpPr/>
          <p:nvPr/>
        </p:nvSpPr>
        <p:spPr>
          <a:xfrm>
            <a:off x="183700" y="511487"/>
            <a:ext cx="1695600" cy="1695600"/>
          </a:xfrm>
          <a:prstGeom prst="rect">
            <a:avLst/>
          </a:prstGeom>
          <a:solidFill>
            <a:srgbClr val="EFEFEF"/>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229" name="Google Shape;229;p33"/>
          <p:cNvSpPr txBox="1"/>
          <p:nvPr/>
        </p:nvSpPr>
        <p:spPr>
          <a:xfrm>
            <a:off x="171100" y="783773"/>
            <a:ext cx="1695600" cy="9234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900"/>
              <a:buFont typeface="Arial"/>
              <a:buNone/>
            </a:pPr>
            <a:r>
              <a:rPr b="1" i="0" lang="en" sz="1900" u="none" cap="none" strike="noStrike">
                <a:solidFill>
                  <a:srgbClr val="FFFFFF"/>
                </a:solidFill>
                <a:latin typeface="Arial"/>
                <a:ea typeface="Arial"/>
                <a:cs typeface="Arial"/>
                <a:sym typeface="Arial"/>
              </a:rPr>
              <a:t>NAME &amp; ANALYSE</a:t>
            </a:r>
            <a:r>
              <a:rPr b="0" i="0" lang="en" sz="1600" u="none" cap="none" strike="noStrike">
                <a:solidFill>
                  <a:srgbClr val="FFFFFF"/>
                </a:solidFill>
                <a:latin typeface="Arial"/>
                <a:ea typeface="Arial"/>
                <a:cs typeface="Arial"/>
                <a:sym typeface="Arial"/>
              </a:rPr>
              <a:t> troubles of OE</a:t>
            </a:r>
            <a:endParaRPr b="0" i="0" sz="1600" u="none" cap="none" strike="noStrike">
              <a:solidFill>
                <a:srgbClr val="000000"/>
              </a:solidFill>
              <a:latin typeface="Arial"/>
              <a:ea typeface="Arial"/>
              <a:cs typeface="Arial"/>
              <a:sym typeface="Arial"/>
            </a:endParaRPr>
          </a:p>
        </p:txBody>
      </p:sp>
      <p:sp>
        <p:nvSpPr>
          <p:cNvPr id="230" name="Google Shape;230;p33"/>
          <p:cNvSpPr txBox="1"/>
          <p:nvPr/>
        </p:nvSpPr>
        <p:spPr>
          <a:xfrm>
            <a:off x="304800" y="4751100"/>
            <a:ext cx="7765200" cy="646500"/>
          </a:xfrm>
          <a:prstGeom prst="rect">
            <a:avLst/>
          </a:prstGeom>
          <a:noFill/>
          <a:ln>
            <a:noFill/>
          </a:ln>
        </p:spPr>
        <p:txBody>
          <a:bodyPr anchorCtr="0" anchor="t" bIns="91425" lIns="91425" spcFirstLastPara="1" rIns="91425" wrap="square" tIns="91425">
            <a:spAutoFit/>
          </a:bodyPr>
          <a:lstStyle/>
          <a:p>
            <a:pPr indent="0" lvl="0" marL="63500" marR="76200" rtl="0" algn="l">
              <a:lnSpc>
                <a:spcPct val="122222"/>
              </a:lnSpc>
              <a:spcBef>
                <a:spcPts val="0"/>
              </a:spcBef>
              <a:spcAft>
                <a:spcPts val="0"/>
              </a:spcAft>
              <a:buNone/>
            </a:pPr>
            <a:r>
              <a:rPr lang="en" sz="1350" u="sng">
                <a:solidFill>
                  <a:schemeClr val="dk1"/>
                </a:solidFill>
                <a:latin typeface="Roboto"/>
                <a:ea typeface="Roboto"/>
                <a:cs typeface="Roboto"/>
                <a:sym typeface="Roboto"/>
                <a:hlinkClick r:id="rId3">
                  <a:extLst>
                    <a:ext uri="{A12FA001-AC4F-418D-AE19-62706E023703}">
                      <ahyp:hlinkClr val="tx"/>
                    </a:ext>
                  </a:extLst>
                </a:hlinkClick>
              </a:rPr>
              <a:t>OER24 keynote - Cronin &amp; Czerniewicz  28-Mar-2024</a:t>
            </a:r>
            <a:r>
              <a:rPr lang="en" sz="1350">
                <a:solidFill>
                  <a:schemeClr val="dk1"/>
                </a:solidFill>
                <a:latin typeface="Roboto"/>
                <a:ea typeface="Roboto"/>
                <a:cs typeface="Roboto"/>
                <a:sym typeface="Roboto"/>
              </a:rPr>
              <a:t>, </a:t>
            </a:r>
            <a:r>
              <a:rPr lang="en" sz="1350" u="sng">
                <a:solidFill>
                  <a:schemeClr val="dk1"/>
                </a:solidFill>
                <a:latin typeface="Roboto"/>
                <a:ea typeface="Roboto"/>
                <a:cs typeface="Roboto"/>
                <a:sym typeface="Roboto"/>
                <a:hlinkClick r:id="rId4">
                  <a:extLst>
                    <a:ext uri="{A12FA001-AC4F-418D-AE19-62706E023703}">
                      <ahyp:hlinkClr val="tx"/>
                    </a:ext>
                  </a:extLst>
                </a:hlinkClick>
              </a:rPr>
              <a:t>CC BY NC</a:t>
            </a:r>
            <a:endParaRPr sz="1350">
              <a:solidFill>
                <a:schemeClr val="dk1"/>
              </a:solidFill>
              <a:latin typeface="Roboto"/>
              <a:ea typeface="Roboto"/>
              <a:cs typeface="Roboto"/>
              <a:sym typeface="Roboto"/>
            </a:endParaRPr>
          </a:p>
          <a:p>
            <a:pPr indent="0" lvl="0" marL="63500" marR="76200" rtl="0" algn="l">
              <a:lnSpc>
                <a:spcPct val="122222"/>
              </a:lnSpc>
              <a:spcBef>
                <a:spcPts val="0"/>
              </a:spcBef>
              <a:spcAft>
                <a:spcPts val="0"/>
              </a:spcAft>
              <a:buNone/>
            </a:pPr>
            <a:r>
              <a:t/>
            </a:r>
            <a:endParaRPr sz="1350">
              <a:solidFill>
                <a:schemeClr val="dk1"/>
              </a:solidFill>
              <a:latin typeface="Roboto"/>
              <a:ea typeface="Roboto"/>
              <a:cs typeface="Roboto"/>
              <a:sym typeface="Roboto"/>
            </a:endParaRPr>
          </a:p>
        </p:txBody>
      </p:sp>
      <p:sp>
        <p:nvSpPr>
          <p:cNvPr id="231" name="Google Shape;231;p33"/>
          <p:cNvSpPr txBox="1"/>
          <p:nvPr>
            <p:ph idx="4294967295" type="title"/>
          </p:nvPr>
        </p:nvSpPr>
        <p:spPr>
          <a:xfrm>
            <a:off x="304900" y="2432175"/>
            <a:ext cx="8520600" cy="1416000"/>
          </a:xfrm>
          <a:prstGeom prst="rect">
            <a:avLst/>
          </a:prstGeom>
        </p:spPr>
        <p:txBody>
          <a:bodyPr anchorCtr="0" anchor="t" bIns="91425" lIns="91425" spcFirstLastPara="1" rIns="91425" wrap="square" tIns="91425">
            <a:noAutofit/>
          </a:bodyPr>
          <a:lstStyle/>
          <a:p>
            <a:pPr indent="-355600" lvl="0" marL="457200" rtl="0" algn="l">
              <a:lnSpc>
                <a:spcPct val="115000"/>
              </a:lnSpc>
              <a:spcBef>
                <a:spcPts val="0"/>
              </a:spcBef>
              <a:spcAft>
                <a:spcPts val="0"/>
              </a:spcAft>
              <a:buClr>
                <a:srgbClr val="0000FF"/>
              </a:buClr>
              <a:buSzPts val="2000"/>
              <a:buFont typeface="Open Sans"/>
              <a:buAutoNum type="arabicPeriod" startAt="3"/>
            </a:pPr>
            <a:r>
              <a:rPr b="1" lang="en" sz="2000">
                <a:solidFill>
                  <a:srgbClr val="0000FF"/>
                </a:solidFill>
                <a:latin typeface="Open Sans"/>
                <a:ea typeface="Open Sans"/>
                <a:cs typeface="Open Sans"/>
                <a:sym typeface="Open Sans"/>
              </a:rPr>
              <a:t>Laying claim to a just, humane, and sustainable open ed that can thrive under today's pressure</a:t>
            </a:r>
            <a:endParaRPr b="1" sz="2000">
              <a:solidFill>
                <a:srgbClr val="0000FF"/>
              </a:solidFill>
              <a:latin typeface="Open Sans"/>
              <a:ea typeface="Open Sans"/>
              <a:cs typeface="Open Sans"/>
              <a:sym typeface="Open Sans"/>
            </a:endParaRPr>
          </a:p>
          <a:p>
            <a:pPr indent="0" lvl="0" marL="0" rtl="0" algn="l">
              <a:lnSpc>
                <a:spcPct val="115000"/>
              </a:lnSpc>
              <a:spcBef>
                <a:spcPts val="0"/>
              </a:spcBef>
              <a:spcAft>
                <a:spcPts val="0"/>
              </a:spcAft>
              <a:buNone/>
            </a:pPr>
            <a:r>
              <a:rPr b="1" lang="en" sz="2000">
                <a:solidFill>
                  <a:srgbClr val="0000FF"/>
                </a:solidFill>
                <a:latin typeface="Open Sans"/>
                <a:ea typeface="Open Sans"/>
                <a:cs typeface="Open Sans"/>
                <a:sym typeface="Open Sans"/>
              </a:rPr>
              <a:t>Connie &amp; Jonathan</a:t>
            </a:r>
            <a:endParaRPr b="1" sz="2000">
              <a:solidFill>
                <a:srgbClr val="0000FF"/>
              </a:solidFill>
              <a:latin typeface="Open Sans"/>
              <a:ea typeface="Open Sans"/>
              <a:cs typeface="Open Sans"/>
              <a:sym typeface="Open Sans"/>
            </a:endParaRPr>
          </a:p>
          <a:p>
            <a:pPr indent="0" lvl="0" marL="0" rtl="0" algn="l">
              <a:lnSpc>
                <a:spcPct val="115000"/>
              </a:lnSpc>
              <a:spcBef>
                <a:spcPts val="0"/>
              </a:spcBef>
              <a:spcAft>
                <a:spcPts val="0"/>
              </a:spcAft>
              <a:buNone/>
            </a:pPr>
            <a:r>
              <a:rPr b="1" lang="en" sz="2000">
                <a:solidFill>
                  <a:srgbClr val="0000FF"/>
                </a:solidFill>
                <a:latin typeface="Open Sans"/>
                <a:ea typeface="Open Sans"/>
                <a:cs typeface="Open Sans"/>
                <a:sym typeface="Open Sans"/>
              </a:rPr>
              <a:t>Paola - Moderator</a:t>
            </a:r>
            <a:endParaRPr b="1" sz="2000">
              <a:solidFill>
                <a:srgbClr val="0000FF"/>
              </a:solidFill>
              <a:latin typeface="Open Sans"/>
              <a:ea typeface="Open Sans"/>
              <a:cs typeface="Open Sans"/>
              <a:sym typeface="Open Sans"/>
            </a:endParaRPr>
          </a:p>
          <a:p>
            <a:pPr indent="0" lvl="0" marL="0" rtl="0" algn="l">
              <a:lnSpc>
                <a:spcPct val="115000"/>
              </a:lnSpc>
              <a:spcBef>
                <a:spcPts val="0"/>
              </a:spcBef>
              <a:spcAft>
                <a:spcPts val="0"/>
              </a:spcAft>
              <a:buNone/>
            </a:pPr>
            <a:r>
              <a:t/>
            </a:r>
            <a:endParaRPr b="1" sz="2000">
              <a:solidFill>
                <a:srgbClr val="0000FF"/>
              </a:solidFill>
              <a:latin typeface="Open Sans"/>
              <a:ea typeface="Open Sans"/>
              <a:cs typeface="Open Sans"/>
              <a:sym typeface="Open Sans"/>
            </a:endParaRPr>
          </a:p>
          <a:p>
            <a:pPr indent="0" lvl="0" marL="0" rtl="0" algn="l">
              <a:lnSpc>
                <a:spcPct val="115000"/>
              </a:lnSpc>
              <a:spcBef>
                <a:spcPts val="0"/>
              </a:spcBef>
              <a:spcAft>
                <a:spcPts val="0"/>
              </a:spcAft>
              <a:buNone/>
            </a:pPr>
            <a:r>
              <a:t/>
            </a:r>
            <a:endParaRPr b="1" sz="2000">
              <a:solidFill>
                <a:srgbClr val="0000FF"/>
              </a:solidFill>
              <a:latin typeface="Open Sans"/>
              <a:ea typeface="Open Sans"/>
              <a:cs typeface="Open Sans"/>
              <a:sym typeface="Open Sans"/>
            </a:endParaRPr>
          </a:p>
        </p:txBody>
      </p:sp>
    </p:spTree>
  </p:cSld>
  <p:clrMapOvr>
    <a:masterClrMapping/>
  </p:clrMapOvr>
  <mc:AlternateContent>
    <mc:Choice Requires="p14">
      <p:transition p14:dur="100">
        <p:fade/>
      </p:transition>
    </mc:Choice>
    <mc:Fallback>
      <p:transition>
        <p:fade/>
      </p:transition>
    </mc:Fallback>
  </mc:AlternateContent>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sp>
        <p:nvSpPr>
          <p:cNvPr id="236" name="Google Shape;236;p3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Open Sans"/>
                <a:ea typeface="Open Sans"/>
                <a:cs typeface="Open Sans"/>
                <a:sym typeface="Open Sans"/>
              </a:rPr>
              <a:t>Connie’s thoughts</a:t>
            </a:r>
            <a:endParaRPr>
              <a:latin typeface="Open Sans"/>
              <a:ea typeface="Open Sans"/>
              <a:cs typeface="Open Sans"/>
              <a:sym typeface="Open Sans"/>
            </a:endParaRPr>
          </a:p>
        </p:txBody>
      </p:sp>
      <p:sp>
        <p:nvSpPr>
          <p:cNvPr id="237" name="Google Shape;237;p3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latin typeface="Open Sans"/>
                <a:ea typeface="Open Sans"/>
                <a:cs typeface="Open Sans"/>
                <a:sym typeface="Open Sans"/>
              </a:rPr>
              <a:t>Learn more about GenAI - it’s history and how it has been shaped (e.g. Harari, 2024, Christian 2020)</a:t>
            </a:r>
            <a:endParaRPr>
              <a:latin typeface="Open Sans"/>
              <a:ea typeface="Open Sans"/>
              <a:cs typeface="Open Sans"/>
              <a:sym typeface="Open Sans"/>
            </a:endParaRPr>
          </a:p>
          <a:p>
            <a:pPr indent="0" lvl="0" marL="0" rtl="0" algn="l">
              <a:spcBef>
                <a:spcPts val="1200"/>
              </a:spcBef>
              <a:spcAft>
                <a:spcPts val="0"/>
              </a:spcAft>
              <a:buNone/>
            </a:pPr>
            <a:r>
              <a:rPr lang="en">
                <a:latin typeface="Open Sans"/>
                <a:ea typeface="Open Sans"/>
                <a:cs typeface="Open Sans"/>
                <a:sym typeface="Open Sans"/>
              </a:rPr>
              <a:t>Technologies are not additive - they are </a:t>
            </a:r>
            <a:r>
              <a:rPr i="1" lang="en">
                <a:latin typeface="Open Sans"/>
                <a:ea typeface="Open Sans"/>
                <a:cs typeface="Open Sans"/>
                <a:sym typeface="Open Sans"/>
              </a:rPr>
              <a:t>ecological</a:t>
            </a:r>
            <a:r>
              <a:rPr lang="en">
                <a:latin typeface="Open Sans"/>
                <a:ea typeface="Open Sans"/>
                <a:cs typeface="Open Sans"/>
                <a:sym typeface="Open Sans"/>
              </a:rPr>
              <a:t> (Postman, 1998)</a:t>
            </a:r>
            <a:endParaRPr>
              <a:latin typeface="Open Sans"/>
              <a:ea typeface="Open Sans"/>
              <a:cs typeface="Open Sans"/>
              <a:sym typeface="Open Sans"/>
            </a:endParaRPr>
          </a:p>
          <a:p>
            <a:pPr indent="0" lvl="0" marL="0" rtl="0" algn="l">
              <a:spcBef>
                <a:spcPts val="1200"/>
              </a:spcBef>
              <a:spcAft>
                <a:spcPts val="0"/>
              </a:spcAft>
              <a:buNone/>
            </a:pPr>
            <a:r>
              <a:rPr lang="en">
                <a:latin typeface="Open Sans"/>
                <a:ea typeface="Open Sans"/>
                <a:cs typeface="Open Sans"/>
                <a:sym typeface="Open Sans"/>
              </a:rPr>
              <a:t>Consider the </a:t>
            </a:r>
            <a:r>
              <a:rPr i="1" lang="en">
                <a:latin typeface="Open Sans"/>
                <a:ea typeface="Open Sans"/>
                <a:cs typeface="Open Sans"/>
                <a:sym typeface="Open Sans"/>
              </a:rPr>
              <a:t>intentional</a:t>
            </a:r>
            <a:r>
              <a:rPr lang="en">
                <a:latin typeface="Open Sans"/>
                <a:ea typeface="Open Sans"/>
                <a:cs typeface="Open Sans"/>
                <a:sym typeface="Open Sans"/>
              </a:rPr>
              <a:t> use of GenAI and AIED</a:t>
            </a:r>
            <a:endParaRPr>
              <a:latin typeface="Open Sans"/>
              <a:ea typeface="Open Sans"/>
              <a:cs typeface="Open Sans"/>
              <a:sym typeface="Open Sans"/>
            </a:endParaRPr>
          </a:p>
          <a:p>
            <a:pPr indent="0" lvl="0" marL="0" rtl="0" algn="l">
              <a:lnSpc>
                <a:spcPct val="100000"/>
              </a:lnSpc>
              <a:spcBef>
                <a:spcPts val="1200"/>
              </a:spcBef>
              <a:spcAft>
                <a:spcPts val="0"/>
              </a:spcAft>
              <a:buNone/>
            </a:pPr>
            <a:r>
              <a:rPr lang="en">
                <a:latin typeface="Open Sans"/>
                <a:ea typeface="Open Sans"/>
                <a:cs typeface="Open Sans"/>
                <a:sym typeface="Open Sans"/>
              </a:rPr>
              <a:t>Know your </a:t>
            </a:r>
            <a:r>
              <a:rPr i="1" lang="en">
                <a:latin typeface="Open Sans"/>
                <a:ea typeface="Open Sans"/>
                <a:cs typeface="Open Sans"/>
                <a:sym typeface="Open Sans"/>
              </a:rPr>
              <a:t>values</a:t>
            </a:r>
            <a:r>
              <a:rPr lang="en">
                <a:latin typeface="Open Sans"/>
                <a:ea typeface="Open Sans"/>
                <a:cs typeface="Open Sans"/>
                <a:sym typeface="Open Sans"/>
              </a:rPr>
              <a:t> about:</a:t>
            </a:r>
            <a:endParaRPr>
              <a:latin typeface="Open Sans"/>
              <a:ea typeface="Open Sans"/>
              <a:cs typeface="Open Sans"/>
              <a:sym typeface="Open Sans"/>
            </a:endParaRPr>
          </a:p>
          <a:p>
            <a:pPr indent="-342900" lvl="0" marL="457200" rtl="0" algn="l">
              <a:lnSpc>
                <a:spcPct val="100000"/>
              </a:lnSpc>
              <a:spcBef>
                <a:spcPts val="0"/>
              </a:spcBef>
              <a:spcAft>
                <a:spcPts val="0"/>
              </a:spcAft>
              <a:buSzPts val="1800"/>
              <a:buFont typeface="Open Sans"/>
              <a:buChar char="-"/>
            </a:pPr>
            <a:r>
              <a:rPr lang="en">
                <a:latin typeface="Open Sans"/>
                <a:ea typeface="Open Sans"/>
                <a:cs typeface="Open Sans"/>
                <a:sym typeface="Open Sans"/>
              </a:rPr>
              <a:t>open education</a:t>
            </a:r>
            <a:endParaRPr>
              <a:latin typeface="Open Sans"/>
              <a:ea typeface="Open Sans"/>
              <a:cs typeface="Open Sans"/>
              <a:sym typeface="Open Sans"/>
            </a:endParaRPr>
          </a:p>
          <a:p>
            <a:pPr indent="-342900" lvl="0" marL="457200" rtl="0" algn="l">
              <a:lnSpc>
                <a:spcPct val="100000"/>
              </a:lnSpc>
              <a:spcBef>
                <a:spcPts val="0"/>
              </a:spcBef>
              <a:spcAft>
                <a:spcPts val="0"/>
              </a:spcAft>
              <a:buSzPts val="1800"/>
              <a:buFont typeface="Open Sans"/>
              <a:buChar char="-"/>
            </a:pPr>
            <a:r>
              <a:rPr lang="en">
                <a:latin typeface="Open Sans"/>
                <a:ea typeface="Open Sans"/>
                <a:cs typeface="Open Sans"/>
                <a:sym typeface="Open Sans"/>
              </a:rPr>
              <a:t>ecological footprint</a:t>
            </a:r>
            <a:endParaRPr>
              <a:latin typeface="Open Sans"/>
              <a:ea typeface="Open Sans"/>
              <a:cs typeface="Open Sans"/>
              <a:sym typeface="Open Sans"/>
            </a:endParaRPr>
          </a:p>
          <a:p>
            <a:pPr indent="-342900" lvl="0" marL="457200" rtl="0" algn="l">
              <a:lnSpc>
                <a:spcPct val="100000"/>
              </a:lnSpc>
              <a:spcBef>
                <a:spcPts val="0"/>
              </a:spcBef>
              <a:spcAft>
                <a:spcPts val="0"/>
              </a:spcAft>
              <a:buSzPts val="1800"/>
              <a:buFont typeface="Open Sans"/>
              <a:buChar char="-"/>
            </a:pPr>
            <a:r>
              <a:rPr lang="en">
                <a:latin typeface="Open Sans"/>
                <a:ea typeface="Open Sans"/>
                <a:cs typeface="Open Sans"/>
                <a:sym typeface="Open Sans"/>
              </a:rPr>
              <a:t>uncertain times/polycrisis</a:t>
            </a:r>
            <a:endParaRPr>
              <a:latin typeface="Open Sans"/>
              <a:ea typeface="Open Sans"/>
              <a:cs typeface="Open Sans"/>
              <a:sym typeface="Open Sans"/>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sp>
        <p:nvSpPr>
          <p:cNvPr id="242" name="Google Shape;242;p35"/>
          <p:cNvSpPr txBox="1"/>
          <p:nvPr/>
        </p:nvSpPr>
        <p:spPr>
          <a:xfrm>
            <a:off x="370925" y="234300"/>
            <a:ext cx="8407500" cy="4522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000">
                <a:solidFill>
                  <a:schemeClr val="dk2"/>
                </a:solidFill>
                <a:latin typeface="Open Sans"/>
                <a:ea typeface="Open Sans"/>
                <a:cs typeface="Open Sans"/>
                <a:sym typeface="Open Sans"/>
              </a:rPr>
              <a:t>Jonathan, laying claim:</a:t>
            </a:r>
            <a:endParaRPr b="1" sz="2000">
              <a:solidFill>
                <a:schemeClr val="dk2"/>
              </a:solidFill>
              <a:latin typeface="Open Sans"/>
              <a:ea typeface="Open Sans"/>
              <a:cs typeface="Open Sans"/>
              <a:sym typeface="Open Sans"/>
            </a:endParaRPr>
          </a:p>
          <a:p>
            <a:pPr indent="0" lvl="0" marL="0" rtl="0" algn="l">
              <a:spcBef>
                <a:spcPts val="0"/>
              </a:spcBef>
              <a:spcAft>
                <a:spcPts val="0"/>
              </a:spcAft>
              <a:buNone/>
            </a:pPr>
            <a:r>
              <a:t/>
            </a:r>
            <a:endParaRPr sz="1800">
              <a:solidFill>
                <a:schemeClr val="dk2"/>
              </a:solidFill>
              <a:latin typeface="Open Sans"/>
              <a:ea typeface="Open Sans"/>
              <a:cs typeface="Open Sans"/>
              <a:sym typeface="Open Sans"/>
            </a:endParaRPr>
          </a:p>
          <a:p>
            <a:pPr indent="0" lvl="0" marL="0" rtl="0" algn="l">
              <a:spcBef>
                <a:spcPts val="0"/>
              </a:spcBef>
              <a:spcAft>
                <a:spcPts val="0"/>
              </a:spcAft>
              <a:buNone/>
            </a:pPr>
            <a:r>
              <a:rPr lang="en" sz="1600">
                <a:solidFill>
                  <a:schemeClr val="dk2"/>
                </a:solidFill>
                <a:latin typeface="Open Sans"/>
                <a:ea typeface="Open Sans"/>
                <a:cs typeface="Open Sans"/>
                <a:sym typeface="Open Sans"/>
              </a:rPr>
              <a:t>We must retain our </a:t>
            </a:r>
            <a:r>
              <a:rPr lang="en" sz="1600">
                <a:solidFill>
                  <a:schemeClr val="dk2"/>
                </a:solidFill>
                <a:latin typeface="Open Sans"/>
                <a:ea typeface="Open Sans"/>
                <a:cs typeface="Open Sans"/>
                <a:sym typeface="Open Sans"/>
              </a:rPr>
              <a:t>commitments</a:t>
            </a:r>
            <a:r>
              <a:rPr lang="en" sz="1600">
                <a:solidFill>
                  <a:schemeClr val="dk2"/>
                </a:solidFill>
                <a:latin typeface="Open Sans"/>
                <a:ea typeface="Open Sans"/>
                <a:cs typeface="Open Sans"/>
                <a:sym typeface="Open Sans"/>
              </a:rPr>
              <a:t> to DEI, anti-racism, anti-colonialism: see the keynotes at Open Ed by </a:t>
            </a:r>
            <a:r>
              <a:rPr lang="en" sz="1600" u="sng">
                <a:solidFill>
                  <a:schemeClr val="hlink"/>
                </a:solidFill>
                <a:latin typeface="Open Sans"/>
                <a:ea typeface="Open Sans"/>
                <a:cs typeface="Open Sans"/>
                <a:sym typeface="Open Sans"/>
                <a:hlinkClick r:id="rId3"/>
              </a:rPr>
              <a:t>Jasmine Roberts-Crews</a:t>
            </a:r>
            <a:r>
              <a:rPr lang="en" sz="1600">
                <a:solidFill>
                  <a:schemeClr val="dk2"/>
                </a:solidFill>
                <a:latin typeface="Open Sans"/>
                <a:ea typeface="Open Sans"/>
                <a:cs typeface="Open Sans"/>
                <a:sym typeface="Open Sans"/>
              </a:rPr>
              <a:t>, </a:t>
            </a:r>
            <a:r>
              <a:rPr lang="en" sz="1600" u="sng">
                <a:solidFill>
                  <a:schemeClr val="hlink"/>
                </a:solidFill>
                <a:latin typeface="Open Sans"/>
                <a:ea typeface="Open Sans"/>
                <a:cs typeface="Open Sans"/>
                <a:sym typeface="Open Sans"/>
                <a:hlinkClick r:id="rId4"/>
              </a:rPr>
              <a:t>James Glapa-Grossklag and Joy Shoemate</a:t>
            </a:r>
            <a:r>
              <a:rPr lang="en" sz="1600">
                <a:solidFill>
                  <a:schemeClr val="dk2"/>
                </a:solidFill>
                <a:latin typeface="Open Sans"/>
                <a:ea typeface="Open Sans"/>
                <a:cs typeface="Open Sans"/>
                <a:sym typeface="Open Sans"/>
              </a:rPr>
              <a:t>; our commitments to accessibility; our commitments to supporting migrants who seek an education; … if not, what are we doing?</a:t>
            </a:r>
            <a:endParaRPr sz="1600">
              <a:solidFill>
                <a:schemeClr val="dk2"/>
              </a:solidFill>
              <a:latin typeface="Open Sans"/>
              <a:ea typeface="Open Sans"/>
              <a:cs typeface="Open Sans"/>
              <a:sym typeface="Open Sans"/>
            </a:endParaRPr>
          </a:p>
          <a:p>
            <a:pPr indent="0" lvl="0" marL="0" rtl="0" algn="l">
              <a:spcBef>
                <a:spcPts val="0"/>
              </a:spcBef>
              <a:spcAft>
                <a:spcPts val="0"/>
              </a:spcAft>
              <a:buNone/>
            </a:pPr>
            <a:r>
              <a:t/>
            </a:r>
            <a:endParaRPr sz="1600">
              <a:solidFill>
                <a:schemeClr val="dk2"/>
              </a:solidFill>
              <a:latin typeface="Open Sans"/>
              <a:ea typeface="Open Sans"/>
              <a:cs typeface="Open Sans"/>
              <a:sym typeface="Open Sans"/>
            </a:endParaRPr>
          </a:p>
          <a:p>
            <a:pPr indent="0" lvl="0" marL="0" rtl="0" algn="l">
              <a:spcBef>
                <a:spcPts val="0"/>
              </a:spcBef>
              <a:spcAft>
                <a:spcPts val="0"/>
              </a:spcAft>
              <a:buNone/>
            </a:pPr>
            <a:r>
              <a:rPr lang="en" sz="1600">
                <a:solidFill>
                  <a:schemeClr val="dk2"/>
                </a:solidFill>
                <a:latin typeface="Open Sans"/>
                <a:ea typeface="Open Sans"/>
                <a:cs typeface="Open Sans"/>
                <a:sym typeface="Open Sans"/>
              </a:rPr>
              <a:t>Aside from growing evidence it does not support real learning, genAInt devalues human connections, further concentrates wealth and power, explicitly deskills human workers of all kinds, and is built on explicitly colonialist and eugenicist ideologies (see works of Hao, Gebru, and Torres).</a:t>
            </a:r>
            <a:endParaRPr sz="1600">
              <a:solidFill>
                <a:schemeClr val="dk2"/>
              </a:solidFill>
              <a:latin typeface="Open Sans"/>
              <a:ea typeface="Open Sans"/>
              <a:cs typeface="Open Sans"/>
              <a:sym typeface="Open Sans"/>
            </a:endParaRPr>
          </a:p>
          <a:p>
            <a:pPr indent="0" lvl="0" marL="0" rtl="0" algn="l">
              <a:spcBef>
                <a:spcPts val="0"/>
              </a:spcBef>
              <a:spcAft>
                <a:spcPts val="0"/>
              </a:spcAft>
              <a:buNone/>
            </a:pPr>
            <a:r>
              <a:t/>
            </a:r>
            <a:endParaRPr sz="1600">
              <a:solidFill>
                <a:schemeClr val="dk2"/>
              </a:solidFill>
              <a:latin typeface="Open Sans"/>
              <a:ea typeface="Open Sans"/>
              <a:cs typeface="Open Sans"/>
              <a:sym typeface="Open Sans"/>
            </a:endParaRPr>
          </a:p>
          <a:p>
            <a:pPr indent="0" lvl="0" marL="0" rtl="0" algn="l">
              <a:spcBef>
                <a:spcPts val="0"/>
              </a:spcBef>
              <a:spcAft>
                <a:spcPts val="0"/>
              </a:spcAft>
              <a:buNone/>
            </a:pPr>
            <a:r>
              <a:rPr lang="en" sz="1600">
                <a:solidFill>
                  <a:schemeClr val="dk2"/>
                </a:solidFill>
                <a:latin typeface="Open Sans"/>
                <a:ea typeface="Open Sans"/>
                <a:cs typeface="Open Sans"/>
                <a:sym typeface="Open Sans"/>
              </a:rPr>
              <a:t>We can employ open, innovative, humane, critical pedagogies like ungrading, authentic (even if not “renewable”) assessment, course designs which center students’ lived experiences (</a:t>
            </a:r>
            <a:r>
              <a:rPr i="1" lang="en" sz="1600">
                <a:solidFill>
                  <a:schemeClr val="dk2"/>
                </a:solidFill>
                <a:latin typeface="Open Sans"/>
                <a:ea typeface="Open Sans"/>
                <a:cs typeface="Open Sans"/>
                <a:sym typeface="Open Sans"/>
              </a:rPr>
              <a:t>e.g.</a:t>
            </a:r>
            <a:r>
              <a:rPr lang="en" sz="1600">
                <a:solidFill>
                  <a:schemeClr val="dk2"/>
                </a:solidFill>
                <a:latin typeface="Open Sans"/>
                <a:ea typeface="Open Sans"/>
                <a:cs typeface="Open Sans"/>
                <a:sym typeface="Open Sans"/>
              </a:rPr>
              <a:t>, Ribadeneira’s courses, and entire degree program at CSUPueblo).</a:t>
            </a:r>
            <a:endParaRPr sz="1600">
              <a:solidFill>
                <a:schemeClr val="dk2"/>
              </a:solidFill>
              <a:latin typeface="Open Sans"/>
              <a:ea typeface="Open Sans"/>
              <a:cs typeface="Open Sans"/>
              <a:sym typeface="Open Sans"/>
            </a:endParaRPr>
          </a:p>
          <a:p>
            <a:pPr indent="0" lvl="0" marL="0" rtl="0" algn="l">
              <a:spcBef>
                <a:spcPts val="0"/>
              </a:spcBef>
              <a:spcAft>
                <a:spcPts val="0"/>
              </a:spcAft>
              <a:buNone/>
            </a:pPr>
            <a:r>
              <a:t/>
            </a:r>
            <a:endParaRPr sz="1600">
              <a:solidFill>
                <a:schemeClr val="dk2"/>
              </a:solidFill>
              <a:latin typeface="Open Sans"/>
              <a:ea typeface="Open Sans"/>
              <a:cs typeface="Open Sans"/>
              <a:sym typeface="Open Sans"/>
            </a:endParaRPr>
          </a:p>
          <a:p>
            <a:pPr indent="0" lvl="0" marL="0" rtl="0" algn="l">
              <a:spcBef>
                <a:spcPts val="0"/>
              </a:spcBef>
              <a:spcAft>
                <a:spcPts val="0"/>
              </a:spcAft>
              <a:buNone/>
            </a:pPr>
            <a:r>
              <a:rPr lang="en" sz="1600">
                <a:solidFill>
                  <a:schemeClr val="dk2"/>
                </a:solidFill>
                <a:latin typeface="Open Sans"/>
                <a:ea typeface="Open Sans"/>
                <a:cs typeface="Open Sans"/>
                <a:sym typeface="Open Sans"/>
              </a:rPr>
              <a:t>We can appreciate “the beauty of ugly OER”, which are more sustainable, humane, and often more pedagogically effective.</a:t>
            </a:r>
            <a:endParaRPr sz="1600">
              <a:solidFill>
                <a:schemeClr val="dk2"/>
              </a:solidFill>
              <a:latin typeface="Open Sans"/>
              <a:ea typeface="Open Sans"/>
              <a:cs typeface="Open Sans"/>
              <a:sym typeface="Open Sans"/>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sp>
        <p:nvSpPr>
          <p:cNvPr id="247" name="Google Shape;247;p36"/>
          <p:cNvSpPr/>
          <p:nvPr/>
        </p:nvSpPr>
        <p:spPr>
          <a:xfrm>
            <a:off x="1950550" y="511487"/>
            <a:ext cx="1695600" cy="1695600"/>
          </a:xfrm>
          <a:prstGeom prst="rect">
            <a:avLst/>
          </a:prstGeom>
          <a:solidFill>
            <a:srgbClr val="EFEFEF"/>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248" name="Google Shape;248;p36"/>
          <p:cNvSpPr/>
          <p:nvPr/>
        </p:nvSpPr>
        <p:spPr>
          <a:xfrm>
            <a:off x="3717400" y="511487"/>
            <a:ext cx="1695600" cy="1695600"/>
          </a:xfrm>
          <a:prstGeom prst="rect">
            <a:avLst/>
          </a:prstGeom>
          <a:solidFill>
            <a:srgbClr val="EFEFEF"/>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249" name="Google Shape;249;p36"/>
          <p:cNvSpPr/>
          <p:nvPr/>
        </p:nvSpPr>
        <p:spPr>
          <a:xfrm>
            <a:off x="5484250" y="511487"/>
            <a:ext cx="1695600" cy="1695600"/>
          </a:xfrm>
          <a:prstGeom prst="rect">
            <a:avLst/>
          </a:prstGeom>
          <a:solidFill>
            <a:srgbClr val="45529D"/>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250" name="Google Shape;250;p36"/>
          <p:cNvSpPr/>
          <p:nvPr/>
        </p:nvSpPr>
        <p:spPr>
          <a:xfrm>
            <a:off x="7251100" y="511487"/>
            <a:ext cx="1695600" cy="1695600"/>
          </a:xfrm>
          <a:prstGeom prst="rect">
            <a:avLst/>
          </a:prstGeom>
          <a:solidFill>
            <a:srgbClr val="EFEFEF"/>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251" name="Google Shape;251;p36"/>
          <p:cNvSpPr txBox="1"/>
          <p:nvPr/>
        </p:nvSpPr>
        <p:spPr>
          <a:xfrm>
            <a:off x="3724200" y="631373"/>
            <a:ext cx="1695600" cy="1416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900"/>
              <a:buFont typeface="Arial"/>
              <a:buNone/>
            </a:pPr>
            <a:r>
              <a:rPr b="1" i="0" lang="en" sz="1900" u="none" cap="none" strike="noStrike">
                <a:solidFill>
                  <a:srgbClr val="FFFFFF"/>
                </a:solidFill>
                <a:latin typeface="Arial"/>
                <a:ea typeface="Arial"/>
                <a:cs typeface="Arial"/>
                <a:sym typeface="Arial"/>
              </a:rPr>
              <a:t>MAKE CLAIMS</a:t>
            </a:r>
            <a:r>
              <a:rPr b="0" i="0" lang="en" sz="1600" u="none" cap="none" strike="noStrike">
                <a:solidFill>
                  <a:srgbClr val="FFFFFF"/>
                </a:solidFill>
                <a:latin typeface="Arial"/>
                <a:ea typeface="Arial"/>
                <a:cs typeface="Arial"/>
                <a:sym typeface="Arial"/>
              </a:rPr>
              <a:t> </a:t>
            </a:r>
            <a:endParaRPr b="0" i="0" sz="1600" u="none" cap="none" strike="noStrike">
              <a:solidFill>
                <a:srgbClr val="FFFFFF"/>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600"/>
              <a:buFont typeface="Arial"/>
              <a:buNone/>
            </a:pPr>
            <a:r>
              <a:rPr b="0" i="0" lang="en" sz="1600" u="none" cap="none" strike="noStrike">
                <a:solidFill>
                  <a:srgbClr val="FFFFFF"/>
                </a:solidFill>
                <a:latin typeface="Arial"/>
                <a:ea typeface="Arial"/>
                <a:cs typeface="Arial"/>
                <a:sym typeface="Arial"/>
              </a:rPr>
              <a:t>for just, humane &amp; globally sustainable OE</a:t>
            </a:r>
            <a:endParaRPr b="0" i="0" sz="1600" u="none" cap="none" strike="noStrike">
              <a:solidFill>
                <a:srgbClr val="000000"/>
              </a:solidFill>
              <a:latin typeface="Arial"/>
              <a:ea typeface="Arial"/>
              <a:cs typeface="Arial"/>
              <a:sym typeface="Arial"/>
            </a:endParaRPr>
          </a:p>
        </p:txBody>
      </p:sp>
      <p:sp>
        <p:nvSpPr>
          <p:cNvPr id="252" name="Google Shape;252;p36"/>
          <p:cNvSpPr txBox="1"/>
          <p:nvPr/>
        </p:nvSpPr>
        <p:spPr>
          <a:xfrm>
            <a:off x="1944248" y="783773"/>
            <a:ext cx="1695600" cy="9234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900"/>
              <a:buFont typeface="Arial"/>
              <a:buNone/>
            </a:pPr>
            <a:r>
              <a:rPr b="1" i="0" lang="en" sz="1900" u="none" cap="none" strike="noStrike">
                <a:solidFill>
                  <a:srgbClr val="FFFFFF"/>
                </a:solidFill>
                <a:latin typeface="Arial"/>
                <a:ea typeface="Arial"/>
                <a:cs typeface="Arial"/>
                <a:sym typeface="Arial"/>
              </a:rPr>
              <a:t>CHALLENGE </a:t>
            </a:r>
            <a:endParaRPr b="1" i="0" sz="17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900"/>
              <a:buFont typeface="Arial"/>
              <a:buNone/>
            </a:pPr>
            <a:r>
              <a:rPr b="1" i="0" lang="en" sz="1900" u="none" cap="none" strike="noStrike">
                <a:solidFill>
                  <a:srgbClr val="FFFFFF"/>
                </a:solidFill>
                <a:latin typeface="Arial"/>
                <a:ea typeface="Arial"/>
                <a:cs typeface="Arial"/>
                <a:sym typeface="Arial"/>
              </a:rPr>
              <a:t>&amp; RESIST </a:t>
            </a:r>
            <a:endParaRPr b="1" i="0" sz="17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600"/>
              <a:buFont typeface="Arial"/>
              <a:buNone/>
            </a:pPr>
            <a:r>
              <a:rPr b="0" i="0" lang="en" sz="1600" u="none" cap="none" strike="noStrike">
                <a:solidFill>
                  <a:srgbClr val="FFFFFF"/>
                </a:solidFill>
                <a:latin typeface="Arial"/>
                <a:ea typeface="Arial"/>
                <a:cs typeface="Arial"/>
                <a:sym typeface="Arial"/>
              </a:rPr>
              <a:t>hegemonies</a:t>
            </a:r>
            <a:endParaRPr b="0" i="0" sz="1600" u="none" cap="none" strike="noStrike">
              <a:solidFill>
                <a:srgbClr val="000000"/>
              </a:solidFill>
              <a:latin typeface="Arial"/>
              <a:ea typeface="Arial"/>
              <a:cs typeface="Arial"/>
              <a:sym typeface="Arial"/>
            </a:endParaRPr>
          </a:p>
        </p:txBody>
      </p:sp>
      <p:sp>
        <p:nvSpPr>
          <p:cNvPr id="253" name="Google Shape;253;p36"/>
          <p:cNvSpPr txBox="1"/>
          <p:nvPr/>
        </p:nvSpPr>
        <p:spPr>
          <a:xfrm>
            <a:off x="5487117" y="707573"/>
            <a:ext cx="1695600" cy="11082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600"/>
              <a:buFont typeface="Arial"/>
              <a:buNone/>
            </a:pPr>
            <a:r>
              <a:rPr b="0" i="0" lang="en" sz="1600" u="none" cap="none" strike="noStrike">
                <a:solidFill>
                  <a:srgbClr val="FFFFFF"/>
                </a:solidFill>
                <a:latin typeface="Arial"/>
                <a:ea typeface="Arial"/>
                <a:cs typeface="Arial"/>
                <a:sym typeface="Arial"/>
              </a:rPr>
              <a:t>Courageously </a:t>
            </a:r>
            <a:r>
              <a:rPr b="1" i="0" lang="en" sz="1900" u="none" cap="none" strike="noStrike">
                <a:solidFill>
                  <a:srgbClr val="FFFFFF"/>
                </a:solidFill>
                <a:latin typeface="Arial"/>
                <a:ea typeface="Arial"/>
                <a:cs typeface="Arial"/>
                <a:sym typeface="Arial"/>
              </a:rPr>
              <a:t>IMAGINE</a:t>
            </a:r>
            <a:r>
              <a:rPr b="0" i="0" lang="en" sz="1600" u="none" cap="none" strike="noStrike">
                <a:solidFill>
                  <a:srgbClr val="FFFFFF"/>
                </a:solidFill>
                <a:latin typeface="Arial"/>
                <a:ea typeface="Arial"/>
                <a:cs typeface="Arial"/>
                <a:sym typeface="Arial"/>
              </a:rPr>
              <a:t> </a:t>
            </a:r>
            <a:endParaRPr b="0" i="0" sz="1600" u="none" cap="none" strike="noStrike">
              <a:solidFill>
                <a:srgbClr val="FFFFFF"/>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600"/>
              <a:buFont typeface="Arial"/>
              <a:buNone/>
            </a:pPr>
            <a:r>
              <a:rPr b="0" i="0" lang="en" sz="1600" u="none" cap="none" strike="noStrike">
                <a:solidFill>
                  <a:srgbClr val="FFFFFF"/>
                </a:solidFill>
                <a:latin typeface="Arial"/>
                <a:ea typeface="Arial"/>
                <a:cs typeface="Arial"/>
                <a:sym typeface="Arial"/>
              </a:rPr>
              <a:t>&amp; share </a:t>
            </a:r>
            <a:r>
              <a:rPr b="0" i="0" lang="en" sz="1500" u="none" cap="none" strike="noStrike">
                <a:solidFill>
                  <a:srgbClr val="FFFFFF"/>
                </a:solidFill>
                <a:latin typeface="Arial"/>
                <a:ea typeface="Arial"/>
                <a:cs typeface="Arial"/>
                <a:sym typeface="Arial"/>
              </a:rPr>
              <a:t>fresh possibilities</a:t>
            </a:r>
            <a:endParaRPr b="0" i="0" sz="1500" u="none" cap="none" strike="noStrike">
              <a:solidFill>
                <a:srgbClr val="000000"/>
              </a:solidFill>
              <a:latin typeface="Arial"/>
              <a:ea typeface="Arial"/>
              <a:cs typeface="Arial"/>
              <a:sym typeface="Arial"/>
            </a:endParaRPr>
          </a:p>
        </p:txBody>
      </p:sp>
      <p:sp>
        <p:nvSpPr>
          <p:cNvPr id="254" name="Google Shape;254;p36"/>
          <p:cNvSpPr txBox="1"/>
          <p:nvPr/>
        </p:nvSpPr>
        <p:spPr>
          <a:xfrm>
            <a:off x="7238855" y="707573"/>
            <a:ext cx="1695600" cy="1215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900"/>
              <a:buFont typeface="Arial"/>
              <a:buNone/>
            </a:pPr>
            <a:r>
              <a:rPr b="1" i="0" lang="en" sz="1900" u="none" cap="none" strike="noStrike">
                <a:solidFill>
                  <a:srgbClr val="FFFFFF"/>
                </a:solidFill>
                <a:latin typeface="Arial"/>
                <a:ea typeface="Arial"/>
                <a:cs typeface="Arial"/>
                <a:sym typeface="Arial"/>
              </a:rPr>
              <a:t>MAKE POSITIVE CHANGES</a:t>
            </a:r>
            <a:endParaRPr b="0" i="0" sz="16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600"/>
              <a:buFont typeface="Arial"/>
              <a:buNone/>
            </a:pPr>
            <a:r>
              <a:rPr b="0" i="0" lang="en" sz="1600" u="none" cap="none" strike="noStrike">
                <a:solidFill>
                  <a:srgbClr val="FFFFFF"/>
                </a:solidFill>
                <a:latin typeface="Arial"/>
                <a:ea typeface="Arial"/>
                <a:cs typeface="Arial"/>
                <a:sym typeface="Arial"/>
              </a:rPr>
              <a:t>here and now</a:t>
            </a:r>
            <a:endParaRPr b="0" i="0" sz="1600" u="none" cap="none" strike="noStrike">
              <a:solidFill>
                <a:srgbClr val="000000"/>
              </a:solidFill>
              <a:latin typeface="Arial"/>
              <a:ea typeface="Arial"/>
              <a:cs typeface="Arial"/>
              <a:sym typeface="Arial"/>
            </a:endParaRPr>
          </a:p>
        </p:txBody>
      </p:sp>
      <p:sp>
        <p:nvSpPr>
          <p:cNvPr id="255" name="Google Shape;255;p36"/>
          <p:cNvSpPr/>
          <p:nvPr/>
        </p:nvSpPr>
        <p:spPr>
          <a:xfrm>
            <a:off x="183700" y="511487"/>
            <a:ext cx="1695600" cy="1695600"/>
          </a:xfrm>
          <a:prstGeom prst="rect">
            <a:avLst/>
          </a:prstGeom>
          <a:solidFill>
            <a:srgbClr val="EFEFEF"/>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256" name="Google Shape;256;p36"/>
          <p:cNvSpPr txBox="1"/>
          <p:nvPr/>
        </p:nvSpPr>
        <p:spPr>
          <a:xfrm>
            <a:off x="171100" y="783773"/>
            <a:ext cx="1695600" cy="9234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900"/>
              <a:buFont typeface="Arial"/>
              <a:buNone/>
            </a:pPr>
            <a:r>
              <a:rPr b="1" i="0" lang="en" sz="1900" u="none" cap="none" strike="noStrike">
                <a:solidFill>
                  <a:srgbClr val="FFFFFF"/>
                </a:solidFill>
                <a:latin typeface="Arial"/>
                <a:ea typeface="Arial"/>
                <a:cs typeface="Arial"/>
                <a:sym typeface="Arial"/>
              </a:rPr>
              <a:t>NAME &amp; ANALYSE</a:t>
            </a:r>
            <a:r>
              <a:rPr b="0" i="0" lang="en" sz="1600" u="none" cap="none" strike="noStrike">
                <a:solidFill>
                  <a:srgbClr val="FFFFFF"/>
                </a:solidFill>
                <a:latin typeface="Arial"/>
                <a:ea typeface="Arial"/>
                <a:cs typeface="Arial"/>
                <a:sym typeface="Arial"/>
              </a:rPr>
              <a:t> troubles of OE</a:t>
            </a:r>
            <a:endParaRPr b="0" i="0" sz="1600" u="none" cap="none" strike="noStrike">
              <a:solidFill>
                <a:srgbClr val="000000"/>
              </a:solidFill>
              <a:latin typeface="Arial"/>
              <a:ea typeface="Arial"/>
              <a:cs typeface="Arial"/>
              <a:sym typeface="Arial"/>
            </a:endParaRPr>
          </a:p>
        </p:txBody>
      </p:sp>
      <p:sp>
        <p:nvSpPr>
          <p:cNvPr id="257" name="Google Shape;257;p36"/>
          <p:cNvSpPr txBox="1"/>
          <p:nvPr/>
        </p:nvSpPr>
        <p:spPr>
          <a:xfrm>
            <a:off x="304800" y="4751100"/>
            <a:ext cx="7765200" cy="646500"/>
          </a:xfrm>
          <a:prstGeom prst="rect">
            <a:avLst/>
          </a:prstGeom>
          <a:noFill/>
          <a:ln>
            <a:noFill/>
          </a:ln>
        </p:spPr>
        <p:txBody>
          <a:bodyPr anchorCtr="0" anchor="t" bIns="91425" lIns="91425" spcFirstLastPara="1" rIns="91425" wrap="square" tIns="91425">
            <a:spAutoFit/>
          </a:bodyPr>
          <a:lstStyle/>
          <a:p>
            <a:pPr indent="0" lvl="0" marL="63500" marR="76200" rtl="0" algn="l">
              <a:lnSpc>
                <a:spcPct val="122222"/>
              </a:lnSpc>
              <a:spcBef>
                <a:spcPts val="0"/>
              </a:spcBef>
              <a:spcAft>
                <a:spcPts val="0"/>
              </a:spcAft>
              <a:buNone/>
            </a:pPr>
            <a:r>
              <a:rPr lang="en" sz="1350" u="sng">
                <a:solidFill>
                  <a:schemeClr val="dk1"/>
                </a:solidFill>
                <a:latin typeface="Roboto"/>
                <a:ea typeface="Roboto"/>
                <a:cs typeface="Roboto"/>
                <a:sym typeface="Roboto"/>
                <a:hlinkClick r:id="rId3">
                  <a:extLst>
                    <a:ext uri="{A12FA001-AC4F-418D-AE19-62706E023703}">
                      <ahyp:hlinkClr val="tx"/>
                    </a:ext>
                  </a:extLst>
                </a:hlinkClick>
              </a:rPr>
              <a:t>OER24 keynote - Cronin &amp; Czerniewicz  28-Mar-2024</a:t>
            </a:r>
            <a:r>
              <a:rPr lang="en" sz="1350">
                <a:solidFill>
                  <a:schemeClr val="dk1"/>
                </a:solidFill>
                <a:latin typeface="Roboto"/>
                <a:ea typeface="Roboto"/>
                <a:cs typeface="Roboto"/>
                <a:sym typeface="Roboto"/>
              </a:rPr>
              <a:t>, </a:t>
            </a:r>
            <a:r>
              <a:rPr lang="en" sz="1350" u="sng">
                <a:solidFill>
                  <a:schemeClr val="dk1"/>
                </a:solidFill>
                <a:latin typeface="Roboto"/>
                <a:ea typeface="Roboto"/>
                <a:cs typeface="Roboto"/>
                <a:sym typeface="Roboto"/>
                <a:hlinkClick r:id="rId4">
                  <a:extLst>
                    <a:ext uri="{A12FA001-AC4F-418D-AE19-62706E023703}">
                      <ahyp:hlinkClr val="tx"/>
                    </a:ext>
                  </a:extLst>
                </a:hlinkClick>
              </a:rPr>
              <a:t>CC BY NC</a:t>
            </a:r>
            <a:endParaRPr sz="1350">
              <a:solidFill>
                <a:schemeClr val="dk1"/>
              </a:solidFill>
              <a:latin typeface="Roboto"/>
              <a:ea typeface="Roboto"/>
              <a:cs typeface="Roboto"/>
              <a:sym typeface="Roboto"/>
            </a:endParaRPr>
          </a:p>
          <a:p>
            <a:pPr indent="0" lvl="0" marL="63500" marR="76200" rtl="0" algn="l">
              <a:lnSpc>
                <a:spcPct val="122222"/>
              </a:lnSpc>
              <a:spcBef>
                <a:spcPts val="0"/>
              </a:spcBef>
              <a:spcAft>
                <a:spcPts val="0"/>
              </a:spcAft>
              <a:buNone/>
            </a:pPr>
            <a:r>
              <a:t/>
            </a:r>
            <a:endParaRPr sz="1350">
              <a:solidFill>
                <a:schemeClr val="dk1"/>
              </a:solidFill>
              <a:latin typeface="Roboto"/>
              <a:ea typeface="Roboto"/>
              <a:cs typeface="Roboto"/>
              <a:sym typeface="Roboto"/>
            </a:endParaRPr>
          </a:p>
        </p:txBody>
      </p:sp>
      <p:sp>
        <p:nvSpPr>
          <p:cNvPr id="258" name="Google Shape;258;p36"/>
          <p:cNvSpPr txBox="1"/>
          <p:nvPr>
            <p:ph idx="4294967295" type="title"/>
          </p:nvPr>
        </p:nvSpPr>
        <p:spPr>
          <a:xfrm>
            <a:off x="311700" y="2464900"/>
            <a:ext cx="8520600" cy="1215900"/>
          </a:xfrm>
          <a:prstGeom prst="rect">
            <a:avLst/>
          </a:prstGeom>
        </p:spPr>
        <p:txBody>
          <a:bodyPr anchorCtr="0" anchor="t" bIns="91425" lIns="91425" spcFirstLastPara="1" rIns="91425" wrap="square" tIns="91425">
            <a:noAutofit/>
          </a:bodyPr>
          <a:lstStyle/>
          <a:p>
            <a:pPr indent="-355600" lvl="0" marL="457200" rtl="0" algn="l">
              <a:lnSpc>
                <a:spcPct val="115000"/>
              </a:lnSpc>
              <a:spcBef>
                <a:spcPts val="0"/>
              </a:spcBef>
              <a:spcAft>
                <a:spcPts val="0"/>
              </a:spcAft>
              <a:buClr>
                <a:srgbClr val="0000FF"/>
              </a:buClr>
              <a:buSzPts val="2000"/>
              <a:buFont typeface="Open Sans"/>
              <a:buAutoNum type="arabicPeriod" startAt="4"/>
            </a:pPr>
            <a:r>
              <a:rPr b="1" lang="en" sz="2000">
                <a:solidFill>
                  <a:srgbClr val="0000FF"/>
                </a:solidFill>
                <a:latin typeface="Open Sans"/>
                <a:ea typeface="Open Sans"/>
                <a:cs typeface="Open Sans"/>
                <a:sym typeface="Open Sans"/>
              </a:rPr>
              <a:t>Sharing imaginations of new possibilities of open ed</a:t>
            </a:r>
            <a:endParaRPr b="1" sz="2000">
              <a:solidFill>
                <a:srgbClr val="0000FF"/>
              </a:solidFill>
              <a:latin typeface="Open Sans"/>
              <a:ea typeface="Open Sans"/>
              <a:cs typeface="Open Sans"/>
              <a:sym typeface="Open Sans"/>
            </a:endParaRPr>
          </a:p>
          <a:p>
            <a:pPr indent="0" lvl="0" marL="0" rtl="0" algn="l">
              <a:lnSpc>
                <a:spcPct val="115000"/>
              </a:lnSpc>
              <a:spcBef>
                <a:spcPts val="0"/>
              </a:spcBef>
              <a:spcAft>
                <a:spcPts val="0"/>
              </a:spcAft>
              <a:buNone/>
            </a:pPr>
            <a:r>
              <a:rPr b="1" lang="en" sz="2000">
                <a:solidFill>
                  <a:srgbClr val="0000FF"/>
                </a:solidFill>
                <a:latin typeface="Open Sans"/>
                <a:ea typeface="Open Sans"/>
                <a:cs typeface="Open Sans"/>
                <a:sym typeface="Open Sans"/>
              </a:rPr>
              <a:t>Paola &amp; Connie</a:t>
            </a:r>
            <a:endParaRPr b="1" sz="2000">
              <a:solidFill>
                <a:srgbClr val="0000FF"/>
              </a:solidFill>
              <a:latin typeface="Open Sans"/>
              <a:ea typeface="Open Sans"/>
              <a:cs typeface="Open Sans"/>
              <a:sym typeface="Open Sans"/>
            </a:endParaRPr>
          </a:p>
          <a:p>
            <a:pPr indent="0" lvl="0" marL="0" rtl="0" algn="l">
              <a:lnSpc>
                <a:spcPct val="115000"/>
              </a:lnSpc>
              <a:spcBef>
                <a:spcPts val="0"/>
              </a:spcBef>
              <a:spcAft>
                <a:spcPts val="0"/>
              </a:spcAft>
              <a:buNone/>
            </a:pPr>
            <a:r>
              <a:rPr b="1" lang="en" sz="2000">
                <a:solidFill>
                  <a:srgbClr val="0000FF"/>
                </a:solidFill>
                <a:latin typeface="Open Sans"/>
                <a:ea typeface="Open Sans"/>
                <a:cs typeface="Open Sans"/>
                <a:sym typeface="Open Sans"/>
              </a:rPr>
              <a:t>Jonathan -</a:t>
            </a:r>
            <a:r>
              <a:rPr b="1" lang="en" sz="2000">
                <a:solidFill>
                  <a:srgbClr val="0000FF"/>
                </a:solidFill>
                <a:latin typeface="Open Sans"/>
                <a:ea typeface="Open Sans"/>
                <a:cs typeface="Open Sans"/>
                <a:sym typeface="Open Sans"/>
              </a:rPr>
              <a:t> Moderator</a:t>
            </a:r>
            <a:endParaRPr b="1" sz="2000">
              <a:solidFill>
                <a:srgbClr val="0000FF"/>
              </a:solidFill>
              <a:latin typeface="Open Sans"/>
              <a:ea typeface="Open Sans"/>
              <a:cs typeface="Open Sans"/>
              <a:sym typeface="Open Sans"/>
            </a:endParaRPr>
          </a:p>
          <a:p>
            <a:pPr indent="0" lvl="0" marL="0" rtl="0" algn="l">
              <a:lnSpc>
                <a:spcPct val="115000"/>
              </a:lnSpc>
              <a:spcBef>
                <a:spcPts val="0"/>
              </a:spcBef>
              <a:spcAft>
                <a:spcPts val="0"/>
              </a:spcAft>
              <a:buNone/>
            </a:pPr>
            <a:r>
              <a:t/>
            </a:r>
            <a:endParaRPr b="1" sz="2000">
              <a:solidFill>
                <a:srgbClr val="0000FF"/>
              </a:solidFill>
              <a:latin typeface="Open Sans"/>
              <a:ea typeface="Open Sans"/>
              <a:cs typeface="Open Sans"/>
              <a:sym typeface="Open Sans"/>
            </a:endParaRPr>
          </a:p>
        </p:txBody>
      </p:sp>
    </p:spTree>
  </p:cSld>
  <p:clrMapOvr>
    <a:masterClrMapping/>
  </p:clrMapOvr>
  <mc:AlternateContent>
    <mc:Choice Requires="p14">
      <p:transition p14:dur="100">
        <p:fade/>
      </p:transition>
    </mc:Choice>
    <mc:Fallback>
      <p:transition>
        <p:fade/>
      </p:transition>
    </mc:Fallback>
  </mc:AlternateContent>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pic>
        <p:nvPicPr>
          <p:cNvPr id="263" name="Google Shape;263;p37"/>
          <p:cNvPicPr preferRelativeResize="0"/>
          <p:nvPr/>
        </p:nvPicPr>
        <p:blipFill>
          <a:blip r:embed="rId3">
            <a:alphaModFix/>
          </a:blip>
          <a:stretch>
            <a:fillRect/>
          </a:stretch>
        </p:blipFill>
        <p:spPr>
          <a:xfrm>
            <a:off x="6713649" y="1006549"/>
            <a:ext cx="2302625" cy="2219901"/>
          </a:xfrm>
          <a:prstGeom prst="rect">
            <a:avLst/>
          </a:prstGeom>
          <a:noFill/>
          <a:ln>
            <a:noFill/>
          </a:ln>
        </p:spPr>
      </p:pic>
      <p:sp>
        <p:nvSpPr>
          <p:cNvPr id="264" name="Google Shape;264;p37"/>
          <p:cNvSpPr txBox="1"/>
          <p:nvPr/>
        </p:nvSpPr>
        <p:spPr>
          <a:xfrm>
            <a:off x="495750" y="428175"/>
            <a:ext cx="6141600" cy="4522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000">
                <a:solidFill>
                  <a:schemeClr val="dk2"/>
                </a:solidFill>
                <a:latin typeface="Open Sans"/>
                <a:ea typeface="Open Sans"/>
                <a:cs typeface="Open Sans"/>
                <a:sym typeface="Open Sans"/>
              </a:rPr>
              <a:t>Paola, relating:</a:t>
            </a:r>
            <a:endParaRPr b="1" sz="2000">
              <a:solidFill>
                <a:schemeClr val="dk2"/>
              </a:solidFill>
              <a:latin typeface="Open Sans"/>
              <a:ea typeface="Open Sans"/>
              <a:cs typeface="Open Sans"/>
              <a:sym typeface="Open Sans"/>
            </a:endParaRPr>
          </a:p>
          <a:p>
            <a:pPr indent="0" lvl="0" marL="0" rtl="0" algn="l">
              <a:spcBef>
                <a:spcPts val="0"/>
              </a:spcBef>
              <a:spcAft>
                <a:spcPts val="0"/>
              </a:spcAft>
              <a:buNone/>
            </a:pPr>
            <a:r>
              <a:t/>
            </a:r>
            <a:endParaRPr sz="1800">
              <a:solidFill>
                <a:schemeClr val="dk2"/>
              </a:solidFill>
              <a:latin typeface="Open Sans"/>
              <a:ea typeface="Open Sans"/>
              <a:cs typeface="Open Sans"/>
              <a:sym typeface="Open Sans"/>
            </a:endParaRPr>
          </a:p>
          <a:p>
            <a:pPr indent="-342900" lvl="0" marL="457200" rtl="0" algn="l">
              <a:lnSpc>
                <a:spcPct val="115000"/>
              </a:lnSpc>
              <a:spcBef>
                <a:spcPts val="0"/>
              </a:spcBef>
              <a:spcAft>
                <a:spcPts val="0"/>
              </a:spcAft>
              <a:buClr>
                <a:schemeClr val="dk2"/>
              </a:buClr>
              <a:buSzPts val="1800"/>
              <a:buFont typeface="Open Sans"/>
              <a:buAutoNum type="arabicPeriod"/>
            </a:pPr>
            <a:r>
              <a:rPr lang="en" sz="1800">
                <a:solidFill>
                  <a:schemeClr val="dk2"/>
                </a:solidFill>
                <a:latin typeface="Open Sans"/>
                <a:ea typeface="Open Sans"/>
                <a:cs typeface="Open Sans"/>
                <a:sym typeface="Open Sans"/>
              </a:rPr>
              <a:t>“Can’t help myself”, by Sun Yuan &amp; Peng Yu, Biennale di Venezia 2019 → renamed as “Couldn’t help myself” (</a:t>
            </a:r>
            <a:r>
              <a:rPr lang="en" sz="1800" u="sng">
                <a:solidFill>
                  <a:schemeClr val="hlink"/>
                </a:solidFill>
                <a:latin typeface="Open Sans"/>
                <a:ea typeface="Open Sans"/>
                <a:cs typeface="Open Sans"/>
                <a:sym typeface="Open Sans"/>
                <a:hlinkClick r:id="rId4"/>
              </a:rPr>
              <a:t>https://www.youtube.com/watch?v=czHS8p2EtJM</a:t>
            </a:r>
            <a:r>
              <a:rPr lang="en" sz="1800">
                <a:solidFill>
                  <a:schemeClr val="dk2"/>
                </a:solidFill>
                <a:latin typeface="Open Sans"/>
                <a:ea typeface="Open Sans"/>
                <a:cs typeface="Open Sans"/>
                <a:sym typeface="Open Sans"/>
              </a:rPr>
              <a:t>) </a:t>
            </a:r>
            <a:endParaRPr sz="1800">
              <a:solidFill>
                <a:schemeClr val="dk2"/>
              </a:solidFill>
              <a:latin typeface="Open Sans"/>
              <a:ea typeface="Open Sans"/>
              <a:cs typeface="Open Sans"/>
              <a:sym typeface="Open Sans"/>
            </a:endParaRPr>
          </a:p>
          <a:p>
            <a:pPr indent="-342900" lvl="0" marL="457200" rtl="0" algn="l">
              <a:spcBef>
                <a:spcPts val="0"/>
              </a:spcBef>
              <a:spcAft>
                <a:spcPts val="0"/>
              </a:spcAft>
              <a:buClr>
                <a:schemeClr val="dk2"/>
              </a:buClr>
              <a:buSzPts val="1800"/>
              <a:buAutoNum type="arabicPeriod"/>
            </a:pPr>
            <a:r>
              <a:rPr lang="en" sz="1800">
                <a:solidFill>
                  <a:schemeClr val="dk2"/>
                </a:solidFill>
                <a:latin typeface="Open Sans"/>
                <a:ea typeface="Open Sans"/>
                <a:cs typeface="Open Sans"/>
                <a:sym typeface="Open Sans"/>
              </a:rPr>
              <a:t>Involve </a:t>
            </a:r>
            <a:r>
              <a:rPr b="1" lang="en" sz="1800">
                <a:solidFill>
                  <a:schemeClr val="dk2"/>
                </a:solidFill>
                <a:latin typeface="Open Sans"/>
                <a:ea typeface="Open Sans"/>
                <a:cs typeface="Open Sans"/>
                <a:sym typeface="Open Sans"/>
              </a:rPr>
              <a:t>artists </a:t>
            </a:r>
            <a:r>
              <a:rPr lang="en" sz="1800">
                <a:solidFill>
                  <a:schemeClr val="dk2"/>
                </a:solidFill>
                <a:latin typeface="Open Sans"/>
                <a:ea typeface="Open Sans"/>
                <a:cs typeface="Open Sans"/>
                <a:sym typeface="Open Sans"/>
              </a:rPr>
              <a:t>and </a:t>
            </a:r>
            <a:r>
              <a:rPr b="1" lang="en" sz="1800">
                <a:solidFill>
                  <a:schemeClr val="dk2"/>
                </a:solidFill>
                <a:latin typeface="Open Sans"/>
                <a:ea typeface="Open Sans"/>
                <a:cs typeface="Open Sans"/>
                <a:sym typeface="Open Sans"/>
              </a:rPr>
              <a:t>creative thinkers</a:t>
            </a:r>
            <a:r>
              <a:rPr lang="en" sz="1800">
                <a:solidFill>
                  <a:schemeClr val="dk2"/>
                </a:solidFill>
                <a:latin typeface="Open Sans"/>
                <a:ea typeface="Open Sans"/>
                <a:cs typeface="Open Sans"/>
                <a:sym typeface="Open Sans"/>
              </a:rPr>
              <a:t>, they open doors and windows we often see as closed</a:t>
            </a:r>
            <a:endParaRPr sz="1800">
              <a:solidFill>
                <a:schemeClr val="dk2"/>
              </a:solidFill>
              <a:latin typeface="Open Sans"/>
              <a:ea typeface="Open Sans"/>
              <a:cs typeface="Open Sans"/>
              <a:sym typeface="Open Sans"/>
            </a:endParaRPr>
          </a:p>
          <a:p>
            <a:pPr indent="-342900" lvl="0" marL="457200" rtl="0" algn="l">
              <a:spcBef>
                <a:spcPts val="0"/>
              </a:spcBef>
              <a:spcAft>
                <a:spcPts val="0"/>
              </a:spcAft>
              <a:buClr>
                <a:schemeClr val="dk2"/>
              </a:buClr>
              <a:buSzPts val="1800"/>
              <a:buAutoNum type="arabicPeriod"/>
            </a:pPr>
            <a:r>
              <a:rPr lang="en" sz="1800">
                <a:solidFill>
                  <a:schemeClr val="dk2"/>
                </a:solidFill>
                <a:latin typeface="Open Sans"/>
                <a:ea typeface="Open Sans"/>
                <a:cs typeface="Open Sans"/>
                <a:sym typeface="Open Sans"/>
              </a:rPr>
              <a:t>Look at how </a:t>
            </a:r>
            <a:r>
              <a:rPr b="1" lang="en" sz="1800">
                <a:solidFill>
                  <a:schemeClr val="dk2"/>
                </a:solidFill>
                <a:latin typeface="Open Sans"/>
                <a:ea typeface="Open Sans"/>
                <a:cs typeface="Open Sans"/>
                <a:sym typeface="Open Sans"/>
              </a:rPr>
              <a:t>nature </a:t>
            </a:r>
            <a:r>
              <a:rPr lang="en" sz="1800">
                <a:solidFill>
                  <a:schemeClr val="dk2"/>
                </a:solidFill>
                <a:latin typeface="Open Sans"/>
                <a:ea typeface="Open Sans"/>
                <a:cs typeface="Open Sans"/>
                <a:sym typeface="Open Sans"/>
              </a:rPr>
              <a:t>as </a:t>
            </a:r>
            <a:r>
              <a:rPr lang="en" sz="1800">
                <a:solidFill>
                  <a:schemeClr val="dk2"/>
                </a:solidFill>
                <a:latin typeface="Open Sans"/>
                <a:ea typeface="Open Sans"/>
                <a:cs typeface="Open Sans"/>
                <a:sym typeface="Open Sans"/>
              </a:rPr>
              <a:t>already been solving complex problems for just a few millennia</a:t>
            </a:r>
            <a:endParaRPr sz="1800">
              <a:solidFill>
                <a:schemeClr val="dk2"/>
              </a:solidFill>
              <a:latin typeface="Open Sans"/>
              <a:ea typeface="Open Sans"/>
              <a:cs typeface="Open Sans"/>
              <a:sym typeface="Open Sans"/>
            </a:endParaRPr>
          </a:p>
          <a:p>
            <a:pPr indent="-342900" lvl="0" marL="457200" rtl="0" algn="l">
              <a:spcBef>
                <a:spcPts val="0"/>
              </a:spcBef>
              <a:spcAft>
                <a:spcPts val="0"/>
              </a:spcAft>
              <a:buClr>
                <a:schemeClr val="dk2"/>
              </a:buClr>
              <a:buSzPts val="1800"/>
              <a:buAutoNum type="arabicPeriod"/>
            </a:pPr>
            <a:r>
              <a:rPr b="1" lang="en" sz="1800">
                <a:solidFill>
                  <a:schemeClr val="dk2"/>
                </a:solidFill>
                <a:latin typeface="Open Sans"/>
                <a:ea typeface="Open Sans"/>
                <a:cs typeface="Open Sans"/>
                <a:sym typeface="Open Sans"/>
              </a:rPr>
              <a:t>Intentional exercise </a:t>
            </a:r>
            <a:r>
              <a:rPr lang="en" sz="1800">
                <a:solidFill>
                  <a:schemeClr val="dk2"/>
                </a:solidFill>
                <a:latin typeface="Open Sans"/>
                <a:ea typeface="Open Sans"/>
                <a:cs typeface="Open Sans"/>
                <a:sym typeface="Open Sans"/>
              </a:rPr>
              <a:t>(also in every small projects!) to see what is doable, what is desirable, what is possible, what is preferable. Then </a:t>
            </a:r>
            <a:r>
              <a:rPr b="1" lang="en" sz="1800">
                <a:solidFill>
                  <a:schemeClr val="dk2"/>
                </a:solidFill>
                <a:latin typeface="Open Sans"/>
                <a:ea typeface="Open Sans"/>
                <a:cs typeface="Open Sans"/>
                <a:sym typeface="Open Sans"/>
              </a:rPr>
              <a:t>point to preferable</a:t>
            </a:r>
            <a:r>
              <a:rPr lang="en" sz="1800">
                <a:solidFill>
                  <a:schemeClr val="dk2"/>
                </a:solidFill>
                <a:latin typeface="Open Sans"/>
                <a:ea typeface="Open Sans"/>
                <a:cs typeface="Open Sans"/>
                <a:sym typeface="Open Sans"/>
              </a:rPr>
              <a:t>! (Nohr et al. 2023; Nørgård et al. 2024)</a:t>
            </a:r>
            <a:endParaRPr sz="1800">
              <a:solidFill>
                <a:schemeClr val="dk2"/>
              </a:solidFill>
              <a:latin typeface="Open Sans"/>
              <a:ea typeface="Open Sans"/>
              <a:cs typeface="Open Sans"/>
              <a:sym typeface="Open Sans"/>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 name="Shape 268"/>
        <p:cNvGrpSpPr/>
        <p:nvPr/>
      </p:nvGrpSpPr>
      <p:grpSpPr>
        <a:xfrm>
          <a:off x="0" y="0"/>
          <a:ext cx="0" cy="0"/>
          <a:chOff x="0" y="0"/>
          <a:chExt cx="0" cy="0"/>
        </a:xfrm>
      </p:grpSpPr>
      <p:sp>
        <p:nvSpPr>
          <p:cNvPr id="269" name="Google Shape;269;p3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Open Sans"/>
                <a:ea typeface="Open Sans"/>
                <a:cs typeface="Open Sans"/>
                <a:sym typeface="Open Sans"/>
              </a:rPr>
              <a:t>Connie</a:t>
            </a:r>
            <a:endParaRPr>
              <a:latin typeface="Open Sans"/>
              <a:ea typeface="Open Sans"/>
              <a:cs typeface="Open Sans"/>
              <a:sym typeface="Open Sans"/>
            </a:endParaRPr>
          </a:p>
        </p:txBody>
      </p:sp>
      <p:sp>
        <p:nvSpPr>
          <p:cNvPr id="270" name="Google Shape;270;p3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latin typeface="Open Sans"/>
                <a:ea typeface="Open Sans"/>
                <a:cs typeface="Open Sans"/>
                <a:sym typeface="Open Sans"/>
              </a:rPr>
              <a:t>The power of the imagination - “what if”?</a:t>
            </a:r>
            <a:endParaRPr>
              <a:latin typeface="Open Sans"/>
              <a:ea typeface="Open Sans"/>
              <a:cs typeface="Open Sans"/>
              <a:sym typeface="Open Sans"/>
            </a:endParaRPr>
          </a:p>
          <a:p>
            <a:pPr indent="0" lvl="0" marL="0" rtl="0" algn="l">
              <a:spcBef>
                <a:spcPts val="1200"/>
              </a:spcBef>
              <a:spcAft>
                <a:spcPts val="0"/>
              </a:spcAft>
              <a:buNone/>
            </a:pPr>
            <a:r>
              <a:rPr lang="en">
                <a:latin typeface="Open Sans"/>
                <a:ea typeface="Open Sans"/>
                <a:cs typeface="Open Sans"/>
                <a:sym typeface="Open Sans"/>
              </a:rPr>
              <a:t>Speculative education - futures we create (</a:t>
            </a:r>
            <a:r>
              <a:rPr lang="en" sz="1100">
                <a:solidFill>
                  <a:schemeClr val="dk1"/>
                </a:solidFill>
                <a:latin typeface="Open Sans"/>
                <a:ea typeface="Open Sans"/>
                <a:cs typeface="Open Sans"/>
                <a:sym typeface="Open Sans"/>
              </a:rPr>
              <a:t>Ross, J. (2018). Speculative Method as an Approach to Researching Emerging Educational Issues and Technologies. In </a:t>
            </a:r>
            <a:r>
              <a:rPr i="1" lang="en" sz="1100">
                <a:solidFill>
                  <a:schemeClr val="dk1"/>
                </a:solidFill>
                <a:latin typeface="Open Sans"/>
                <a:ea typeface="Open Sans"/>
                <a:cs typeface="Open Sans"/>
                <a:sym typeface="Open Sans"/>
              </a:rPr>
              <a:t>Building Research Design in Education: Theoretically Informed Advanced Methods</a:t>
            </a:r>
            <a:r>
              <a:rPr lang="en" sz="1100">
                <a:solidFill>
                  <a:schemeClr val="dk1"/>
                </a:solidFill>
                <a:latin typeface="Open Sans"/>
                <a:ea typeface="Open Sans"/>
                <a:cs typeface="Open Sans"/>
                <a:sym typeface="Open Sans"/>
              </a:rPr>
              <a:t>. Bloomsbury</a:t>
            </a:r>
            <a:r>
              <a:rPr lang="en">
                <a:latin typeface="Open Sans"/>
                <a:ea typeface="Open Sans"/>
                <a:cs typeface="Open Sans"/>
                <a:sym typeface="Open Sans"/>
              </a:rPr>
              <a:t>)</a:t>
            </a:r>
            <a:endParaRPr>
              <a:latin typeface="Open Sans"/>
              <a:ea typeface="Open Sans"/>
              <a:cs typeface="Open Sans"/>
              <a:sym typeface="Open Sans"/>
            </a:endParaRPr>
          </a:p>
          <a:p>
            <a:pPr indent="0" lvl="0" marL="0" rtl="0" algn="l">
              <a:spcBef>
                <a:spcPts val="1200"/>
              </a:spcBef>
              <a:spcAft>
                <a:spcPts val="1200"/>
              </a:spcAft>
              <a:buNone/>
            </a:pPr>
            <a:r>
              <a:rPr lang="en">
                <a:latin typeface="Open Sans"/>
                <a:ea typeface="Open Sans"/>
                <a:cs typeface="Open Sans"/>
                <a:sym typeface="Open Sans"/>
              </a:rPr>
              <a:t>Practicescapes “are offered as a speculative learning design climbing frame that could take us from dreams of possibility to enlivened and embodied presents” </a:t>
            </a:r>
            <a:r>
              <a:rPr lang="en" sz="1100">
                <a:latin typeface="Open Sans"/>
                <a:ea typeface="Open Sans"/>
                <a:cs typeface="Open Sans"/>
                <a:sym typeface="Open Sans"/>
              </a:rPr>
              <a:t>para 1</a:t>
            </a:r>
            <a:r>
              <a:rPr lang="en">
                <a:latin typeface="Open Sans"/>
                <a:ea typeface="Open Sans"/>
                <a:cs typeface="Open Sans"/>
                <a:sym typeface="Open Sans"/>
              </a:rPr>
              <a:t> (</a:t>
            </a:r>
            <a:r>
              <a:rPr lang="en" sz="1100">
                <a:solidFill>
                  <a:schemeClr val="dk1"/>
                </a:solidFill>
                <a:latin typeface="Open Sans"/>
                <a:ea typeface="Open Sans"/>
                <a:cs typeface="Open Sans"/>
                <a:sym typeface="Open Sans"/>
              </a:rPr>
              <a:t>Costello, E., McDonald, J., Macgilchrist, F. </a:t>
            </a:r>
            <a:r>
              <a:rPr i="1" lang="en" sz="1100">
                <a:solidFill>
                  <a:schemeClr val="dk1"/>
                </a:solidFill>
                <a:latin typeface="Open Sans"/>
                <a:ea typeface="Open Sans"/>
                <a:cs typeface="Open Sans"/>
                <a:sym typeface="Open Sans"/>
              </a:rPr>
              <a:t>et al.</a:t>
            </a:r>
            <a:r>
              <a:rPr lang="en" sz="1100">
                <a:solidFill>
                  <a:schemeClr val="dk1"/>
                </a:solidFill>
                <a:latin typeface="Open Sans"/>
                <a:ea typeface="Open Sans"/>
                <a:cs typeface="Open Sans"/>
                <a:sym typeface="Open Sans"/>
              </a:rPr>
              <a:t> Speculative Practicescapes of Learning Design and Dreaming. </a:t>
            </a:r>
            <a:r>
              <a:rPr i="1" lang="en" sz="1100">
                <a:solidFill>
                  <a:schemeClr val="dk1"/>
                </a:solidFill>
                <a:latin typeface="Open Sans"/>
                <a:ea typeface="Open Sans"/>
                <a:cs typeface="Open Sans"/>
                <a:sym typeface="Open Sans"/>
              </a:rPr>
              <a:t>Postdigit Sci Educ</a:t>
            </a:r>
            <a:r>
              <a:rPr lang="en" sz="1100">
                <a:solidFill>
                  <a:schemeClr val="dk1"/>
                </a:solidFill>
                <a:latin typeface="Open Sans"/>
                <a:ea typeface="Open Sans"/>
                <a:cs typeface="Open Sans"/>
                <a:sym typeface="Open Sans"/>
              </a:rPr>
              <a:t> (2024). </a:t>
            </a:r>
            <a:r>
              <a:rPr lang="en" sz="1100" u="sng">
                <a:solidFill>
                  <a:schemeClr val="hlink"/>
                </a:solidFill>
                <a:latin typeface="Open Sans"/>
                <a:ea typeface="Open Sans"/>
                <a:cs typeface="Open Sans"/>
                <a:sym typeface="Open Sans"/>
                <a:hlinkClick r:id="rId3"/>
              </a:rPr>
              <a:t>https://doi.org/10.1007/s42438-024-00465-5</a:t>
            </a:r>
            <a:r>
              <a:rPr lang="en" sz="1100">
                <a:solidFill>
                  <a:schemeClr val="dk1"/>
                </a:solidFill>
                <a:latin typeface="Open Sans"/>
                <a:ea typeface="Open Sans"/>
                <a:cs typeface="Open Sans"/>
                <a:sym typeface="Open Sans"/>
              </a:rPr>
              <a:t>) </a:t>
            </a:r>
            <a:endParaRPr>
              <a:latin typeface="Open Sans"/>
              <a:ea typeface="Open Sans"/>
              <a:cs typeface="Open Sans"/>
              <a:sym typeface="Open Sans"/>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sp>
        <p:nvSpPr>
          <p:cNvPr id="275" name="Google Shape;275;p39"/>
          <p:cNvSpPr/>
          <p:nvPr/>
        </p:nvSpPr>
        <p:spPr>
          <a:xfrm>
            <a:off x="1950550" y="511487"/>
            <a:ext cx="1695600" cy="1695600"/>
          </a:xfrm>
          <a:prstGeom prst="rect">
            <a:avLst/>
          </a:prstGeom>
          <a:solidFill>
            <a:srgbClr val="EFEFEF"/>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276" name="Google Shape;276;p39"/>
          <p:cNvSpPr/>
          <p:nvPr/>
        </p:nvSpPr>
        <p:spPr>
          <a:xfrm>
            <a:off x="3717400" y="511487"/>
            <a:ext cx="1695600" cy="1695600"/>
          </a:xfrm>
          <a:prstGeom prst="rect">
            <a:avLst/>
          </a:prstGeom>
          <a:solidFill>
            <a:srgbClr val="EFEFEF"/>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277" name="Google Shape;277;p39"/>
          <p:cNvSpPr/>
          <p:nvPr/>
        </p:nvSpPr>
        <p:spPr>
          <a:xfrm>
            <a:off x="5484250" y="511487"/>
            <a:ext cx="1695600" cy="1695600"/>
          </a:xfrm>
          <a:prstGeom prst="rect">
            <a:avLst/>
          </a:prstGeom>
          <a:solidFill>
            <a:srgbClr val="EFEFEF"/>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278" name="Google Shape;278;p39"/>
          <p:cNvSpPr/>
          <p:nvPr/>
        </p:nvSpPr>
        <p:spPr>
          <a:xfrm>
            <a:off x="7251100" y="511487"/>
            <a:ext cx="1695600" cy="1695600"/>
          </a:xfrm>
          <a:prstGeom prst="rect">
            <a:avLst/>
          </a:prstGeom>
          <a:solidFill>
            <a:srgbClr val="F1A745"/>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279" name="Google Shape;279;p39"/>
          <p:cNvSpPr txBox="1"/>
          <p:nvPr/>
        </p:nvSpPr>
        <p:spPr>
          <a:xfrm>
            <a:off x="3724200" y="631373"/>
            <a:ext cx="1695600" cy="1416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900"/>
              <a:buFont typeface="Arial"/>
              <a:buNone/>
            </a:pPr>
            <a:r>
              <a:rPr b="1" i="0" lang="en" sz="1900" u="none" cap="none" strike="noStrike">
                <a:solidFill>
                  <a:srgbClr val="FFFFFF"/>
                </a:solidFill>
                <a:latin typeface="Arial"/>
                <a:ea typeface="Arial"/>
                <a:cs typeface="Arial"/>
                <a:sym typeface="Arial"/>
              </a:rPr>
              <a:t>MAKE CLAIMS</a:t>
            </a:r>
            <a:r>
              <a:rPr b="0" i="0" lang="en" sz="1600" u="none" cap="none" strike="noStrike">
                <a:solidFill>
                  <a:srgbClr val="FFFFFF"/>
                </a:solidFill>
                <a:latin typeface="Arial"/>
                <a:ea typeface="Arial"/>
                <a:cs typeface="Arial"/>
                <a:sym typeface="Arial"/>
              </a:rPr>
              <a:t> </a:t>
            </a:r>
            <a:endParaRPr b="0" i="0" sz="1600" u="none" cap="none" strike="noStrike">
              <a:solidFill>
                <a:srgbClr val="FFFFFF"/>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600"/>
              <a:buFont typeface="Arial"/>
              <a:buNone/>
            </a:pPr>
            <a:r>
              <a:rPr b="0" i="0" lang="en" sz="1600" u="none" cap="none" strike="noStrike">
                <a:solidFill>
                  <a:srgbClr val="FFFFFF"/>
                </a:solidFill>
                <a:latin typeface="Arial"/>
                <a:ea typeface="Arial"/>
                <a:cs typeface="Arial"/>
                <a:sym typeface="Arial"/>
              </a:rPr>
              <a:t>for just, humane &amp; globally sustainable OE</a:t>
            </a:r>
            <a:endParaRPr b="0" i="0" sz="1600" u="none" cap="none" strike="noStrike">
              <a:solidFill>
                <a:srgbClr val="000000"/>
              </a:solidFill>
              <a:latin typeface="Arial"/>
              <a:ea typeface="Arial"/>
              <a:cs typeface="Arial"/>
              <a:sym typeface="Arial"/>
            </a:endParaRPr>
          </a:p>
        </p:txBody>
      </p:sp>
      <p:sp>
        <p:nvSpPr>
          <p:cNvPr id="280" name="Google Shape;280;p39"/>
          <p:cNvSpPr txBox="1"/>
          <p:nvPr/>
        </p:nvSpPr>
        <p:spPr>
          <a:xfrm>
            <a:off x="1944248" y="783773"/>
            <a:ext cx="1695600" cy="9234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900"/>
              <a:buFont typeface="Arial"/>
              <a:buNone/>
            </a:pPr>
            <a:r>
              <a:rPr b="1" i="0" lang="en" sz="1900" u="none" cap="none" strike="noStrike">
                <a:solidFill>
                  <a:srgbClr val="FFFFFF"/>
                </a:solidFill>
                <a:latin typeface="Arial"/>
                <a:ea typeface="Arial"/>
                <a:cs typeface="Arial"/>
                <a:sym typeface="Arial"/>
              </a:rPr>
              <a:t>CHALLENGE </a:t>
            </a:r>
            <a:endParaRPr b="1" i="0" sz="17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900"/>
              <a:buFont typeface="Arial"/>
              <a:buNone/>
            </a:pPr>
            <a:r>
              <a:rPr b="1" i="0" lang="en" sz="1900" u="none" cap="none" strike="noStrike">
                <a:solidFill>
                  <a:srgbClr val="FFFFFF"/>
                </a:solidFill>
                <a:latin typeface="Arial"/>
                <a:ea typeface="Arial"/>
                <a:cs typeface="Arial"/>
                <a:sym typeface="Arial"/>
              </a:rPr>
              <a:t>&amp; RESIST </a:t>
            </a:r>
            <a:endParaRPr b="1" i="0" sz="17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600"/>
              <a:buFont typeface="Arial"/>
              <a:buNone/>
            </a:pPr>
            <a:r>
              <a:rPr b="0" i="0" lang="en" sz="1600" u="none" cap="none" strike="noStrike">
                <a:solidFill>
                  <a:srgbClr val="FFFFFF"/>
                </a:solidFill>
                <a:latin typeface="Arial"/>
                <a:ea typeface="Arial"/>
                <a:cs typeface="Arial"/>
                <a:sym typeface="Arial"/>
              </a:rPr>
              <a:t>hegemonies</a:t>
            </a:r>
            <a:endParaRPr b="0" i="0" sz="1600" u="none" cap="none" strike="noStrike">
              <a:solidFill>
                <a:srgbClr val="000000"/>
              </a:solidFill>
              <a:latin typeface="Arial"/>
              <a:ea typeface="Arial"/>
              <a:cs typeface="Arial"/>
              <a:sym typeface="Arial"/>
            </a:endParaRPr>
          </a:p>
        </p:txBody>
      </p:sp>
      <p:sp>
        <p:nvSpPr>
          <p:cNvPr id="281" name="Google Shape;281;p39"/>
          <p:cNvSpPr txBox="1"/>
          <p:nvPr/>
        </p:nvSpPr>
        <p:spPr>
          <a:xfrm>
            <a:off x="5487117" y="707573"/>
            <a:ext cx="1695600" cy="11082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600"/>
              <a:buFont typeface="Arial"/>
              <a:buNone/>
            </a:pPr>
            <a:r>
              <a:rPr b="0" i="0" lang="en" sz="1600" u="none" cap="none" strike="noStrike">
                <a:solidFill>
                  <a:srgbClr val="FFFFFF"/>
                </a:solidFill>
                <a:latin typeface="Arial"/>
                <a:ea typeface="Arial"/>
                <a:cs typeface="Arial"/>
                <a:sym typeface="Arial"/>
              </a:rPr>
              <a:t>Courageously </a:t>
            </a:r>
            <a:r>
              <a:rPr b="1" i="0" lang="en" sz="1900" u="none" cap="none" strike="noStrike">
                <a:solidFill>
                  <a:srgbClr val="FFFFFF"/>
                </a:solidFill>
                <a:latin typeface="Arial"/>
                <a:ea typeface="Arial"/>
                <a:cs typeface="Arial"/>
                <a:sym typeface="Arial"/>
              </a:rPr>
              <a:t>IMAGINE</a:t>
            </a:r>
            <a:r>
              <a:rPr b="0" i="0" lang="en" sz="1600" u="none" cap="none" strike="noStrike">
                <a:solidFill>
                  <a:srgbClr val="FFFFFF"/>
                </a:solidFill>
                <a:latin typeface="Arial"/>
                <a:ea typeface="Arial"/>
                <a:cs typeface="Arial"/>
                <a:sym typeface="Arial"/>
              </a:rPr>
              <a:t> </a:t>
            </a:r>
            <a:endParaRPr b="0" i="0" sz="1600" u="none" cap="none" strike="noStrike">
              <a:solidFill>
                <a:srgbClr val="FFFFFF"/>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600"/>
              <a:buFont typeface="Arial"/>
              <a:buNone/>
            </a:pPr>
            <a:r>
              <a:rPr b="0" i="0" lang="en" sz="1600" u="none" cap="none" strike="noStrike">
                <a:solidFill>
                  <a:srgbClr val="FFFFFF"/>
                </a:solidFill>
                <a:latin typeface="Arial"/>
                <a:ea typeface="Arial"/>
                <a:cs typeface="Arial"/>
                <a:sym typeface="Arial"/>
              </a:rPr>
              <a:t>&amp; share </a:t>
            </a:r>
            <a:r>
              <a:rPr b="0" i="0" lang="en" sz="1500" u="none" cap="none" strike="noStrike">
                <a:solidFill>
                  <a:srgbClr val="FFFFFF"/>
                </a:solidFill>
                <a:latin typeface="Arial"/>
                <a:ea typeface="Arial"/>
                <a:cs typeface="Arial"/>
                <a:sym typeface="Arial"/>
              </a:rPr>
              <a:t>fresh possibilities</a:t>
            </a:r>
            <a:endParaRPr b="0" i="0" sz="1500" u="none" cap="none" strike="noStrike">
              <a:solidFill>
                <a:srgbClr val="000000"/>
              </a:solidFill>
              <a:latin typeface="Arial"/>
              <a:ea typeface="Arial"/>
              <a:cs typeface="Arial"/>
              <a:sym typeface="Arial"/>
            </a:endParaRPr>
          </a:p>
        </p:txBody>
      </p:sp>
      <p:sp>
        <p:nvSpPr>
          <p:cNvPr id="282" name="Google Shape;282;p39"/>
          <p:cNvSpPr txBox="1"/>
          <p:nvPr/>
        </p:nvSpPr>
        <p:spPr>
          <a:xfrm>
            <a:off x="7238855" y="707573"/>
            <a:ext cx="1695600" cy="1215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900"/>
              <a:buFont typeface="Arial"/>
              <a:buNone/>
            </a:pPr>
            <a:r>
              <a:rPr b="1" i="0" lang="en" sz="1900" u="none" cap="none" strike="noStrike">
                <a:solidFill>
                  <a:srgbClr val="FFFFFF"/>
                </a:solidFill>
                <a:latin typeface="Arial"/>
                <a:ea typeface="Arial"/>
                <a:cs typeface="Arial"/>
                <a:sym typeface="Arial"/>
              </a:rPr>
              <a:t>MAKE POSITIVE CHANGES</a:t>
            </a:r>
            <a:endParaRPr b="0" i="0" sz="16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600"/>
              <a:buFont typeface="Arial"/>
              <a:buNone/>
            </a:pPr>
            <a:r>
              <a:rPr b="0" i="0" lang="en" sz="1600" u="none" cap="none" strike="noStrike">
                <a:solidFill>
                  <a:srgbClr val="FFFFFF"/>
                </a:solidFill>
                <a:latin typeface="Arial"/>
                <a:ea typeface="Arial"/>
                <a:cs typeface="Arial"/>
                <a:sym typeface="Arial"/>
              </a:rPr>
              <a:t>here and now</a:t>
            </a:r>
            <a:endParaRPr b="0" i="0" sz="1600" u="none" cap="none" strike="noStrike">
              <a:solidFill>
                <a:srgbClr val="000000"/>
              </a:solidFill>
              <a:latin typeface="Arial"/>
              <a:ea typeface="Arial"/>
              <a:cs typeface="Arial"/>
              <a:sym typeface="Arial"/>
            </a:endParaRPr>
          </a:p>
        </p:txBody>
      </p:sp>
      <p:sp>
        <p:nvSpPr>
          <p:cNvPr id="283" name="Google Shape;283;p39"/>
          <p:cNvSpPr/>
          <p:nvPr/>
        </p:nvSpPr>
        <p:spPr>
          <a:xfrm>
            <a:off x="183700" y="511487"/>
            <a:ext cx="1695600" cy="1695600"/>
          </a:xfrm>
          <a:prstGeom prst="rect">
            <a:avLst/>
          </a:prstGeom>
          <a:solidFill>
            <a:srgbClr val="EFEFEF"/>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284" name="Google Shape;284;p39"/>
          <p:cNvSpPr txBox="1"/>
          <p:nvPr/>
        </p:nvSpPr>
        <p:spPr>
          <a:xfrm>
            <a:off x="171100" y="783773"/>
            <a:ext cx="1695600" cy="9234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900"/>
              <a:buFont typeface="Arial"/>
              <a:buNone/>
            </a:pPr>
            <a:r>
              <a:rPr b="1" i="0" lang="en" sz="1900" u="none" cap="none" strike="noStrike">
                <a:solidFill>
                  <a:srgbClr val="FFFFFF"/>
                </a:solidFill>
                <a:latin typeface="Arial"/>
                <a:ea typeface="Arial"/>
                <a:cs typeface="Arial"/>
                <a:sym typeface="Arial"/>
              </a:rPr>
              <a:t>NAME &amp; ANALYSE</a:t>
            </a:r>
            <a:r>
              <a:rPr b="0" i="0" lang="en" sz="1600" u="none" cap="none" strike="noStrike">
                <a:solidFill>
                  <a:srgbClr val="FFFFFF"/>
                </a:solidFill>
                <a:latin typeface="Arial"/>
                <a:ea typeface="Arial"/>
                <a:cs typeface="Arial"/>
                <a:sym typeface="Arial"/>
              </a:rPr>
              <a:t> troubles of OE</a:t>
            </a:r>
            <a:endParaRPr b="0" i="0" sz="1600" u="none" cap="none" strike="noStrike">
              <a:solidFill>
                <a:srgbClr val="000000"/>
              </a:solidFill>
              <a:latin typeface="Arial"/>
              <a:ea typeface="Arial"/>
              <a:cs typeface="Arial"/>
              <a:sym typeface="Arial"/>
            </a:endParaRPr>
          </a:p>
        </p:txBody>
      </p:sp>
      <p:sp>
        <p:nvSpPr>
          <p:cNvPr id="285" name="Google Shape;285;p39"/>
          <p:cNvSpPr txBox="1"/>
          <p:nvPr/>
        </p:nvSpPr>
        <p:spPr>
          <a:xfrm>
            <a:off x="304800" y="4751100"/>
            <a:ext cx="7765200" cy="646500"/>
          </a:xfrm>
          <a:prstGeom prst="rect">
            <a:avLst/>
          </a:prstGeom>
          <a:noFill/>
          <a:ln>
            <a:noFill/>
          </a:ln>
        </p:spPr>
        <p:txBody>
          <a:bodyPr anchorCtr="0" anchor="t" bIns="91425" lIns="91425" spcFirstLastPara="1" rIns="91425" wrap="square" tIns="91425">
            <a:spAutoFit/>
          </a:bodyPr>
          <a:lstStyle/>
          <a:p>
            <a:pPr indent="0" lvl="0" marL="63500" marR="76200" rtl="0" algn="l">
              <a:lnSpc>
                <a:spcPct val="122222"/>
              </a:lnSpc>
              <a:spcBef>
                <a:spcPts val="0"/>
              </a:spcBef>
              <a:spcAft>
                <a:spcPts val="0"/>
              </a:spcAft>
              <a:buNone/>
            </a:pPr>
            <a:r>
              <a:rPr lang="en" sz="1350" u="sng">
                <a:solidFill>
                  <a:schemeClr val="dk1"/>
                </a:solidFill>
                <a:latin typeface="Roboto"/>
                <a:ea typeface="Roboto"/>
                <a:cs typeface="Roboto"/>
                <a:sym typeface="Roboto"/>
                <a:hlinkClick r:id="rId3">
                  <a:extLst>
                    <a:ext uri="{A12FA001-AC4F-418D-AE19-62706E023703}">
                      <ahyp:hlinkClr val="tx"/>
                    </a:ext>
                  </a:extLst>
                </a:hlinkClick>
              </a:rPr>
              <a:t>OER24 keynote - Cronin &amp; Czerniewicz  28-Mar-2024</a:t>
            </a:r>
            <a:r>
              <a:rPr lang="en" sz="1350">
                <a:solidFill>
                  <a:schemeClr val="dk1"/>
                </a:solidFill>
                <a:latin typeface="Roboto"/>
                <a:ea typeface="Roboto"/>
                <a:cs typeface="Roboto"/>
                <a:sym typeface="Roboto"/>
              </a:rPr>
              <a:t>, </a:t>
            </a:r>
            <a:r>
              <a:rPr lang="en" sz="1350" u="sng">
                <a:solidFill>
                  <a:schemeClr val="dk1"/>
                </a:solidFill>
                <a:latin typeface="Roboto"/>
                <a:ea typeface="Roboto"/>
                <a:cs typeface="Roboto"/>
                <a:sym typeface="Roboto"/>
                <a:hlinkClick r:id="rId4">
                  <a:extLst>
                    <a:ext uri="{A12FA001-AC4F-418D-AE19-62706E023703}">
                      <ahyp:hlinkClr val="tx"/>
                    </a:ext>
                  </a:extLst>
                </a:hlinkClick>
              </a:rPr>
              <a:t>CC BY NC</a:t>
            </a:r>
            <a:endParaRPr sz="1350">
              <a:solidFill>
                <a:schemeClr val="dk1"/>
              </a:solidFill>
              <a:latin typeface="Roboto"/>
              <a:ea typeface="Roboto"/>
              <a:cs typeface="Roboto"/>
              <a:sym typeface="Roboto"/>
            </a:endParaRPr>
          </a:p>
          <a:p>
            <a:pPr indent="0" lvl="0" marL="63500" marR="76200" rtl="0" algn="l">
              <a:lnSpc>
                <a:spcPct val="122222"/>
              </a:lnSpc>
              <a:spcBef>
                <a:spcPts val="0"/>
              </a:spcBef>
              <a:spcAft>
                <a:spcPts val="0"/>
              </a:spcAft>
              <a:buNone/>
            </a:pPr>
            <a:r>
              <a:t/>
            </a:r>
            <a:endParaRPr sz="1350">
              <a:solidFill>
                <a:schemeClr val="dk1"/>
              </a:solidFill>
              <a:latin typeface="Roboto"/>
              <a:ea typeface="Roboto"/>
              <a:cs typeface="Roboto"/>
              <a:sym typeface="Roboto"/>
            </a:endParaRPr>
          </a:p>
        </p:txBody>
      </p:sp>
      <p:sp>
        <p:nvSpPr>
          <p:cNvPr id="286" name="Google Shape;286;p39"/>
          <p:cNvSpPr txBox="1"/>
          <p:nvPr>
            <p:ph idx="4294967295" type="title"/>
          </p:nvPr>
        </p:nvSpPr>
        <p:spPr>
          <a:xfrm>
            <a:off x="311700" y="2388700"/>
            <a:ext cx="8520600" cy="1416000"/>
          </a:xfrm>
          <a:prstGeom prst="rect">
            <a:avLst/>
          </a:prstGeom>
        </p:spPr>
        <p:txBody>
          <a:bodyPr anchorCtr="0" anchor="t" bIns="91425" lIns="91425" spcFirstLastPara="1" rIns="91425" wrap="square" tIns="91425">
            <a:noAutofit/>
          </a:bodyPr>
          <a:lstStyle/>
          <a:p>
            <a:pPr indent="-355600" lvl="0" marL="457200" rtl="0" algn="l">
              <a:lnSpc>
                <a:spcPct val="115000"/>
              </a:lnSpc>
              <a:spcBef>
                <a:spcPts val="0"/>
              </a:spcBef>
              <a:spcAft>
                <a:spcPts val="0"/>
              </a:spcAft>
              <a:buClr>
                <a:srgbClr val="0000FF"/>
              </a:buClr>
              <a:buSzPts val="2000"/>
              <a:buFont typeface="Open Sans"/>
              <a:buAutoNum type="arabicPeriod" startAt="5"/>
            </a:pPr>
            <a:r>
              <a:rPr b="1" lang="en" sz="2000">
                <a:solidFill>
                  <a:srgbClr val="0000FF"/>
                </a:solidFill>
                <a:latin typeface="Open Sans"/>
                <a:ea typeface="Open Sans"/>
                <a:cs typeface="Open Sans"/>
                <a:sym typeface="Open Sans"/>
              </a:rPr>
              <a:t>Relating where we are able to act, here and now, to make positive change</a:t>
            </a:r>
            <a:endParaRPr b="1" sz="2000">
              <a:solidFill>
                <a:srgbClr val="0000FF"/>
              </a:solidFill>
              <a:latin typeface="Open Sans"/>
              <a:ea typeface="Open Sans"/>
              <a:cs typeface="Open Sans"/>
              <a:sym typeface="Open Sans"/>
            </a:endParaRPr>
          </a:p>
          <a:p>
            <a:pPr indent="0" lvl="0" marL="0" rtl="0" algn="l">
              <a:lnSpc>
                <a:spcPct val="115000"/>
              </a:lnSpc>
              <a:spcBef>
                <a:spcPts val="0"/>
              </a:spcBef>
              <a:spcAft>
                <a:spcPts val="0"/>
              </a:spcAft>
              <a:buNone/>
            </a:pPr>
            <a:r>
              <a:t/>
            </a:r>
            <a:endParaRPr b="1" sz="2000">
              <a:solidFill>
                <a:srgbClr val="0000FF"/>
              </a:solidFill>
              <a:latin typeface="Open Sans"/>
              <a:ea typeface="Open Sans"/>
              <a:cs typeface="Open Sans"/>
              <a:sym typeface="Open Sans"/>
            </a:endParaRPr>
          </a:p>
          <a:p>
            <a:pPr indent="0" lvl="0" marL="0" rtl="0" algn="l">
              <a:lnSpc>
                <a:spcPct val="115000"/>
              </a:lnSpc>
              <a:spcBef>
                <a:spcPts val="0"/>
              </a:spcBef>
              <a:spcAft>
                <a:spcPts val="0"/>
              </a:spcAft>
              <a:buNone/>
            </a:pPr>
            <a:r>
              <a:rPr b="1" lang="en" sz="2000">
                <a:solidFill>
                  <a:srgbClr val="0000FF"/>
                </a:solidFill>
                <a:latin typeface="Open Sans"/>
                <a:ea typeface="Open Sans"/>
                <a:cs typeface="Open Sans"/>
                <a:sym typeface="Open Sans"/>
              </a:rPr>
              <a:t>Jonathan</a:t>
            </a:r>
            <a:r>
              <a:rPr b="1" lang="en" sz="2000">
                <a:solidFill>
                  <a:srgbClr val="0000FF"/>
                </a:solidFill>
                <a:latin typeface="Open Sans"/>
                <a:ea typeface="Open Sans"/>
                <a:cs typeface="Open Sans"/>
                <a:sym typeface="Open Sans"/>
              </a:rPr>
              <a:t> &amp; Paola</a:t>
            </a:r>
            <a:endParaRPr b="1" sz="2000">
              <a:solidFill>
                <a:srgbClr val="0000FF"/>
              </a:solidFill>
              <a:latin typeface="Open Sans"/>
              <a:ea typeface="Open Sans"/>
              <a:cs typeface="Open Sans"/>
              <a:sym typeface="Open Sans"/>
            </a:endParaRPr>
          </a:p>
          <a:p>
            <a:pPr indent="0" lvl="0" marL="0" rtl="0" algn="l">
              <a:lnSpc>
                <a:spcPct val="115000"/>
              </a:lnSpc>
              <a:spcBef>
                <a:spcPts val="0"/>
              </a:spcBef>
              <a:spcAft>
                <a:spcPts val="0"/>
              </a:spcAft>
              <a:buNone/>
            </a:pPr>
            <a:r>
              <a:rPr b="1" lang="en" sz="2000">
                <a:solidFill>
                  <a:srgbClr val="0000FF"/>
                </a:solidFill>
                <a:latin typeface="Open Sans"/>
                <a:ea typeface="Open Sans"/>
                <a:cs typeface="Open Sans"/>
                <a:sym typeface="Open Sans"/>
              </a:rPr>
              <a:t>Connie - Moderator</a:t>
            </a:r>
            <a:endParaRPr b="1" sz="2000">
              <a:solidFill>
                <a:srgbClr val="0000FF"/>
              </a:solidFill>
              <a:latin typeface="Open Sans"/>
              <a:ea typeface="Open Sans"/>
              <a:cs typeface="Open Sans"/>
              <a:sym typeface="Open Sans"/>
            </a:endParaRPr>
          </a:p>
        </p:txBody>
      </p:sp>
    </p:spTree>
  </p:cSld>
  <p:clrMapOvr>
    <a:masterClrMapping/>
  </p:clrMapOvr>
  <mc:AlternateContent>
    <mc:Choice Requires="p14">
      <p:transition p14:dur="100">
        <p:fade/>
      </p:transition>
    </mc:Choice>
    <mc:Fallback>
      <p:transition>
        <p:fade/>
      </p:transition>
    </mc:Fallback>
  </mc:AlternateContent>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 name="Shape 290"/>
        <p:cNvGrpSpPr/>
        <p:nvPr/>
      </p:nvGrpSpPr>
      <p:grpSpPr>
        <a:xfrm>
          <a:off x="0" y="0"/>
          <a:ext cx="0" cy="0"/>
          <a:chOff x="0" y="0"/>
          <a:chExt cx="0" cy="0"/>
        </a:xfrm>
      </p:grpSpPr>
      <p:sp>
        <p:nvSpPr>
          <p:cNvPr id="291" name="Google Shape;291;p40"/>
          <p:cNvSpPr txBox="1"/>
          <p:nvPr/>
        </p:nvSpPr>
        <p:spPr>
          <a:xfrm>
            <a:off x="495750" y="656775"/>
            <a:ext cx="8152500" cy="4522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000">
                <a:solidFill>
                  <a:schemeClr val="dk2"/>
                </a:solidFill>
                <a:latin typeface="Open Sans"/>
                <a:ea typeface="Open Sans"/>
                <a:cs typeface="Open Sans"/>
                <a:sym typeface="Open Sans"/>
              </a:rPr>
              <a:t>Jonathan</a:t>
            </a:r>
            <a:r>
              <a:rPr b="1" lang="en" sz="2000">
                <a:solidFill>
                  <a:schemeClr val="dk2"/>
                </a:solidFill>
                <a:latin typeface="Open Sans"/>
                <a:ea typeface="Open Sans"/>
                <a:cs typeface="Open Sans"/>
                <a:sym typeface="Open Sans"/>
              </a:rPr>
              <a:t>, relating:</a:t>
            </a:r>
            <a:endParaRPr b="1" sz="2000">
              <a:solidFill>
                <a:schemeClr val="dk2"/>
              </a:solidFill>
              <a:latin typeface="Open Sans"/>
              <a:ea typeface="Open Sans"/>
              <a:cs typeface="Open Sans"/>
              <a:sym typeface="Open Sans"/>
            </a:endParaRPr>
          </a:p>
          <a:p>
            <a:pPr indent="0" lvl="0" marL="0" rtl="0" algn="l">
              <a:spcBef>
                <a:spcPts val="0"/>
              </a:spcBef>
              <a:spcAft>
                <a:spcPts val="0"/>
              </a:spcAft>
              <a:buNone/>
            </a:pPr>
            <a:r>
              <a:rPr lang="en" sz="1800">
                <a:solidFill>
                  <a:schemeClr val="dk2"/>
                </a:solidFill>
                <a:latin typeface="Open Sans"/>
                <a:ea typeface="Open Sans"/>
                <a:cs typeface="Open Sans"/>
                <a:sym typeface="Open Sans"/>
              </a:rPr>
              <a:t>Maybe there are some basic principles which always apply, such as</a:t>
            </a:r>
            <a:endParaRPr sz="1800">
              <a:solidFill>
                <a:schemeClr val="dk2"/>
              </a:solidFill>
              <a:latin typeface="Open Sans"/>
              <a:ea typeface="Open Sans"/>
              <a:cs typeface="Open Sans"/>
              <a:sym typeface="Open Sans"/>
            </a:endParaRPr>
          </a:p>
          <a:p>
            <a:pPr indent="-342900" lvl="0" marL="457200" rtl="0" algn="l">
              <a:spcBef>
                <a:spcPts val="0"/>
              </a:spcBef>
              <a:spcAft>
                <a:spcPts val="0"/>
              </a:spcAft>
              <a:buClr>
                <a:schemeClr val="dk2"/>
              </a:buClr>
              <a:buSzPts val="1800"/>
              <a:buFont typeface="Open Sans"/>
              <a:buAutoNum type="arabicPeriod"/>
            </a:pPr>
            <a:r>
              <a:rPr lang="en" sz="1800">
                <a:solidFill>
                  <a:schemeClr val="dk2"/>
                </a:solidFill>
                <a:latin typeface="Open Sans"/>
                <a:ea typeface="Open Sans"/>
                <a:cs typeface="Open Sans"/>
                <a:sym typeface="Open Sans"/>
              </a:rPr>
              <a:t>Support students, colleagues, and all others: show kindness and humanity.</a:t>
            </a:r>
            <a:endParaRPr sz="1800">
              <a:solidFill>
                <a:schemeClr val="dk2"/>
              </a:solidFill>
              <a:latin typeface="Open Sans"/>
              <a:ea typeface="Open Sans"/>
              <a:cs typeface="Open Sans"/>
              <a:sym typeface="Open Sans"/>
            </a:endParaRPr>
          </a:p>
          <a:p>
            <a:pPr indent="-342900" lvl="0" marL="457200" rtl="0" algn="l">
              <a:spcBef>
                <a:spcPts val="0"/>
              </a:spcBef>
              <a:spcAft>
                <a:spcPts val="0"/>
              </a:spcAft>
              <a:buClr>
                <a:schemeClr val="dk2"/>
              </a:buClr>
              <a:buSzPts val="1800"/>
              <a:buFont typeface="Open Sans"/>
              <a:buAutoNum type="arabicPeriod"/>
            </a:pPr>
            <a:r>
              <a:rPr lang="en" sz="1800">
                <a:solidFill>
                  <a:schemeClr val="dk2"/>
                </a:solidFill>
                <a:latin typeface="Open Sans"/>
                <a:ea typeface="Open Sans"/>
                <a:cs typeface="Open Sans"/>
                <a:sym typeface="Open Sans"/>
              </a:rPr>
              <a:t>Be open minded; believe in, respect, listen to expertise, and learn from it.</a:t>
            </a:r>
            <a:endParaRPr sz="1800">
              <a:solidFill>
                <a:schemeClr val="dk2"/>
              </a:solidFill>
              <a:latin typeface="Open Sans"/>
              <a:ea typeface="Open Sans"/>
              <a:cs typeface="Open Sans"/>
              <a:sym typeface="Open Sans"/>
            </a:endParaRPr>
          </a:p>
          <a:p>
            <a:pPr indent="-342900" lvl="0" marL="457200" rtl="0" algn="l">
              <a:spcBef>
                <a:spcPts val="0"/>
              </a:spcBef>
              <a:spcAft>
                <a:spcPts val="0"/>
              </a:spcAft>
              <a:buClr>
                <a:schemeClr val="dk2"/>
              </a:buClr>
              <a:buSzPts val="1800"/>
              <a:buFont typeface="Open Sans"/>
              <a:buAutoNum type="arabicPeriod"/>
            </a:pPr>
            <a:r>
              <a:rPr lang="en" sz="1800">
                <a:solidFill>
                  <a:schemeClr val="dk2"/>
                </a:solidFill>
                <a:latin typeface="Open Sans"/>
                <a:ea typeface="Open Sans"/>
                <a:cs typeface="Open Sans"/>
                <a:sym typeface="Open Sans"/>
              </a:rPr>
              <a:t>To the extent that it is possible to do so safely, speak truth and avoid gaslighting.</a:t>
            </a:r>
            <a:endParaRPr sz="1800">
              <a:solidFill>
                <a:schemeClr val="dk2"/>
              </a:solidFill>
              <a:latin typeface="Open Sans"/>
              <a:ea typeface="Open Sans"/>
              <a:cs typeface="Open Sans"/>
              <a:sym typeface="Open Sans"/>
            </a:endParaRPr>
          </a:p>
          <a:p>
            <a:pPr indent="-342900" lvl="0" marL="457200" rtl="0" algn="l">
              <a:spcBef>
                <a:spcPts val="0"/>
              </a:spcBef>
              <a:spcAft>
                <a:spcPts val="0"/>
              </a:spcAft>
              <a:buClr>
                <a:schemeClr val="dk2"/>
              </a:buClr>
              <a:buSzPts val="1800"/>
              <a:buFont typeface="Open Sans"/>
              <a:buAutoNum type="arabicPeriod"/>
            </a:pPr>
            <a:r>
              <a:rPr lang="en" sz="1800">
                <a:solidFill>
                  <a:schemeClr val="dk2"/>
                </a:solidFill>
                <a:latin typeface="Open Sans"/>
                <a:ea typeface="Open Sans"/>
                <a:cs typeface="Open Sans"/>
                <a:sym typeface="Open Sans"/>
              </a:rPr>
              <a:t>Choose your battles based on your beliefs and capacities.  Maybe you can follow Dr Martin Luther King in “</a:t>
            </a:r>
            <a:r>
              <a:rPr lang="en" sz="1800" u="sng">
                <a:solidFill>
                  <a:schemeClr val="hlink"/>
                </a:solidFill>
                <a:latin typeface="Open Sans"/>
                <a:ea typeface="Open Sans"/>
                <a:cs typeface="Open Sans"/>
                <a:sym typeface="Open Sans"/>
                <a:hlinkClick r:id="rId3"/>
              </a:rPr>
              <a:t>Loving Your Enemies</a:t>
            </a:r>
            <a:r>
              <a:rPr lang="en" sz="1800">
                <a:solidFill>
                  <a:schemeClr val="dk2"/>
                </a:solidFill>
                <a:latin typeface="Open Sans"/>
                <a:ea typeface="Open Sans"/>
                <a:cs typeface="Open Sans"/>
                <a:sym typeface="Open Sans"/>
              </a:rPr>
              <a:t>” or maybe Noor Hindi's "</a:t>
            </a:r>
            <a:r>
              <a:rPr lang="en" sz="1800" u="sng">
                <a:solidFill>
                  <a:schemeClr val="hlink"/>
                </a:solidFill>
                <a:latin typeface="Open Sans"/>
                <a:ea typeface="Open Sans"/>
                <a:cs typeface="Open Sans"/>
                <a:sym typeface="Open Sans"/>
                <a:hlinkClick r:id="rId4"/>
              </a:rPr>
              <a:t>Fuck Your Lecture on Craft, My People Are Dying</a:t>
            </a:r>
            <a:r>
              <a:rPr lang="en" sz="1800">
                <a:solidFill>
                  <a:schemeClr val="dk2"/>
                </a:solidFill>
                <a:latin typeface="Open Sans"/>
                <a:ea typeface="Open Sans"/>
                <a:cs typeface="Open Sans"/>
                <a:sym typeface="Open Sans"/>
              </a:rPr>
              <a:t>" is where you are.</a:t>
            </a:r>
            <a:endParaRPr sz="1800">
              <a:solidFill>
                <a:schemeClr val="dk2"/>
              </a:solidFill>
              <a:latin typeface="Open Sans"/>
              <a:ea typeface="Open Sans"/>
              <a:cs typeface="Open Sans"/>
              <a:sym typeface="Open Sans"/>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sp>
        <p:nvSpPr>
          <p:cNvPr id="296" name="Google Shape;296;p41"/>
          <p:cNvSpPr txBox="1"/>
          <p:nvPr/>
        </p:nvSpPr>
        <p:spPr>
          <a:xfrm>
            <a:off x="264725" y="605700"/>
            <a:ext cx="8550900" cy="4522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000">
                <a:solidFill>
                  <a:schemeClr val="dk2"/>
                </a:solidFill>
                <a:latin typeface="Open Sans"/>
                <a:ea typeface="Open Sans"/>
                <a:cs typeface="Open Sans"/>
                <a:sym typeface="Open Sans"/>
              </a:rPr>
              <a:t>Paola</a:t>
            </a:r>
            <a:r>
              <a:rPr b="1" lang="en" sz="2000">
                <a:solidFill>
                  <a:schemeClr val="dk2"/>
                </a:solidFill>
                <a:latin typeface="Open Sans"/>
                <a:ea typeface="Open Sans"/>
                <a:cs typeface="Open Sans"/>
                <a:sym typeface="Open Sans"/>
              </a:rPr>
              <a:t>, relating:</a:t>
            </a:r>
            <a:endParaRPr b="1" sz="2000">
              <a:solidFill>
                <a:schemeClr val="dk2"/>
              </a:solidFill>
              <a:latin typeface="Open Sans"/>
              <a:ea typeface="Open Sans"/>
              <a:cs typeface="Open Sans"/>
              <a:sym typeface="Open Sans"/>
            </a:endParaRPr>
          </a:p>
          <a:p>
            <a:pPr indent="0" lvl="0" marL="0" rtl="0" algn="l">
              <a:spcBef>
                <a:spcPts val="0"/>
              </a:spcBef>
              <a:spcAft>
                <a:spcPts val="0"/>
              </a:spcAft>
              <a:buNone/>
            </a:pPr>
            <a:r>
              <a:t/>
            </a:r>
            <a:endParaRPr sz="1800">
              <a:solidFill>
                <a:schemeClr val="dk2"/>
              </a:solidFill>
              <a:latin typeface="Open Sans"/>
              <a:ea typeface="Open Sans"/>
              <a:cs typeface="Open Sans"/>
              <a:sym typeface="Open Sans"/>
            </a:endParaRPr>
          </a:p>
          <a:p>
            <a:pPr indent="-342900" lvl="0" marL="457200" rtl="0" algn="l">
              <a:lnSpc>
                <a:spcPct val="115000"/>
              </a:lnSpc>
              <a:spcBef>
                <a:spcPts val="0"/>
              </a:spcBef>
              <a:spcAft>
                <a:spcPts val="0"/>
              </a:spcAft>
              <a:buClr>
                <a:schemeClr val="dk2"/>
              </a:buClr>
              <a:buSzPts val="1800"/>
              <a:buFont typeface="Open Sans"/>
              <a:buAutoNum type="arabicPeriod"/>
            </a:pPr>
            <a:r>
              <a:rPr lang="en" sz="1800">
                <a:solidFill>
                  <a:schemeClr val="dk2"/>
                </a:solidFill>
                <a:latin typeface="Open Sans"/>
                <a:ea typeface="Open Sans"/>
                <a:cs typeface="Open Sans"/>
                <a:sym typeface="Open Sans"/>
              </a:rPr>
              <a:t>Can we </a:t>
            </a:r>
            <a:r>
              <a:rPr lang="en" sz="1800">
                <a:solidFill>
                  <a:schemeClr val="dk2"/>
                </a:solidFill>
                <a:latin typeface="Open Sans"/>
                <a:ea typeface="Open Sans"/>
                <a:cs typeface="Open Sans"/>
                <a:sym typeface="Open Sans"/>
              </a:rPr>
              <a:t>intentionally continue pushing beyond our current and future boundaries, involving all people? People might surprise us</a:t>
            </a:r>
            <a:endParaRPr sz="1800">
              <a:solidFill>
                <a:schemeClr val="dk2"/>
              </a:solidFill>
              <a:latin typeface="Open Sans"/>
              <a:ea typeface="Open Sans"/>
              <a:cs typeface="Open Sans"/>
              <a:sym typeface="Open Sans"/>
            </a:endParaRPr>
          </a:p>
          <a:p>
            <a:pPr indent="-342900" lvl="0" marL="457200" rtl="0" algn="l">
              <a:spcBef>
                <a:spcPts val="0"/>
              </a:spcBef>
              <a:spcAft>
                <a:spcPts val="0"/>
              </a:spcAft>
              <a:buClr>
                <a:schemeClr val="dk2"/>
              </a:buClr>
              <a:buSzPts val="1800"/>
              <a:buAutoNum type="arabicPeriod"/>
            </a:pPr>
            <a:r>
              <a:rPr lang="en" sz="1800">
                <a:solidFill>
                  <a:schemeClr val="dk2"/>
                </a:solidFill>
                <a:latin typeface="Open Sans"/>
                <a:ea typeface="Open Sans"/>
                <a:cs typeface="Open Sans"/>
                <a:sym typeface="Open Sans"/>
              </a:rPr>
              <a:t>Call to action to notice more all the local nuances of the word “</a:t>
            </a:r>
            <a:r>
              <a:rPr b="1" lang="en" sz="1800">
                <a:solidFill>
                  <a:schemeClr val="dk2"/>
                </a:solidFill>
                <a:latin typeface="Open Sans"/>
                <a:ea typeface="Open Sans"/>
                <a:cs typeface="Open Sans"/>
                <a:sym typeface="Open Sans"/>
              </a:rPr>
              <a:t>important</a:t>
            </a:r>
            <a:r>
              <a:rPr lang="en" sz="1800">
                <a:solidFill>
                  <a:schemeClr val="dk2"/>
                </a:solidFill>
                <a:latin typeface="Open Sans"/>
                <a:ea typeface="Open Sans"/>
                <a:cs typeface="Open Sans"/>
                <a:sym typeface="Open Sans"/>
              </a:rPr>
              <a:t>” </a:t>
            </a:r>
            <a:endParaRPr sz="1800">
              <a:solidFill>
                <a:schemeClr val="dk2"/>
              </a:solidFill>
              <a:latin typeface="Open Sans"/>
              <a:ea typeface="Open Sans"/>
              <a:cs typeface="Open Sans"/>
              <a:sym typeface="Open Sans"/>
            </a:endParaRPr>
          </a:p>
          <a:p>
            <a:pPr indent="-342900" lvl="0" marL="457200" rtl="0" algn="l">
              <a:spcBef>
                <a:spcPts val="0"/>
              </a:spcBef>
              <a:spcAft>
                <a:spcPts val="0"/>
              </a:spcAft>
              <a:buClr>
                <a:schemeClr val="dk2"/>
              </a:buClr>
              <a:buSzPts val="1800"/>
              <a:buAutoNum type="arabicPeriod"/>
            </a:pPr>
            <a:r>
              <a:rPr lang="en" sz="1800">
                <a:solidFill>
                  <a:schemeClr val="dk2"/>
                </a:solidFill>
                <a:latin typeface="Open Sans"/>
                <a:ea typeface="Open Sans"/>
                <a:cs typeface="Open Sans"/>
                <a:sym typeface="Open Sans"/>
              </a:rPr>
              <a:t>build future</a:t>
            </a:r>
            <a:r>
              <a:rPr b="1" lang="en" sz="1800">
                <a:solidFill>
                  <a:schemeClr val="dk2"/>
                </a:solidFill>
                <a:latin typeface="Open Sans"/>
                <a:ea typeface="Open Sans"/>
                <a:cs typeface="Open Sans"/>
                <a:sym typeface="Open Sans"/>
              </a:rPr>
              <a:t>s</a:t>
            </a:r>
            <a:r>
              <a:rPr lang="en" sz="1800">
                <a:solidFill>
                  <a:schemeClr val="dk2"/>
                </a:solidFill>
                <a:latin typeface="Open Sans"/>
                <a:ea typeface="Open Sans"/>
                <a:cs typeface="Open Sans"/>
                <a:sym typeface="Open Sans"/>
              </a:rPr>
              <a:t> (plural, because there might be different contextual needs and priorities)</a:t>
            </a:r>
            <a:endParaRPr sz="1800">
              <a:solidFill>
                <a:schemeClr val="dk2"/>
              </a:solidFill>
              <a:latin typeface="Open Sans"/>
              <a:ea typeface="Open Sans"/>
              <a:cs typeface="Open Sans"/>
              <a:sym typeface="Open Sans"/>
            </a:endParaRPr>
          </a:p>
          <a:p>
            <a:pPr indent="-342900" lvl="0" marL="457200" rtl="0" algn="l">
              <a:spcBef>
                <a:spcPts val="0"/>
              </a:spcBef>
              <a:spcAft>
                <a:spcPts val="0"/>
              </a:spcAft>
              <a:buClr>
                <a:schemeClr val="dk2"/>
              </a:buClr>
              <a:buSzPts val="1800"/>
              <a:buFont typeface="Open Sans"/>
              <a:buAutoNum type="arabicPeriod"/>
            </a:pPr>
            <a:r>
              <a:rPr lang="en" sz="1800">
                <a:solidFill>
                  <a:schemeClr val="dk2"/>
                </a:solidFill>
                <a:latin typeface="Open Sans"/>
                <a:ea typeface="Open Sans"/>
                <a:cs typeface="Open Sans"/>
                <a:sym typeface="Open Sans"/>
              </a:rPr>
              <a:t>How can WE help? How would WE support the practitioners, whichever their level is, in our context, with our role, with our decisions? Here and now. All acts are political.</a:t>
            </a:r>
            <a:endParaRPr sz="1800">
              <a:solidFill>
                <a:schemeClr val="dk2"/>
              </a:solidFill>
              <a:latin typeface="Open Sans"/>
              <a:ea typeface="Open Sans"/>
              <a:cs typeface="Open Sans"/>
              <a:sym typeface="Open Sans"/>
            </a:endParaRPr>
          </a:p>
          <a:p>
            <a:pPr indent="-311150" lvl="0" marL="457200" rtl="0" algn="l">
              <a:lnSpc>
                <a:spcPct val="115000"/>
              </a:lnSpc>
              <a:spcBef>
                <a:spcPts val="0"/>
              </a:spcBef>
              <a:spcAft>
                <a:spcPts val="0"/>
              </a:spcAft>
              <a:buClr>
                <a:schemeClr val="dk1"/>
              </a:buClr>
              <a:buSzPts val="1300"/>
              <a:buFont typeface="Open Sans"/>
              <a:buAutoNum type="arabicPeriod"/>
            </a:pPr>
            <a:r>
              <a:rPr lang="en" sz="1800">
                <a:solidFill>
                  <a:schemeClr val="dk2"/>
                </a:solidFill>
                <a:latin typeface="Open Sans"/>
                <a:ea typeface="Open Sans"/>
                <a:cs typeface="Open Sans"/>
                <a:sym typeface="Open Sans"/>
              </a:rPr>
              <a:t>Bridge global, regional, national, and local scales with the support of trusted intermediaries (libraries, academic institutions, universities of applied sciences, orgs…) to help translate high-level policies into contextual change and ensure alignment with different communities’ priorities. </a:t>
            </a:r>
            <a:endParaRPr sz="1800">
              <a:solidFill>
                <a:schemeClr val="dk2"/>
              </a:solidFill>
              <a:latin typeface="Open Sans"/>
              <a:ea typeface="Open Sans"/>
              <a:cs typeface="Open Sans"/>
              <a:sym typeface="Open Sans"/>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0" name="Shape 300"/>
        <p:cNvGrpSpPr/>
        <p:nvPr/>
      </p:nvGrpSpPr>
      <p:grpSpPr>
        <a:xfrm>
          <a:off x="0" y="0"/>
          <a:ext cx="0" cy="0"/>
          <a:chOff x="0" y="0"/>
          <a:chExt cx="0" cy="0"/>
        </a:xfrm>
      </p:grpSpPr>
      <p:sp>
        <p:nvSpPr>
          <p:cNvPr id="301" name="Google Shape;301;p42"/>
          <p:cNvSpPr txBox="1"/>
          <p:nvPr>
            <p:ph type="ctrTitle"/>
          </p:nvPr>
        </p:nvSpPr>
        <p:spPr>
          <a:xfrm>
            <a:off x="311700" y="333125"/>
            <a:ext cx="8520600" cy="6123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b="1" lang="en" sz="3600">
                <a:solidFill>
                  <a:srgbClr val="0000FF"/>
                </a:solidFill>
                <a:latin typeface="Open Sans"/>
                <a:ea typeface="Open Sans"/>
                <a:cs typeface="Open Sans"/>
                <a:sym typeface="Open Sans"/>
              </a:rPr>
              <a:t>Connie’s Take-aways</a:t>
            </a:r>
            <a:endParaRPr b="1" sz="3600">
              <a:solidFill>
                <a:srgbClr val="0000FF"/>
              </a:solidFill>
              <a:latin typeface="Open Sans"/>
              <a:ea typeface="Open Sans"/>
              <a:cs typeface="Open Sans"/>
              <a:sym typeface="Open Sans"/>
            </a:endParaRPr>
          </a:p>
        </p:txBody>
      </p:sp>
      <p:pic>
        <p:nvPicPr>
          <p:cNvPr id="302" name="Google Shape;302;p42" title="Balsalm spring.jpg"/>
          <p:cNvPicPr preferRelativeResize="0"/>
          <p:nvPr/>
        </p:nvPicPr>
        <p:blipFill>
          <a:blip r:embed="rId3">
            <a:alphaModFix/>
          </a:blip>
          <a:stretch>
            <a:fillRect/>
          </a:stretch>
        </p:blipFill>
        <p:spPr>
          <a:xfrm>
            <a:off x="1925625" y="945425"/>
            <a:ext cx="5191035" cy="3893276"/>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 name="Shape 306"/>
        <p:cNvGrpSpPr/>
        <p:nvPr/>
      </p:nvGrpSpPr>
      <p:grpSpPr>
        <a:xfrm>
          <a:off x="0" y="0"/>
          <a:ext cx="0" cy="0"/>
          <a:chOff x="0" y="0"/>
          <a:chExt cx="0" cy="0"/>
        </a:xfrm>
      </p:grpSpPr>
      <p:sp>
        <p:nvSpPr>
          <p:cNvPr id="307" name="Google Shape;307;p43"/>
          <p:cNvSpPr txBox="1"/>
          <p:nvPr>
            <p:ph type="ctrTitle"/>
          </p:nvPr>
        </p:nvSpPr>
        <p:spPr>
          <a:xfrm>
            <a:off x="311700" y="333125"/>
            <a:ext cx="8520600" cy="6123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b="1" lang="en" sz="3600">
                <a:solidFill>
                  <a:srgbClr val="0000FF"/>
                </a:solidFill>
                <a:latin typeface="Open Sans"/>
                <a:ea typeface="Open Sans"/>
                <a:cs typeface="Open Sans"/>
                <a:sym typeface="Open Sans"/>
              </a:rPr>
              <a:t>Paola’s Take-aways</a:t>
            </a:r>
            <a:endParaRPr b="1" sz="3600">
              <a:solidFill>
                <a:srgbClr val="0000FF"/>
              </a:solidFill>
              <a:latin typeface="Open Sans"/>
              <a:ea typeface="Open Sans"/>
              <a:cs typeface="Open Sans"/>
              <a:sym typeface="Open Sans"/>
            </a:endParaRPr>
          </a:p>
        </p:txBody>
      </p:sp>
      <p:pic>
        <p:nvPicPr>
          <p:cNvPr id="308" name="Google Shape;308;p43" title="Pando.jpg"/>
          <p:cNvPicPr preferRelativeResize="0"/>
          <p:nvPr/>
        </p:nvPicPr>
        <p:blipFill rotWithShape="1">
          <a:blip r:embed="rId3">
            <a:alphaModFix/>
          </a:blip>
          <a:srcRect b="14486" l="0" r="0" t="6047"/>
          <a:stretch/>
        </p:blipFill>
        <p:spPr>
          <a:xfrm>
            <a:off x="814675" y="998425"/>
            <a:ext cx="7514588" cy="3854551"/>
          </a:xfrm>
          <a:prstGeom prst="rect">
            <a:avLst/>
          </a:prstGeom>
          <a:noFill/>
          <a:ln>
            <a:noFill/>
          </a:ln>
        </p:spPr>
      </p:pic>
      <p:sp>
        <p:nvSpPr>
          <p:cNvPr id="309" name="Google Shape;309;p43"/>
          <p:cNvSpPr txBox="1"/>
          <p:nvPr>
            <p:ph idx="4294967295" type="body"/>
          </p:nvPr>
        </p:nvSpPr>
        <p:spPr>
          <a:xfrm>
            <a:off x="3399416" y="4399514"/>
            <a:ext cx="4929900" cy="453600"/>
          </a:xfrm>
          <a:prstGeom prst="rect">
            <a:avLst/>
          </a:prstGeom>
          <a:noFill/>
          <a:ln>
            <a:noFill/>
          </a:ln>
        </p:spPr>
        <p:txBody>
          <a:bodyPr anchorCtr="0" anchor="ctr" bIns="91425" lIns="91425" spcFirstLastPara="1" rIns="91425" wrap="square" tIns="91425">
            <a:normAutofit/>
          </a:bodyPr>
          <a:lstStyle/>
          <a:p>
            <a:pPr indent="0" lvl="0" marL="0" rtl="0" algn="r">
              <a:lnSpc>
                <a:spcPct val="115000"/>
              </a:lnSpc>
              <a:spcBef>
                <a:spcPts val="0"/>
              </a:spcBef>
              <a:spcAft>
                <a:spcPts val="1200"/>
              </a:spcAft>
              <a:buSzPts val="1800"/>
              <a:buNone/>
            </a:pPr>
            <a:r>
              <a:rPr lang="en" sz="1200" u="sng">
                <a:solidFill>
                  <a:schemeClr val="lt1"/>
                </a:solidFill>
                <a:highlight>
                  <a:srgbClr val="274E13"/>
                </a:highlight>
                <a:latin typeface="Open Sans Light"/>
                <a:ea typeface="Open Sans Light"/>
                <a:cs typeface="Open Sans Light"/>
                <a:sym typeface="Open Sans Light"/>
                <a:hlinkClick r:id="rId4">
                  <a:extLst>
                    <a:ext uri="{A12FA001-AC4F-418D-AE19-62706E023703}">
                      <ahyp:hlinkClr val="tx"/>
                    </a:ext>
                  </a:extLst>
                </a:hlinkClick>
              </a:rPr>
              <a:t>Pando in fall colors</a:t>
            </a:r>
            <a:r>
              <a:rPr lang="en" sz="1200">
                <a:solidFill>
                  <a:schemeClr val="lt1"/>
                </a:solidFill>
                <a:highlight>
                  <a:srgbClr val="274E13"/>
                </a:highlight>
                <a:latin typeface="Open Sans Light"/>
                <a:ea typeface="Open Sans Light"/>
                <a:cs typeface="Open Sans Light"/>
                <a:sym typeface="Open Sans Light"/>
              </a:rPr>
              <a:t>, by John Zapell, </a:t>
            </a:r>
            <a:r>
              <a:rPr lang="en" sz="1200" u="sng">
                <a:solidFill>
                  <a:schemeClr val="lt1"/>
                </a:solidFill>
                <a:highlight>
                  <a:srgbClr val="274E13"/>
                </a:highlight>
                <a:latin typeface="Open Sans Light"/>
                <a:ea typeface="Open Sans Light"/>
                <a:cs typeface="Open Sans Light"/>
                <a:sym typeface="Open Sans Light"/>
                <a:hlinkClick r:id="rId5">
                  <a:extLst>
                    <a:ext uri="{A12FA001-AC4F-418D-AE19-62706E023703}">
                      <ahyp:hlinkClr val="tx"/>
                    </a:ext>
                  </a:extLst>
                </a:hlinkClick>
              </a:rPr>
              <a:t>CC0</a:t>
            </a:r>
            <a:endParaRPr sz="1200">
              <a:solidFill>
                <a:schemeClr val="lt1"/>
              </a:solidFill>
              <a:highlight>
                <a:srgbClr val="274E13"/>
              </a:highlight>
              <a:latin typeface="Open Sans Light"/>
              <a:ea typeface="Open Sans Light"/>
              <a:cs typeface="Open Sans Light"/>
              <a:sym typeface="Open Sans Light"/>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 name="Shape 313"/>
        <p:cNvGrpSpPr/>
        <p:nvPr/>
      </p:nvGrpSpPr>
      <p:grpSpPr>
        <a:xfrm>
          <a:off x="0" y="0"/>
          <a:ext cx="0" cy="0"/>
          <a:chOff x="0" y="0"/>
          <a:chExt cx="0" cy="0"/>
        </a:xfrm>
      </p:grpSpPr>
      <p:sp>
        <p:nvSpPr>
          <p:cNvPr id="314" name="Google Shape;314;p44"/>
          <p:cNvSpPr txBox="1"/>
          <p:nvPr>
            <p:ph type="ctrTitle"/>
          </p:nvPr>
        </p:nvSpPr>
        <p:spPr>
          <a:xfrm>
            <a:off x="311700" y="485525"/>
            <a:ext cx="8520600" cy="1110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SzPts val="990"/>
              <a:buNone/>
            </a:pPr>
            <a:r>
              <a:rPr b="1" lang="en" sz="2740">
                <a:solidFill>
                  <a:srgbClr val="0000FF"/>
                </a:solidFill>
                <a:latin typeface="Open Sans"/>
                <a:ea typeface="Open Sans"/>
                <a:cs typeface="Open Sans"/>
                <a:sym typeface="Open Sans"/>
              </a:rPr>
              <a:t>Jonathan’s Take-aways</a:t>
            </a:r>
            <a:endParaRPr b="1" sz="2740">
              <a:solidFill>
                <a:srgbClr val="0000FF"/>
              </a:solidFill>
              <a:latin typeface="Open Sans"/>
              <a:ea typeface="Open Sans"/>
              <a:cs typeface="Open Sans"/>
              <a:sym typeface="Open Sans"/>
            </a:endParaRPr>
          </a:p>
          <a:p>
            <a:pPr indent="0" lvl="0" marL="0" rtl="0" algn="l">
              <a:spcBef>
                <a:spcPts val="0"/>
              </a:spcBef>
              <a:spcAft>
                <a:spcPts val="0"/>
              </a:spcAft>
              <a:buSzPts val="990"/>
              <a:buNone/>
            </a:pPr>
            <a:r>
              <a:rPr lang="en" sz="1640">
                <a:latin typeface="Open Sans"/>
                <a:ea typeface="Open Sans"/>
                <a:cs typeface="Open Sans"/>
                <a:sym typeface="Open Sans"/>
              </a:rPr>
              <a:t>In physical chemistry one makes </a:t>
            </a:r>
            <a:r>
              <a:rPr i="1" lang="en" sz="1640">
                <a:latin typeface="Open Sans"/>
                <a:ea typeface="Open Sans"/>
                <a:cs typeface="Open Sans"/>
                <a:sym typeface="Open Sans"/>
              </a:rPr>
              <a:t>phase diagrams </a:t>
            </a:r>
            <a:r>
              <a:rPr lang="en" sz="1640">
                <a:latin typeface="Open Sans"/>
                <a:ea typeface="Open Sans"/>
                <a:cs typeface="Open Sans"/>
                <a:sym typeface="Open Sans"/>
              </a:rPr>
              <a:t>which show the different phases of a material depending upon the temperature and pressure.  They can be simple or complex:</a:t>
            </a:r>
            <a:endParaRPr sz="1640">
              <a:latin typeface="Open Sans"/>
              <a:ea typeface="Open Sans"/>
              <a:cs typeface="Open Sans"/>
              <a:sym typeface="Open Sans"/>
            </a:endParaRPr>
          </a:p>
        </p:txBody>
      </p:sp>
      <p:pic>
        <p:nvPicPr>
          <p:cNvPr id="315" name="Google Shape;315;p44" title="Phase_diagram_of_hydrogen.svg.png"/>
          <p:cNvPicPr preferRelativeResize="0"/>
          <p:nvPr/>
        </p:nvPicPr>
        <p:blipFill>
          <a:blip r:embed="rId3">
            <a:alphaModFix/>
          </a:blip>
          <a:stretch>
            <a:fillRect/>
          </a:stretch>
        </p:blipFill>
        <p:spPr>
          <a:xfrm>
            <a:off x="4828600" y="1754837"/>
            <a:ext cx="3406050" cy="2872975"/>
          </a:xfrm>
          <a:prstGeom prst="rect">
            <a:avLst/>
          </a:prstGeom>
          <a:noFill/>
          <a:ln>
            <a:noFill/>
          </a:ln>
        </p:spPr>
      </p:pic>
      <p:pic>
        <p:nvPicPr>
          <p:cNvPr id="316" name="Google Shape;316;p44" title="WaterPhaseDiagram_it.svg.png"/>
          <p:cNvPicPr preferRelativeResize="0"/>
          <p:nvPr/>
        </p:nvPicPr>
        <p:blipFill>
          <a:blip r:embed="rId4">
            <a:alphaModFix/>
          </a:blip>
          <a:stretch>
            <a:fillRect/>
          </a:stretch>
        </p:blipFill>
        <p:spPr>
          <a:xfrm>
            <a:off x="488651" y="1798313"/>
            <a:ext cx="3341050" cy="2786025"/>
          </a:xfrm>
          <a:prstGeom prst="rect">
            <a:avLst/>
          </a:prstGeom>
          <a:noFill/>
          <a:ln>
            <a:noFill/>
          </a:ln>
        </p:spPr>
      </p:pic>
      <p:sp>
        <p:nvSpPr>
          <p:cNvPr id="317" name="Google Shape;317;p44"/>
          <p:cNvSpPr txBox="1"/>
          <p:nvPr/>
        </p:nvSpPr>
        <p:spPr>
          <a:xfrm>
            <a:off x="311700" y="4688700"/>
            <a:ext cx="4041300" cy="45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000" u="sng">
                <a:solidFill>
                  <a:schemeClr val="hlink"/>
                </a:solidFill>
                <a:hlinkClick r:id="rId5"/>
              </a:rPr>
              <a:t>WaterPhaseDiagram it</a:t>
            </a:r>
            <a:r>
              <a:rPr lang="en" sz="1000">
                <a:solidFill>
                  <a:schemeClr val="dk2"/>
                </a:solidFill>
              </a:rPr>
              <a:t> by </a:t>
            </a:r>
            <a:r>
              <a:rPr lang="en" sz="1000" u="sng">
                <a:solidFill>
                  <a:schemeClr val="hlink"/>
                </a:solidFill>
                <a:hlinkClick r:id="rId6"/>
              </a:rPr>
              <a:t>Daniele Pugliesi</a:t>
            </a:r>
            <a:r>
              <a:rPr lang="en" sz="1000">
                <a:solidFill>
                  <a:schemeClr val="dk2"/>
                </a:solidFill>
              </a:rPr>
              <a:t> via Wikimedia Commons is licensed </a:t>
            </a:r>
            <a:r>
              <a:rPr lang="en" sz="1000" u="sng">
                <a:solidFill>
                  <a:schemeClr val="hlink"/>
                </a:solidFill>
                <a:hlinkClick r:id="rId7"/>
              </a:rPr>
              <a:t>CC BY 3.0 Unported</a:t>
            </a:r>
            <a:endParaRPr sz="1000">
              <a:solidFill>
                <a:schemeClr val="dk2"/>
              </a:solidFill>
            </a:endParaRPr>
          </a:p>
        </p:txBody>
      </p:sp>
      <p:sp>
        <p:nvSpPr>
          <p:cNvPr id="318" name="Google Shape;318;p44"/>
          <p:cNvSpPr txBox="1"/>
          <p:nvPr/>
        </p:nvSpPr>
        <p:spPr>
          <a:xfrm>
            <a:off x="4986050" y="4706850"/>
            <a:ext cx="3796500" cy="533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000" u="sng">
                <a:solidFill>
                  <a:schemeClr val="hlink"/>
                </a:solidFill>
                <a:hlinkClick r:id="rId8"/>
              </a:rPr>
              <a:t>Phase diagram of hydrogen</a:t>
            </a:r>
            <a:r>
              <a:rPr lang="en" sz="1000">
                <a:solidFill>
                  <a:schemeClr val="dk2"/>
                </a:solidFill>
              </a:rPr>
              <a:t> by </a:t>
            </a:r>
            <a:r>
              <a:rPr lang="en" sz="1000" u="sng">
                <a:solidFill>
                  <a:schemeClr val="hlink"/>
                </a:solidFill>
                <a:hlinkClick r:id="rId9"/>
              </a:rPr>
              <a:t>Tretyak</a:t>
            </a:r>
            <a:r>
              <a:rPr lang="en" sz="1000">
                <a:solidFill>
                  <a:schemeClr val="dk2"/>
                </a:solidFill>
              </a:rPr>
              <a:t> via Wikimedia Commons is licensed </a:t>
            </a:r>
            <a:r>
              <a:rPr lang="en" sz="1000" u="sng">
                <a:solidFill>
                  <a:schemeClr val="hlink"/>
                </a:solidFill>
                <a:hlinkClick r:id="rId10"/>
              </a:rPr>
              <a:t>CC BY-SA 4.0 International</a:t>
            </a:r>
            <a:endParaRPr sz="1000">
              <a:solidFill>
                <a:schemeClr val="dk2"/>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2" name="Shape 322"/>
        <p:cNvGrpSpPr/>
        <p:nvPr/>
      </p:nvGrpSpPr>
      <p:grpSpPr>
        <a:xfrm>
          <a:off x="0" y="0"/>
          <a:ext cx="0" cy="0"/>
          <a:chOff x="0" y="0"/>
          <a:chExt cx="0" cy="0"/>
        </a:xfrm>
      </p:grpSpPr>
      <p:sp>
        <p:nvSpPr>
          <p:cNvPr id="323" name="Google Shape;323;p45"/>
          <p:cNvSpPr txBox="1"/>
          <p:nvPr/>
        </p:nvSpPr>
        <p:spPr>
          <a:xfrm>
            <a:off x="330425" y="510150"/>
            <a:ext cx="3732300" cy="427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solidFill>
                  <a:schemeClr val="dk2"/>
                </a:solidFill>
                <a:latin typeface="Open Sans"/>
                <a:ea typeface="Open Sans"/>
                <a:cs typeface="Open Sans"/>
                <a:sym typeface="Open Sans"/>
              </a:rPr>
              <a:t>Perhaps we must place ourselves on this </a:t>
            </a:r>
            <a:r>
              <a:rPr i="1" lang="en" sz="1700">
                <a:solidFill>
                  <a:schemeClr val="dk2"/>
                </a:solidFill>
                <a:latin typeface="Open Sans"/>
                <a:ea typeface="Open Sans"/>
                <a:cs typeface="Open Sans"/>
                <a:sym typeface="Open Sans"/>
              </a:rPr>
              <a:t>autonomy/dystopia</a:t>
            </a:r>
            <a:r>
              <a:rPr lang="en" sz="1700">
                <a:solidFill>
                  <a:schemeClr val="dk2"/>
                </a:solidFill>
                <a:latin typeface="Open Sans"/>
                <a:ea typeface="Open Sans"/>
                <a:cs typeface="Open Sans"/>
                <a:sym typeface="Open Sans"/>
              </a:rPr>
              <a:t> phase diagram, where there are presumably regions labelled</a:t>
            </a:r>
            <a:endParaRPr sz="1700">
              <a:solidFill>
                <a:schemeClr val="dk2"/>
              </a:solidFill>
              <a:latin typeface="Open Sans"/>
              <a:ea typeface="Open Sans"/>
              <a:cs typeface="Open Sans"/>
              <a:sym typeface="Open Sans"/>
            </a:endParaRPr>
          </a:p>
          <a:p>
            <a:pPr indent="-336550" lvl="0" marL="457200" rtl="0" algn="l">
              <a:spcBef>
                <a:spcPts val="0"/>
              </a:spcBef>
              <a:spcAft>
                <a:spcPts val="0"/>
              </a:spcAft>
              <a:buClr>
                <a:schemeClr val="dk2"/>
              </a:buClr>
              <a:buSzPts val="1700"/>
              <a:buFont typeface="Open Sans"/>
              <a:buChar char="●"/>
            </a:pPr>
            <a:r>
              <a:rPr lang="en" sz="1700">
                <a:solidFill>
                  <a:schemeClr val="dk2"/>
                </a:solidFill>
                <a:latin typeface="Open Sans"/>
                <a:ea typeface="Open Sans"/>
                <a:cs typeface="Open Sans"/>
                <a:sym typeface="Open Sans"/>
              </a:rPr>
              <a:t>Allyship, mentorship, listening</a:t>
            </a:r>
            <a:endParaRPr sz="1700">
              <a:solidFill>
                <a:schemeClr val="dk2"/>
              </a:solidFill>
              <a:latin typeface="Open Sans"/>
              <a:ea typeface="Open Sans"/>
              <a:cs typeface="Open Sans"/>
              <a:sym typeface="Open Sans"/>
            </a:endParaRPr>
          </a:p>
          <a:p>
            <a:pPr indent="-336550" lvl="0" marL="457200" rtl="0" algn="l">
              <a:spcBef>
                <a:spcPts val="0"/>
              </a:spcBef>
              <a:spcAft>
                <a:spcPts val="0"/>
              </a:spcAft>
              <a:buClr>
                <a:schemeClr val="dk2"/>
              </a:buClr>
              <a:buSzPts val="1700"/>
              <a:buFont typeface="Open Sans"/>
              <a:buChar char="●"/>
            </a:pPr>
            <a:r>
              <a:rPr lang="en" sz="1700">
                <a:solidFill>
                  <a:schemeClr val="dk2"/>
                </a:solidFill>
                <a:latin typeface="Open Sans"/>
                <a:ea typeface="Open Sans"/>
                <a:cs typeface="Open Sans"/>
                <a:sym typeface="Open Sans"/>
              </a:rPr>
              <a:t>Meaningful academic freedom: OER/OEP/ ungrading/flipping classes/resisting AI </a:t>
            </a:r>
            <a:r>
              <a:rPr i="1" lang="en" sz="1700">
                <a:solidFill>
                  <a:schemeClr val="dk2"/>
                </a:solidFill>
                <a:latin typeface="Open Sans"/>
                <a:ea typeface="Open Sans"/>
                <a:cs typeface="Open Sans"/>
                <a:sym typeface="Open Sans"/>
              </a:rPr>
              <a:t>individually</a:t>
            </a:r>
            <a:endParaRPr i="1" sz="1700">
              <a:solidFill>
                <a:schemeClr val="dk2"/>
              </a:solidFill>
              <a:latin typeface="Open Sans"/>
              <a:ea typeface="Open Sans"/>
              <a:cs typeface="Open Sans"/>
              <a:sym typeface="Open Sans"/>
            </a:endParaRPr>
          </a:p>
          <a:p>
            <a:pPr indent="-336550" lvl="0" marL="457200" rtl="0" algn="l">
              <a:spcBef>
                <a:spcPts val="0"/>
              </a:spcBef>
              <a:spcAft>
                <a:spcPts val="0"/>
              </a:spcAft>
              <a:buClr>
                <a:schemeClr val="dk2"/>
              </a:buClr>
              <a:buSzPts val="1700"/>
              <a:buFont typeface="Open Sans"/>
              <a:buChar char="●"/>
            </a:pPr>
            <a:r>
              <a:rPr lang="en" sz="1700">
                <a:solidFill>
                  <a:schemeClr val="dk2"/>
                </a:solidFill>
                <a:latin typeface="Open Sans"/>
                <a:ea typeface="Open Sans"/>
                <a:cs typeface="Open Sans"/>
                <a:sym typeface="Open Sans"/>
              </a:rPr>
              <a:t>“Weapons of the Weak”</a:t>
            </a:r>
            <a:endParaRPr sz="1700">
              <a:solidFill>
                <a:schemeClr val="dk2"/>
              </a:solidFill>
              <a:latin typeface="Open Sans"/>
              <a:ea typeface="Open Sans"/>
              <a:cs typeface="Open Sans"/>
              <a:sym typeface="Open Sans"/>
            </a:endParaRPr>
          </a:p>
          <a:p>
            <a:pPr indent="-336550" lvl="0" marL="457200" rtl="0" algn="l">
              <a:spcBef>
                <a:spcPts val="0"/>
              </a:spcBef>
              <a:spcAft>
                <a:spcPts val="0"/>
              </a:spcAft>
              <a:buClr>
                <a:schemeClr val="dk2"/>
              </a:buClr>
              <a:buSzPts val="1700"/>
              <a:buFont typeface="Open Sans"/>
              <a:buChar char="●"/>
            </a:pPr>
            <a:r>
              <a:rPr lang="en" sz="1700">
                <a:solidFill>
                  <a:schemeClr val="dk2"/>
                </a:solidFill>
                <a:latin typeface="Open Sans"/>
                <a:ea typeface="Open Sans"/>
                <a:cs typeface="Open Sans"/>
                <a:sym typeface="Open Sans"/>
              </a:rPr>
              <a:t>Direct departmental or institutional </a:t>
            </a:r>
            <a:r>
              <a:rPr lang="en" sz="1700">
                <a:solidFill>
                  <a:schemeClr val="dk2"/>
                </a:solidFill>
                <a:latin typeface="Open Sans"/>
                <a:ea typeface="Open Sans"/>
                <a:cs typeface="Open Sans"/>
                <a:sym typeface="Open Sans"/>
              </a:rPr>
              <a:t>policies</a:t>
            </a:r>
            <a:r>
              <a:rPr lang="en" sz="1700">
                <a:solidFill>
                  <a:schemeClr val="dk2"/>
                </a:solidFill>
                <a:latin typeface="Open Sans"/>
                <a:ea typeface="Open Sans"/>
                <a:cs typeface="Open Sans"/>
                <a:sym typeface="Open Sans"/>
              </a:rPr>
              <a:t> for OER/ OEP/ungrading/flipped classes/</a:t>
            </a:r>
            <a:endParaRPr sz="1700">
              <a:solidFill>
                <a:schemeClr val="dk2"/>
              </a:solidFill>
              <a:latin typeface="Open Sans"/>
              <a:ea typeface="Open Sans"/>
              <a:cs typeface="Open Sans"/>
              <a:sym typeface="Open Sans"/>
            </a:endParaRPr>
          </a:p>
          <a:p>
            <a:pPr indent="-336550" lvl="0" marL="457200" rtl="0" algn="l">
              <a:spcBef>
                <a:spcPts val="0"/>
              </a:spcBef>
              <a:spcAft>
                <a:spcPts val="0"/>
              </a:spcAft>
              <a:buClr>
                <a:schemeClr val="dk2"/>
              </a:buClr>
              <a:buSzPts val="1700"/>
              <a:buFont typeface="Open Sans"/>
              <a:buChar char="●"/>
            </a:pPr>
            <a:r>
              <a:rPr lang="en" sz="1700">
                <a:solidFill>
                  <a:schemeClr val="dk2"/>
                </a:solidFill>
                <a:latin typeface="Open Sans"/>
                <a:ea typeface="Open Sans"/>
                <a:cs typeface="Open Sans"/>
                <a:sym typeface="Open Sans"/>
              </a:rPr>
              <a:t>Lay low, build community</a:t>
            </a:r>
            <a:endParaRPr sz="1700">
              <a:solidFill>
                <a:schemeClr val="dk2"/>
              </a:solidFill>
              <a:latin typeface="Open Sans"/>
              <a:ea typeface="Open Sans"/>
              <a:cs typeface="Open Sans"/>
              <a:sym typeface="Open Sans"/>
            </a:endParaRPr>
          </a:p>
        </p:txBody>
      </p:sp>
      <p:pic>
        <p:nvPicPr>
          <p:cNvPr id="324" name="Google Shape;324;p45" title="OEphase_filled_regions.png"/>
          <p:cNvPicPr preferRelativeResize="0"/>
          <p:nvPr/>
        </p:nvPicPr>
        <p:blipFill>
          <a:blip r:embed="rId3">
            <a:alphaModFix/>
          </a:blip>
          <a:stretch>
            <a:fillRect/>
          </a:stretch>
        </p:blipFill>
        <p:spPr>
          <a:xfrm>
            <a:off x="4062600" y="685124"/>
            <a:ext cx="4598851" cy="3879099"/>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8" name="Shape 328"/>
        <p:cNvGrpSpPr/>
        <p:nvPr/>
      </p:nvGrpSpPr>
      <p:grpSpPr>
        <a:xfrm>
          <a:off x="0" y="0"/>
          <a:ext cx="0" cy="0"/>
          <a:chOff x="0" y="0"/>
          <a:chExt cx="0" cy="0"/>
        </a:xfrm>
      </p:grpSpPr>
      <p:sp>
        <p:nvSpPr>
          <p:cNvPr id="329" name="Google Shape;329;p4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b="1" lang="en">
                <a:solidFill>
                  <a:srgbClr val="0000FF"/>
                </a:solidFill>
                <a:latin typeface="Open Sans"/>
                <a:ea typeface="Open Sans"/>
                <a:cs typeface="Open Sans"/>
                <a:sym typeface="Open Sans"/>
              </a:rPr>
              <a:t>Audience Contributions</a:t>
            </a:r>
            <a:endParaRPr b="1">
              <a:solidFill>
                <a:srgbClr val="0000FF"/>
              </a:solidFill>
              <a:latin typeface="Open Sans"/>
              <a:ea typeface="Open Sans"/>
              <a:cs typeface="Open Sans"/>
              <a:sym typeface="Open Sans"/>
            </a:endParaRPr>
          </a:p>
          <a:p>
            <a:pPr indent="0" lvl="0" marL="0" rtl="0" algn="ctr">
              <a:spcBef>
                <a:spcPts val="0"/>
              </a:spcBef>
              <a:spcAft>
                <a:spcPts val="0"/>
              </a:spcAft>
              <a:buNone/>
            </a:pPr>
            <a:r>
              <a:rPr lang="en" sz="1000">
                <a:solidFill>
                  <a:srgbClr val="0000FF"/>
                </a:solidFill>
                <a:highlight>
                  <a:srgbClr val="FFFFFF"/>
                </a:highlight>
                <a:latin typeface="Open Sans"/>
                <a:ea typeface="Open Sans"/>
                <a:cs typeface="Open Sans"/>
                <a:sym typeface="Open Sans"/>
              </a:rPr>
              <a:t>"Spider Web and Spindles"</a:t>
            </a:r>
            <a:r>
              <a:rPr lang="en" sz="1000">
                <a:highlight>
                  <a:srgbClr val="FFFFFF"/>
                </a:highlight>
                <a:latin typeface="Open Sans"/>
                <a:ea typeface="Open Sans"/>
                <a:cs typeface="Open Sans"/>
                <a:sym typeface="Open Sans"/>
              </a:rPr>
              <a:t> by </a:t>
            </a:r>
            <a:r>
              <a:rPr lang="en" sz="1000">
                <a:solidFill>
                  <a:srgbClr val="0000FF"/>
                </a:solidFill>
                <a:highlight>
                  <a:srgbClr val="FFFFFF"/>
                </a:highlight>
                <a:latin typeface="Open Sans"/>
                <a:ea typeface="Open Sans"/>
                <a:cs typeface="Open Sans"/>
                <a:sym typeface="Open Sans"/>
              </a:rPr>
              <a:t>Constance Blomgren</a:t>
            </a:r>
            <a:r>
              <a:rPr lang="en" sz="1000">
                <a:highlight>
                  <a:srgbClr val="FFFFFF"/>
                </a:highlight>
                <a:latin typeface="Open Sans"/>
                <a:ea typeface="Open Sans"/>
                <a:cs typeface="Open Sans"/>
                <a:sym typeface="Open Sans"/>
              </a:rPr>
              <a:t> is licensed under </a:t>
            </a:r>
            <a:r>
              <a:rPr lang="en" sz="1000" u="sng">
                <a:solidFill>
                  <a:srgbClr val="0000FF"/>
                </a:solidFill>
                <a:highlight>
                  <a:srgbClr val="FFFFFF"/>
                </a:highlight>
                <a:latin typeface="Open Sans"/>
                <a:ea typeface="Open Sans"/>
                <a:cs typeface="Open Sans"/>
                <a:sym typeface="Open Sans"/>
                <a:hlinkClick r:id="rId3">
                  <a:extLst>
                    <a:ext uri="{A12FA001-AC4F-418D-AE19-62706E023703}">
                      <ahyp:hlinkClr val="tx"/>
                    </a:ext>
                  </a:extLst>
                </a:hlinkClick>
              </a:rPr>
              <a:t>CC BY-SA 4.0</a:t>
            </a:r>
            <a:endParaRPr b="1">
              <a:solidFill>
                <a:srgbClr val="0000FF"/>
              </a:solidFill>
              <a:latin typeface="Open Sans"/>
              <a:ea typeface="Open Sans"/>
              <a:cs typeface="Open Sans"/>
              <a:sym typeface="Open Sans"/>
            </a:endParaRPr>
          </a:p>
        </p:txBody>
      </p:sp>
      <p:pic>
        <p:nvPicPr>
          <p:cNvPr id="330" name="Google Shape;330;p46" title="spider web.jpg"/>
          <p:cNvPicPr preferRelativeResize="0"/>
          <p:nvPr/>
        </p:nvPicPr>
        <p:blipFill>
          <a:blip r:embed="rId4">
            <a:alphaModFix/>
          </a:blip>
          <a:stretch>
            <a:fillRect/>
          </a:stretch>
        </p:blipFill>
        <p:spPr>
          <a:xfrm>
            <a:off x="1927425" y="1100475"/>
            <a:ext cx="5066424" cy="3799826"/>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4" name="Shape 334"/>
        <p:cNvGrpSpPr/>
        <p:nvPr/>
      </p:nvGrpSpPr>
      <p:grpSpPr>
        <a:xfrm>
          <a:off x="0" y="0"/>
          <a:ext cx="0" cy="0"/>
          <a:chOff x="0" y="0"/>
          <a:chExt cx="0" cy="0"/>
        </a:xfrm>
      </p:grpSpPr>
      <p:sp>
        <p:nvSpPr>
          <p:cNvPr id="335" name="Google Shape;335;p4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Open Sans"/>
                <a:ea typeface="Open Sans"/>
                <a:cs typeface="Open Sans"/>
                <a:sym typeface="Open Sans"/>
              </a:rPr>
              <a:t>Professional Reading</a:t>
            </a:r>
            <a:endParaRPr>
              <a:latin typeface="Open Sans"/>
              <a:ea typeface="Open Sans"/>
              <a:cs typeface="Open Sans"/>
              <a:sym typeface="Open Sans"/>
            </a:endParaRPr>
          </a:p>
        </p:txBody>
      </p:sp>
      <p:sp>
        <p:nvSpPr>
          <p:cNvPr id="336" name="Google Shape;336;p4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fontScale="92500" lnSpcReduction="20000"/>
          </a:bodyPr>
          <a:lstStyle/>
          <a:p>
            <a:pPr indent="0" lvl="0" marL="0" rtl="0" algn="l">
              <a:spcBef>
                <a:spcPts val="0"/>
              </a:spcBef>
              <a:spcAft>
                <a:spcPts val="0"/>
              </a:spcAft>
              <a:buNone/>
            </a:pPr>
            <a:r>
              <a:rPr lang="en" sz="1200">
                <a:solidFill>
                  <a:srgbClr val="222222"/>
                </a:solidFill>
                <a:highlight>
                  <a:srgbClr val="FFFFFF"/>
                </a:highlight>
                <a:latin typeface="Open Sans"/>
                <a:ea typeface="Open Sans"/>
                <a:cs typeface="Open Sans"/>
                <a:sym typeface="Open Sans"/>
              </a:rPr>
              <a:t>Brown, Wendy. (2017). </a:t>
            </a:r>
            <a:r>
              <a:rPr i="1" lang="en" sz="1200">
                <a:solidFill>
                  <a:srgbClr val="222222"/>
                </a:solidFill>
                <a:highlight>
                  <a:srgbClr val="FFFFFF"/>
                </a:highlight>
                <a:latin typeface="Open Sans"/>
                <a:ea typeface="Open Sans"/>
                <a:cs typeface="Open Sans"/>
                <a:sym typeface="Open Sans"/>
              </a:rPr>
              <a:t>Undoing the Demos: Neoliberalism’s Stealth Revolution.</a:t>
            </a:r>
            <a:r>
              <a:rPr lang="en" sz="1200">
                <a:solidFill>
                  <a:srgbClr val="222222"/>
                </a:solidFill>
                <a:highlight>
                  <a:srgbClr val="FFFFFF"/>
                </a:highlight>
                <a:latin typeface="Open Sans"/>
                <a:ea typeface="Open Sans"/>
                <a:cs typeface="Open Sans"/>
                <a:sym typeface="Open Sans"/>
              </a:rPr>
              <a:t> Princeton University Press</a:t>
            </a:r>
            <a:endParaRPr sz="1200">
              <a:solidFill>
                <a:srgbClr val="222222"/>
              </a:solidFill>
              <a:highlight>
                <a:srgbClr val="FFFFFF"/>
              </a:highlight>
              <a:latin typeface="Open Sans"/>
              <a:ea typeface="Open Sans"/>
              <a:cs typeface="Open Sans"/>
              <a:sym typeface="Open Sans"/>
            </a:endParaRPr>
          </a:p>
          <a:p>
            <a:pPr indent="0" lvl="0" marL="0" rtl="0" algn="l">
              <a:spcBef>
                <a:spcPts val="1200"/>
              </a:spcBef>
              <a:spcAft>
                <a:spcPts val="0"/>
              </a:spcAft>
              <a:buNone/>
            </a:pPr>
            <a:r>
              <a:rPr lang="en" sz="1200">
                <a:solidFill>
                  <a:srgbClr val="222222"/>
                </a:solidFill>
                <a:highlight>
                  <a:srgbClr val="FFFFFF"/>
                </a:highlight>
                <a:latin typeface="Open Sans"/>
                <a:ea typeface="Open Sans"/>
                <a:cs typeface="Open Sans"/>
                <a:sym typeface="Open Sans"/>
              </a:rPr>
              <a:t>Christian, B.  (2020). </a:t>
            </a:r>
            <a:r>
              <a:rPr i="1" lang="en" sz="1200">
                <a:solidFill>
                  <a:srgbClr val="222222"/>
                </a:solidFill>
                <a:highlight>
                  <a:srgbClr val="FFFFFF"/>
                </a:highlight>
                <a:latin typeface="Open Sans"/>
                <a:ea typeface="Open Sans"/>
                <a:cs typeface="Open Sans"/>
                <a:sym typeface="Open Sans"/>
              </a:rPr>
              <a:t>The Alignment Problem: Machine Learning And Human Values.</a:t>
            </a:r>
            <a:r>
              <a:rPr lang="en" sz="1200">
                <a:solidFill>
                  <a:srgbClr val="222222"/>
                </a:solidFill>
                <a:highlight>
                  <a:srgbClr val="FFFFFF"/>
                </a:highlight>
                <a:latin typeface="Open Sans"/>
                <a:ea typeface="Open Sans"/>
                <a:cs typeface="Open Sans"/>
                <a:sym typeface="Open Sans"/>
              </a:rPr>
              <a:t> Norton &amp; Company. </a:t>
            </a:r>
            <a:endParaRPr sz="1200">
              <a:solidFill>
                <a:srgbClr val="222222"/>
              </a:solidFill>
              <a:highlight>
                <a:srgbClr val="FFFFFF"/>
              </a:highlight>
              <a:latin typeface="Open Sans"/>
              <a:ea typeface="Open Sans"/>
              <a:cs typeface="Open Sans"/>
              <a:sym typeface="Open Sans"/>
            </a:endParaRPr>
          </a:p>
          <a:p>
            <a:pPr indent="0" lvl="0" marL="0" rtl="0" algn="l">
              <a:spcBef>
                <a:spcPts val="1200"/>
              </a:spcBef>
              <a:spcAft>
                <a:spcPts val="0"/>
              </a:spcAft>
              <a:buNone/>
            </a:pPr>
            <a:r>
              <a:rPr lang="en" sz="1200">
                <a:solidFill>
                  <a:srgbClr val="222222"/>
                </a:solidFill>
                <a:highlight>
                  <a:srgbClr val="FFFFFF"/>
                </a:highlight>
                <a:latin typeface="Open Sans"/>
                <a:ea typeface="Open Sans"/>
                <a:cs typeface="Open Sans"/>
                <a:sym typeface="Open Sans"/>
              </a:rPr>
              <a:t>Czerniewicz, Laura and Cronin, Catherine, editors. (2023). </a:t>
            </a:r>
            <a:r>
              <a:rPr i="1" lang="en" sz="1200">
                <a:solidFill>
                  <a:srgbClr val="222222"/>
                </a:solidFill>
                <a:highlight>
                  <a:srgbClr val="FFFFFF"/>
                </a:highlight>
                <a:latin typeface="Open Sans"/>
                <a:ea typeface="Open Sans"/>
                <a:cs typeface="Open Sans"/>
                <a:sym typeface="Open Sans"/>
              </a:rPr>
              <a:t>Higher Education for Good:  Teaching and Learning Futures.</a:t>
            </a:r>
            <a:r>
              <a:rPr lang="en" sz="1200">
                <a:solidFill>
                  <a:srgbClr val="222222"/>
                </a:solidFill>
                <a:highlight>
                  <a:srgbClr val="FFFFFF"/>
                </a:highlight>
                <a:latin typeface="Open Sans"/>
                <a:ea typeface="Open Sans"/>
                <a:cs typeface="Open Sans"/>
                <a:sym typeface="Open Sans"/>
              </a:rPr>
              <a:t> </a:t>
            </a:r>
            <a:r>
              <a:rPr lang="en" sz="1200" u="sng">
                <a:solidFill>
                  <a:srgbClr val="3366CC"/>
                </a:solidFill>
                <a:highlight>
                  <a:srgbClr val="FFFFFF"/>
                </a:highlight>
                <a:latin typeface="Open Sans"/>
                <a:ea typeface="Open Sans"/>
                <a:cs typeface="Open Sans"/>
                <a:sym typeface="Open Sans"/>
                <a:hlinkClick r:id="rId3">
                  <a:extLst>
                    <a:ext uri="{A12FA001-AC4F-418D-AE19-62706E023703}">
                      <ahyp:hlinkClr val="tx"/>
                    </a:ext>
                  </a:extLst>
                </a:hlinkClick>
              </a:rPr>
              <a:t>Open Book Publishers</a:t>
            </a:r>
            <a:r>
              <a:rPr lang="en" sz="1200">
                <a:solidFill>
                  <a:srgbClr val="3366CC"/>
                </a:solidFill>
                <a:highlight>
                  <a:srgbClr val="FFFFFF"/>
                </a:highlight>
                <a:latin typeface="Open Sans"/>
                <a:ea typeface="Open Sans"/>
                <a:cs typeface="Open Sans"/>
                <a:sym typeface="Open Sans"/>
              </a:rPr>
              <a:t>. </a:t>
            </a:r>
            <a:r>
              <a:rPr lang="en" sz="1200" u="sng">
                <a:solidFill>
                  <a:srgbClr val="3366CC"/>
                </a:solidFill>
                <a:highlight>
                  <a:srgbClr val="FFFFFF"/>
                </a:highlight>
                <a:latin typeface="Open Sans"/>
                <a:ea typeface="Open Sans"/>
                <a:cs typeface="Open Sans"/>
                <a:sym typeface="Open Sans"/>
                <a:hlinkClick r:id="rId4">
                  <a:extLst>
                    <a:ext uri="{A12FA001-AC4F-418D-AE19-62706E023703}">
                      <ahyp:hlinkClr val="tx"/>
                    </a:ext>
                  </a:extLst>
                </a:hlinkClick>
              </a:rPr>
              <a:t>CC BY-NC 4.0</a:t>
            </a:r>
            <a:endParaRPr sz="1200">
              <a:solidFill>
                <a:srgbClr val="3366CC"/>
              </a:solidFill>
              <a:highlight>
                <a:srgbClr val="FFFFFF"/>
              </a:highlight>
              <a:latin typeface="Open Sans"/>
              <a:ea typeface="Open Sans"/>
              <a:cs typeface="Open Sans"/>
              <a:sym typeface="Open Sans"/>
            </a:endParaRPr>
          </a:p>
          <a:p>
            <a:pPr indent="0" lvl="0" marL="0" rtl="0" algn="l">
              <a:spcBef>
                <a:spcPts val="1200"/>
              </a:spcBef>
              <a:spcAft>
                <a:spcPts val="0"/>
              </a:spcAft>
              <a:buNone/>
            </a:pPr>
            <a:r>
              <a:rPr lang="en" sz="1200">
                <a:solidFill>
                  <a:srgbClr val="222222"/>
                </a:solidFill>
                <a:highlight>
                  <a:srgbClr val="FFFFFF"/>
                </a:highlight>
                <a:latin typeface="Open Sans"/>
                <a:ea typeface="Open Sans"/>
                <a:cs typeface="Open Sans"/>
                <a:sym typeface="Open Sans"/>
              </a:rPr>
              <a:t>Gebru, T., &amp; Torres, É. P. (2024). </a:t>
            </a:r>
            <a:r>
              <a:rPr i="1" lang="en" sz="1200" u="sng">
                <a:solidFill>
                  <a:schemeClr val="hlink"/>
                </a:solidFill>
                <a:highlight>
                  <a:srgbClr val="FFFFFF"/>
                </a:highlight>
                <a:latin typeface="Open Sans"/>
                <a:ea typeface="Open Sans"/>
                <a:cs typeface="Open Sans"/>
                <a:sym typeface="Open Sans"/>
                <a:hlinkClick r:id="rId5"/>
              </a:rPr>
              <a:t>The TESCREAL bundle: Eugenics and the promise of utopia through artificial general intelligence.</a:t>
            </a:r>
            <a:r>
              <a:rPr lang="en" sz="1200">
                <a:solidFill>
                  <a:srgbClr val="222222"/>
                </a:solidFill>
                <a:highlight>
                  <a:srgbClr val="FFFFFF"/>
                </a:highlight>
                <a:latin typeface="Open Sans"/>
                <a:ea typeface="Open Sans"/>
                <a:cs typeface="Open Sans"/>
                <a:sym typeface="Open Sans"/>
              </a:rPr>
              <a:t> First Monday.</a:t>
            </a:r>
            <a:endParaRPr sz="1200">
              <a:solidFill>
                <a:srgbClr val="222222"/>
              </a:solidFill>
              <a:highlight>
                <a:srgbClr val="FFFFFF"/>
              </a:highlight>
              <a:latin typeface="Open Sans"/>
              <a:ea typeface="Open Sans"/>
              <a:cs typeface="Open Sans"/>
              <a:sym typeface="Open Sans"/>
            </a:endParaRPr>
          </a:p>
          <a:p>
            <a:pPr indent="0" lvl="0" marL="0" rtl="0" algn="l">
              <a:spcBef>
                <a:spcPts val="1200"/>
              </a:spcBef>
              <a:spcAft>
                <a:spcPts val="0"/>
              </a:spcAft>
              <a:buNone/>
            </a:pPr>
            <a:r>
              <a:rPr lang="en" sz="1200">
                <a:solidFill>
                  <a:srgbClr val="222222"/>
                </a:solidFill>
                <a:highlight>
                  <a:srgbClr val="FFFFFF"/>
                </a:highlight>
                <a:latin typeface="Open Sans"/>
                <a:ea typeface="Open Sans"/>
                <a:cs typeface="Open Sans"/>
                <a:sym typeface="Open Sans"/>
              </a:rPr>
              <a:t>Hao, K. (2025). </a:t>
            </a:r>
            <a:r>
              <a:rPr i="1" lang="en" sz="1200">
                <a:solidFill>
                  <a:srgbClr val="222222"/>
                </a:solidFill>
                <a:highlight>
                  <a:srgbClr val="FFFFFF"/>
                </a:highlight>
                <a:latin typeface="Open Sans"/>
                <a:ea typeface="Open Sans"/>
                <a:cs typeface="Open Sans"/>
                <a:sym typeface="Open Sans"/>
              </a:rPr>
              <a:t>Empire of AI: Dreams and Nightmares in Same Altman's OpenAI. </a:t>
            </a:r>
            <a:r>
              <a:rPr lang="en" sz="1200">
                <a:solidFill>
                  <a:srgbClr val="222222"/>
                </a:solidFill>
                <a:highlight>
                  <a:srgbClr val="FFFFFF"/>
                </a:highlight>
                <a:latin typeface="Open Sans"/>
                <a:ea typeface="Open Sans"/>
                <a:cs typeface="Open Sans"/>
                <a:sym typeface="Open Sans"/>
              </a:rPr>
              <a:t>Penguin Press, US.</a:t>
            </a:r>
            <a:endParaRPr sz="1200">
              <a:solidFill>
                <a:srgbClr val="222222"/>
              </a:solidFill>
              <a:highlight>
                <a:srgbClr val="FFFFFF"/>
              </a:highlight>
              <a:latin typeface="Open Sans"/>
              <a:ea typeface="Open Sans"/>
              <a:cs typeface="Open Sans"/>
              <a:sym typeface="Open Sans"/>
            </a:endParaRPr>
          </a:p>
          <a:p>
            <a:pPr indent="0" lvl="0" marL="0" rtl="0" algn="l">
              <a:spcBef>
                <a:spcPts val="1200"/>
              </a:spcBef>
              <a:spcAft>
                <a:spcPts val="0"/>
              </a:spcAft>
              <a:buNone/>
            </a:pPr>
            <a:r>
              <a:rPr lang="en" sz="1200">
                <a:solidFill>
                  <a:srgbClr val="222222"/>
                </a:solidFill>
                <a:highlight>
                  <a:srgbClr val="FFFFFF"/>
                </a:highlight>
                <a:latin typeface="Open Sans"/>
                <a:ea typeface="Open Sans"/>
                <a:cs typeface="Open Sans"/>
                <a:sym typeface="Open Sans"/>
              </a:rPr>
              <a:t>Harari, Y. N. (2024). </a:t>
            </a:r>
            <a:r>
              <a:rPr i="1" lang="en" sz="1200">
                <a:solidFill>
                  <a:srgbClr val="222222"/>
                </a:solidFill>
                <a:highlight>
                  <a:srgbClr val="FFFFFF"/>
                </a:highlight>
                <a:latin typeface="Open Sans"/>
                <a:ea typeface="Open Sans"/>
                <a:cs typeface="Open Sans"/>
                <a:sym typeface="Open Sans"/>
              </a:rPr>
              <a:t>Nexus: A brief history of information networks from the stone age to AI</a:t>
            </a:r>
            <a:r>
              <a:rPr lang="en" sz="1200">
                <a:solidFill>
                  <a:srgbClr val="222222"/>
                </a:solidFill>
                <a:highlight>
                  <a:srgbClr val="FFFFFF"/>
                </a:highlight>
                <a:latin typeface="Open Sans"/>
                <a:ea typeface="Open Sans"/>
                <a:cs typeface="Open Sans"/>
                <a:sym typeface="Open Sans"/>
              </a:rPr>
              <a:t>. Signal.</a:t>
            </a:r>
            <a:endParaRPr sz="1200">
              <a:solidFill>
                <a:srgbClr val="222222"/>
              </a:solidFill>
              <a:highlight>
                <a:srgbClr val="FFFFFF"/>
              </a:highlight>
              <a:latin typeface="Open Sans"/>
              <a:ea typeface="Open Sans"/>
              <a:cs typeface="Open Sans"/>
              <a:sym typeface="Open Sans"/>
            </a:endParaRPr>
          </a:p>
          <a:p>
            <a:pPr indent="0" lvl="0" marL="0" rtl="0" algn="l">
              <a:spcBef>
                <a:spcPts val="1200"/>
              </a:spcBef>
              <a:spcAft>
                <a:spcPts val="0"/>
              </a:spcAft>
              <a:buNone/>
            </a:pPr>
            <a:r>
              <a:rPr lang="en" sz="1200">
                <a:solidFill>
                  <a:srgbClr val="1F1F1F"/>
                </a:solidFill>
                <a:highlight>
                  <a:srgbClr val="FFFFFF"/>
                </a:highlight>
                <a:latin typeface="Open Sans"/>
                <a:ea typeface="Open Sans"/>
                <a:cs typeface="Open Sans"/>
                <a:sym typeface="Open Sans"/>
              </a:rPr>
              <a:t>Nohr, Rolf. (2023). Irina Kaldrack / Rolf F. Nohr: Preferable-Futures. 10.14619/0337 </a:t>
            </a:r>
            <a:r>
              <a:rPr lang="en" sz="1200" u="sng">
                <a:solidFill>
                  <a:srgbClr val="1155CC"/>
                </a:solidFill>
                <a:highlight>
                  <a:srgbClr val="FFFFFF"/>
                </a:highlight>
                <a:latin typeface="Open Sans"/>
                <a:ea typeface="Open Sans"/>
                <a:cs typeface="Open Sans"/>
                <a:sym typeface="Open Sans"/>
                <a:hlinkClick r:id="rId6">
                  <a:extLst>
                    <a:ext uri="{A12FA001-AC4F-418D-AE19-62706E023703}">
                      <ahyp:hlinkClr val="tx"/>
                    </a:ext>
                  </a:extLst>
                </a:hlinkClick>
              </a:rPr>
              <a:t>https://meson.press/books/preferable-futures/</a:t>
            </a:r>
            <a:r>
              <a:rPr lang="en" sz="1200">
                <a:solidFill>
                  <a:srgbClr val="1F1F1F"/>
                </a:solidFill>
                <a:highlight>
                  <a:srgbClr val="FFFFFF"/>
                </a:highlight>
                <a:latin typeface="Open Sans"/>
                <a:ea typeface="Open Sans"/>
                <a:cs typeface="Open Sans"/>
                <a:sym typeface="Open Sans"/>
              </a:rPr>
              <a:t>  </a:t>
            </a:r>
            <a:endParaRPr sz="1200">
              <a:solidFill>
                <a:srgbClr val="1F1F1F"/>
              </a:solidFill>
              <a:highlight>
                <a:srgbClr val="FFFFFF"/>
              </a:highlight>
              <a:latin typeface="Open Sans"/>
              <a:ea typeface="Open Sans"/>
              <a:cs typeface="Open Sans"/>
              <a:sym typeface="Open Sans"/>
            </a:endParaRPr>
          </a:p>
          <a:p>
            <a:pPr indent="0" lvl="0" marL="0" rtl="0" algn="l">
              <a:spcBef>
                <a:spcPts val="600"/>
              </a:spcBef>
              <a:spcAft>
                <a:spcPts val="0"/>
              </a:spcAft>
              <a:buNone/>
            </a:pPr>
            <a:r>
              <a:rPr lang="en" sz="1200">
                <a:solidFill>
                  <a:srgbClr val="1F1F1F"/>
                </a:solidFill>
                <a:highlight>
                  <a:srgbClr val="FFFFFF"/>
                </a:highlight>
                <a:latin typeface="Open Sans"/>
                <a:ea typeface="Open Sans"/>
                <a:cs typeface="Open Sans"/>
                <a:sym typeface="Open Sans"/>
              </a:rPr>
              <a:t>Nørgård, R.T., Holflod, K. (No) Hope for the future? A design agenda for rewidening and rewilding higher education with utopian imagination. Int J Educ Technol High Educ 21, 30 (2024). </a:t>
            </a:r>
            <a:r>
              <a:rPr lang="en" sz="1200" u="sng">
                <a:solidFill>
                  <a:srgbClr val="1155CC"/>
                </a:solidFill>
                <a:highlight>
                  <a:srgbClr val="FFFFFF"/>
                </a:highlight>
                <a:latin typeface="Open Sans"/>
                <a:ea typeface="Open Sans"/>
                <a:cs typeface="Open Sans"/>
                <a:sym typeface="Open Sans"/>
                <a:hlinkClick r:id="rId7">
                  <a:extLst>
                    <a:ext uri="{A12FA001-AC4F-418D-AE19-62706E023703}">
                      <ahyp:hlinkClr val="tx"/>
                    </a:ext>
                  </a:extLst>
                </a:hlinkClick>
              </a:rPr>
              <a:t>https://doi.org/10.1186/s41239-024-00456-3</a:t>
            </a:r>
            <a:endParaRPr sz="1200">
              <a:solidFill>
                <a:srgbClr val="1F1F1F"/>
              </a:solidFill>
              <a:highlight>
                <a:srgbClr val="FFFFFF"/>
              </a:highlight>
              <a:latin typeface="Open Sans"/>
              <a:ea typeface="Open Sans"/>
              <a:cs typeface="Open Sans"/>
              <a:sym typeface="Open Sans"/>
            </a:endParaRPr>
          </a:p>
          <a:p>
            <a:pPr indent="0" lvl="0" marL="0" rtl="0" algn="l">
              <a:spcBef>
                <a:spcPts val="600"/>
              </a:spcBef>
              <a:spcAft>
                <a:spcPts val="600"/>
              </a:spcAft>
              <a:buNone/>
            </a:pPr>
            <a:r>
              <a:rPr lang="en" sz="1200">
                <a:solidFill>
                  <a:srgbClr val="1F1F1F"/>
                </a:solidFill>
                <a:highlight>
                  <a:srgbClr val="FFFFFF"/>
                </a:highlight>
                <a:latin typeface="Open Sans"/>
                <a:ea typeface="Open Sans"/>
                <a:cs typeface="Open Sans"/>
                <a:sym typeface="Open Sans"/>
              </a:rPr>
              <a:t>Scott, James C. (1987). </a:t>
            </a:r>
            <a:r>
              <a:rPr i="1" lang="en" sz="1200">
                <a:solidFill>
                  <a:srgbClr val="1F1F1F"/>
                </a:solidFill>
                <a:highlight>
                  <a:srgbClr val="FFFFFF"/>
                </a:highlight>
                <a:latin typeface="Open Sans"/>
                <a:ea typeface="Open Sans"/>
                <a:cs typeface="Open Sans"/>
                <a:sym typeface="Open Sans"/>
              </a:rPr>
              <a:t>Weapons of the Weak: Everyday Forms of Peasant Resistance,</a:t>
            </a:r>
            <a:r>
              <a:rPr lang="en" sz="1200">
                <a:solidFill>
                  <a:srgbClr val="1F1F1F"/>
                </a:solidFill>
                <a:highlight>
                  <a:srgbClr val="FFFFFF"/>
                </a:highlight>
                <a:latin typeface="Open Sans"/>
                <a:ea typeface="Open Sans"/>
                <a:cs typeface="Open Sans"/>
                <a:sym typeface="Open Sans"/>
              </a:rPr>
              <a:t> Yale University Press.</a:t>
            </a:r>
            <a:endParaRPr sz="1200">
              <a:solidFill>
                <a:srgbClr val="222222"/>
              </a:solidFill>
              <a:highlight>
                <a:srgbClr val="FFFFFF"/>
              </a:highlight>
              <a:latin typeface="Open Sans"/>
              <a:ea typeface="Open Sans"/>
              <a:cs typeface="Open Sans"/>
              <a:sym typeface="Open Sans"/>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