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reativecommons.org/choose/"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parcopen.org/news/2018/1-billion-in-savings-through-open-educational-resources/" TargetMode="External"/><Relationship Id="rId3" Type="http://schemas.openxmlformats.org/officeDocument/2006/relationships/hyperlink" Target="http://news.rice.edu/2019/02/21/openstax-announces-top-10-schools-that-have-adopted-free-college-textbooks-2/" TargetMode="External"/><Relationship Id="rId4" Type="http://schemas.openxmlformats.org/officeDocument/2006/relationships/hyperlink" Target="https://webwork.maa.org/"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g8d80fe4b64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8d80fe4b64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Creative Commons (CC) organization was founded when Larry Lessig lost his case asserting that the Sonny Bono Copyright Term Extension Act of 1998 (also known as the Mickey Mouse Protection Act) was unconstitutional.</a:t>
            </a:r>
            <a:endParaRPr/>
          </a:p>
          <a:p>
            <a:pPr indent="0" lvl="0" marL="0" rtl="0" algn="l">
              <a:spcBef>
                <a:spcPts val="0"/>
              </a:spcBef>
              <a:spcAft>
                <a:spcPts val="0"/>
              </a:spcAft>
              <a:buNone/>
            </a:pPr>
            <a:r>
              <a:rPr lang="en"/>
              <a:t>Aside from feelings of sour grapes about this loss, the idea of CC was to build a more flexible, new version of copyright more suitable for the Internet Age in which copying, sharing, and making derivative works (remixes) -- all things locked down by all-rights-reserved copyright [ARR ©] -- are easier than ever before, while copyright laws are as or more restrictive than before.</a:t>
            </a:r>
            <a:endParaRPr/>
          </a:p>
          <a:p>
            <a:pPr indent="0" lvl="0" marL="0" rtl="0" algn="l">
              <a:spcBef>
                <a:spcPts val="0"/>
              </a:spcBef>
              <a:spcAft>
                <a:spcPts val="0"/>
              </a:spcAft>
              <a:buNone/>
            </a:pPr>
            <a:r>
              <a:rPr lang="en"/>
              <a:t>The way they did this was to use the powers of copyright to make CC licenses which intentionally open up some of the rights controlled by copyright (it’s a ‘hoist by your own petard’ situation); they can be called “some rights reserved” copyrights.</a:t>
            </a:r>
            <a:endParaRPr/>
          </a:p>
          <a:p>
            <a:pPr indent="0" lvl="0" marL="0" rtl="0" algn="l">
              <a:spcBef>
                <a:spcPts val="0"/>
              </a:spcBef>
              <a:spcAft>
                <a:spcPts val="0"/>
              </a:spcAft>
              <a:buNone/>
            </a:pPr>
            <a:r>
              <a:rPr lang="en"/>
              <a:t>CC licenses live on the spectrum between the Public Domain, where works may be used by anyone, for any purpose, without any restrictions or conditions, and ARR ©, each giving specific rights to the public which may be exercised without any need for an individual contract between the rightsholder and prospective user.</a:t>
            </a:r>
            <a:endParaRPr/>
          </a:p>
          <a:p>
            <a:pPr indent="0" lvl="0" marL="0" rtl="0" algn="l">
              <a:spcBef>
                <a:spcPts val="0"/>
              </a:spcBef>
              <a:spcAft>
                <a:spcPts val="0"/>
              </a:spcAft>
              <a:buNone/>
            </a:pPr>
            <a:r>
              <a:rPr lang="en"/>
              <a:t>The six CC licenses all include the BY clause, requiring re-users remixers to give attribution to the original work and creator -- that is, they enforce with copyright law what we teach as good scholarly practice: “cite your sources.”</a:t>
            </a:r>
            <a:endParaRPr/>
          </a:p>
          <a:p>
            <a:pPr indent="0" lvl="0" marL="0" rtl="0" algn="l">
              <a:spcBef>
                <a:spcPts val="0"/>
              </a:spcBef>
              <a:spcAft>
                <a:spcPts val="0"/>
              </a:spcAft>
              <a:buNone/>
            </a:pPr>
            <a:r>
              <a:rPr lang="en"/>
              <a:t>Two of the licenses include the SA clause, requiring those who make derivative works to use the same license on their derivative works as was on the original, locking the work and all of its potential future descendent works into the open.  This clause is sometimes described as making a “viral” license.</a:t>
            </a:r>
            <a:endParaRPr/>
          </a:p>
          <a:p>
            <a:pPr indent="0" lvl="0" marL="0" rtl="0" algn="l">
              <a:spcBef>
                <a:spcPts val="0"/>
              </a:spcBef>
              <a:spcAft>
                <a:spcPts val="0"/>
              </a:spcAft>
              <a:buNone/>
            </a:pPr>
            <a:r>
              <a:rPr lang="en"/>
              <a:t>Three of the licenses include the NC clause, which forbids reuse, or use of derivative works, in profit-making situations.  This is about the use, not the user, so a for-profit entity can use NC-licensed materials legally.  It’s also about the profit, not the issue of whether money changes hands, so some college bookstores will sell hardcopies of NC-licensed materials to students “at cost,” and this is widely thought of as OK (even though there is no caselaw on this particular issue, so we don’t know 100% … and IAmNotALawyer, so I please do not construe this as legal advice).</a:t>
            </a:r>
            <a:endParaRPr/>
          </a:p>
          <a:p>
            <a:pPr indent="0" lvl="0" marL="0" rtl="0" algn="l">
              <a:spcBef>
                <a:spcPts val="0"/>
              </a:spcBef>
              <a:spcAft>
                <a:spcPts val="0"/>
              </a:spcAft>
              <a:buNone/>
            </a:pPr>
            <a:r>
              <a:rPr lang="en"/>
              <a:t>Finally, two of the licenses have the ND clause, which means that the work may be used and shared, </a:t>
            </a:r>
            <a:r>
              <a:rPr i="1" lang="en"/>
              <a:t>etc.</a:t>
            </a:r>
            <a:r>
              <a:rPr lang="en"/>
              <a:t>, but individuals who make derivative works of the original work may not publicly share their derivatives.  There are a handful of use cases where this makes sense, but it is generally considered a very unwelcoming license clause, because it basically means the work cannot easily generate a future stream of new works useful to the world.</a:t>
            </a:r>
            <a:endParaRPr baseline="-25000"/>
          </a:p>
          <a:p>
            <a:pPr indent="0" lvl="0" marL="0" rtl="0" algn="l">
              <a:spcBef>
                <a:spcPts val="0"/>
              </a:spcBef>
              <a:spcAft>
                <a:spcPts val="0"/>
              </a:spcAft>
              <a:buNone/>
            </a:pPr>
            <a:r>
              <a:rPr lang="en"/>
              <a:t>In addition to the six CC licenses, there is also a public domain dedication tool which enables a rightsholder to dedicate a work to the worldwide public domain, and a public domain mark, which can be used to indicate when a work is known to be in the public domain.</a:t>
            </a:r>
            <a:endParaRPr/>
          </a:p>
          <a:p>
            <a:pPr indent="0" lvl="0" marL="0" rtl="0" algn="l">
              <a:spcBef>
                <a:spcPts val="0"/>
              </a:spcBef>
              <a:spcAft>
                <a:spcPts val="0"/>
              </a:spcAft>
              <a:buNone/>
            </a:pPr>
            <a:r>
              <a:rPr lang="en"/>
              <a:t>CC licenses work in all jurisdictions in the world (well, at least all 178 Berne Convention countries), and are now used by at least 1.6 billion works online.</a:t>
            </a:r>
            <a:endParaRPr/>
          </a:p>
          <a:p>
            <a:pPr indent="0" lvl="0" marL="0" rtl="0" algn="l">
              <a:spcBef>
                <a:spcPts val="0"/>
              </a:spcBef>
              <a:spcAft>
                <a:spcPts val="0"/>
              </a:spcAft>
              <a:buNone/>
            </a:pPr>
            <a:r>
              <a:rPr lang="en"/>
              <a:t>CC has a helpful tool, the License Chooser at </a:t>
            </a:r>
            <a:r>
              <a:rPr lang="en" u="sng">
                <a:solidFill>
                  <a:schemeClr val="hlink"/>
                </a:solidFill>
                <a:hlinkClick r:id="rId2"/>
              </a:rPr>
              <a:t>https://creativecommons.org/choose/</a:t>
            </a:r>
            <a:r>
              <a:rPr lang="en"/>
              <a:t> which makes it easy to choose a license and then to apply it to your work.</a:t>
            </a:r>
            <a:endParaRPr/>
          </a:p>
          <a:p>
            <a:pPr indent="0" lvl="0" marL="0" rtl="0" algn="l">
              <a:spcBef>
                <a:spcPts val="0"/>
              </a:spcBef>
              <a:spcAft>
                <a:spcPts val="0"/>
              </a:spcAft>
              <a:buNone/>
            </a:pPr>
            <a:r>
              <a:rPr lang="en"/>
              <a:t>Many major content platforms allow (or even require: </a:t>
            </a:r>
            <a:r>
              <a:rPr i="1" lang="en"/>
              <a:t>e.g.,</a:t>
            </a:r>
            <a:r>
              <a:rPr lang="en"/>
              <a:t> Wikipedia) posted works to be under a CC license.  These include YouTube, Flickr, </a:t>
            </a:r>
            <a:r>
              <a:rPr i="1" lang="en"/>
              <a:t>etc.</a:t>
            </a:r>
            <a:endParaRPr/>
          </a:p>
          <a:p>
            <a:pPr indent="0" lvl="0" marL="0" rtl="0" algn="l">
              <a:spcBef>
                <a:spcPts val="0"/>
              </a:spcBef>
              <a:spcAft>
                <a:spcPts val="0"/>
              </a:spcAft>
              <a:buNone/>
            </a:pPr>
            <a:r>
              <a:rPr lang="en"/>
              <a:t>Search tools allow one to look for CC-licensed materials, </a:t>
            </a:r>
            <a:r>
              <a:rPr i="1" lang="en"/>
              <a:t>e.g.,</a:t>
            </a:r>
            <a:r>
              <a:rPr lang="en"/>
              <a:t> images.google.com, ccsearch.creativecommons.org, youtube.com, </a:t>
            </a:r>
            <a:r>
              <a:rPr i="1" lang="en"/>
              <a:t>etc.</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8d80fe4b64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8d80fe4b64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 debt data from the Federal Reserve Bank and USPIRG.</a:t>
            </a:r>
            <a:endParaRPr/>
          </a:p>
          <a:p>
            <a:pPr indent="0" lvl="0" marL="0" rtl="0" algn="l">
              <a:spcBef>
                <a:spcPts val="0"/>
              </a:spcBef>
              <a:spcAft>
                <a:spcPts val="0"/>
              </a:spcAft>
              <a:buNone/>
            </a:pPr>
            <a:r>
              <a:rPr lang="en"/>
              <a:t>Student basic needs from the #RealCollege survey by Sara Goldrick-Rab and the team at Temple University’s Hope Center for College, Community, and Justice.</a:t>
            </a:r>
            <a:endParaRPr/>
          </a:p>
          <a:p>
            <a:pPr indent="0" lvl="0" marL="0" rtl="0" algn="l">
              <a:spcBef>
                <a:spcPts val="0"/>
              </a:spcBef>
              <a:spcAft>
                <a:spcPts val="0"/>
              </a:spcAft>
              <a:buNone/>
            </a:pPr>
            <a:r>
              <a:rPr lang="en"/>
              <a:t>Student responses to cost from Florida Virtual Campus survey.</a:t>
            </a:r>
            <a:endParaRPr/>
          </a:p>
          <a:p>
            <a:pPr indent="0" lvl="0" marL="0" rtl="0" algn="l">
              <a:spcBef>
                <a:spcPts val="0"/>
              </a:spcBef>
              <a:spcAft>
                <a:spcPts val="0"/>
              </a:spcAft>
              <a:buNone/>
            </a:pPr>
            <a:r>
              <a:rPr lang="en"/>
              <a:t>“DFW rate” = fraction of students who get a D, fail, or who withdraw from a course.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8d80fe4b64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8d80fe4b64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Total saving from SPARC article “$1 Billion in Savings Through Open Educational Resources at url </a:t>
            </a:r>
            <a:r>
              <a:rPr lang="en" u="sng">
                <a:solidFill>
                  <a:schemeClr val="hlink"/>
                </a:solidFill>
                <a:hlinkClick r:id="rId2"/>
              </a:rPr>
              <a:t>https://sparcopen.org/news/2018/1-billion-in-savings-through-open-educational-resources/</a:t>
            </a:r>
            <a:r>
              <a:rPr lang="en"/>
              <a:t> .</a:t>
            </a:r>
            <a:endParaRPr/>
          </a:p>
          <a:p>
            <a:pPr indent="0" lvl="0" marL="0" rtl="0" algn="l">
              <a:spcBef>
                <a:spcPts val="0"/>
              </a:spcBef>
              <a:spcAft>
                <a:spcPts val="0"/>
              </a:spcAft>
              <a:buNone/>
            </a:pPr>
            <a:r>
              <a:rPr lang="en"/>
              <a:t>“Millions of students…” see </a:t>
            </a:r>
            <a:r>
              <a:rPr lang="en" u="sng">
                <a:solidFill>
                  <a:schemeClr val="hlink"/>
                </a:solidFill>
                <a:hlinkClick r:id="rId3"/>
              </a:rPr>
              <a:t>OpenStax announces top 10 schools that have adopted free college textbooks</a:t>
            </a:r>
            <a:r>
              <a:rPr lang="en"/>
              <a:t>.</a:t>
            </a:r>
            <a:endParaRPr/>
          </a:p>
          <a:p>
            <a:pPr indent="0" lvl="0" marL="0" rtl="0" algn="l">
              <a:spcBef>
                <a:spcPts val="0"/>
              </a:spcBef>
              <a:spcAft>
                <a:spcPts val="0"/>
              </a:spcAft>
              <a:buNone/>
            </a:pPr>
            <a:r>
              <a:rPr lang="en"/>
              <a:t>PressBooks is FLOSS (free/libre/open-source software) although pressbooks.com offers managed and hosted solutions for a fee.</a:t>
            </a:r>
            <a:endParaRPr/>
          </a:p>
          <a:p>
            <a:pPr indent="0" lvl="0" marL="0" rtl="0" algn="l">
              <a:spcBef>
                <a:spcPts val="0"/>
              </a:spcBef>
              <a:spcAft>
                <a:spcPts val="0"/>
              </a:spcAft>
              <a:buNone/>
            </a:pPr>
            <a:r>
              <a:rPr lang="en"/>
              <a:t>The OTN is soon to change its name to “The Open Education Network.”</a:t>
            </a:r>
            <a:endParaRPr/>
          </a:p>
          <a:p>
            <a:pPr indent="0" lvl="0" marL="0" rtl="0" algn="l">
              <a:spcBef>
                <a:spcPts val="0"/>
              </a:spcBef>
              <a:spcAft>
                <a:spcPts val="0"/>
              </a:spcAft>
              <a:buNone/>
            </a:pPr>
            <a:r>
              <a:rPr lang="en"/>
              <a:t>Note that OER which are software, such as PressBooks and the wonderful online homework system form </a:t>
            </a:r>
            <a:r>
              <a:rPr lang="en"/>
              <a:t>mathematics</a:t>
            </a:r>
            <a:r>
              <a:rPr lang="en"/>
              <a:t> WeBWorK (</a:t>
            </a:r>
            <a:r>
              <a:rPr lang="en" u="sng">
                <a:solidFill>
                  <a:schemeClr val="hlink"/>
                </a:solidFill>
                <a:hlinkClick r:id="rId4"/>
              </a:rPr>
              <a:t>webwork.maa.org</a:t>
            </a:r>
            <a:r>
              <a:rPr lang="en"/>
              <a:t>), to name just two, are not under CC licenses, but instead under one of several recognized open software licenses -- Creative Commons does not recommend to use its licenses for software.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Supplement materials are usually called </a:t>
            </a:r>
            <a:r>
              <a:rPr i="1" lang="en"/>
              <a:t>ancilla</a:t>
            </a:r>
            <a:r>
              <a:rPr lang="en"/>
              <a:t> in the OER world.  There is a great variety in the ancilla available: OpenStax provides many for their books.</a:t>
            </a:r>
            <a:endParaRPr/>
          </a:p>
          <a:p>
            <a:pPr indent="0" lvl="0" marL="0" rtl="0" algn="l">
              <a:spcBef>
                <a:spcPts val="0"/>
              </a:spcBef>
              <a:spcAft>
                <a:spcPts val="0"/>
              </a:spcAft>
              <a:buNone/>
            </a:pPr>
            <a:r>
              <a:rPr lang="en"/>
              <a:t>There is an argument that because of higher ed economics where a majority of student contact hours are with contingent faculty who are so underpaid that they must teach many sections to make a living wage and therefore cannot do hand-grading, automated homework systems are a necessity.  These certainly exist in the commercial textbook world … but aside from the very problematic nature of this bit of economics, there is an increasing tendency for such systems (and LMSes, actually) to become instruments of surveillance capitalism and therefore questionable for that reason as well.</a:t>
            </a:r>
            <a:endParaRPr/>
          </a:p>
          <a:p>
            <a:pPr indent="0" lvl="0" marL="0" rtl="0" algn="l">
              <a:spcBef>
                <a:spcPts val="0"/>
              </a:spcBef>
              <a:spcAft>
                <a:spcPts val="0"/>
              </a:spcAft>
              <a:buNone/>
            </a:pPr>
            <a:r>
              <a:rPr lang="en"/>
              <a:t>Much accessibility on many campuses revolves around either having a human who supports a student with a disability, or buying an electronic version of a textbook and feeding it through some screen reader or other assistive technology.  Both approaches work in the same way -- without the “buying” step!</a:t>
            </a:r>
            <a:endParaRPr/>
          </a:p>
          <a:p>
            <a:pPr indent="0" lvl="0" marL="0" rtl="0" algn="l">
              <a:spcBef>
                <a:spcPts val="0"/>
              </a:spcBef>
              <a:spcAft>
                <a:spcPts val="0"/>
              </a:spcAft>
              <a:buNone/>
            </a:pPr>
            <a:r>
              <a:rPr lang="en"/>
              <a:t>The “costing nothing so must be worth nothing” so flies in the face of everything we do as academics, it’s kind of insane.  I write research papers, for which I get no financial remuneration -- I don’t think they’re worth nothing!  I review papers for journals, for no pay -- I don’t think my expertise is worth nothing!  And on and on.  The fact that academics buy this canard is just a sign of how effective is the current global neoliberal hegemony (as the social scientists would say).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cet.wiche.edu/events/webcasts/copyright-intellectual-property" TargetMode="External"/><Relationship Id="rId4" Type="http://schemas.openxmlformats.org/officeDocument/2006/relationships/hyperlink" Target="https://poritz.net/jonathan" TargetMode="External"/><Relationship Id="rId5" Type="http://schemas.openxmlformats.org/officeDocument/2006/relationships/hyperlink" Target="https://creativecommons.org/licenses/by-sa/4.0/" TargetMode="External"/><Relationship Id="rId6" Type="http://schemas.openxmlformats.org/officeDocument/2006/relationships/hyperlink" Target="https://poritz.net/j/share/index.html#CCnOER4WCET" TargetMode="External"/><Relationship Id="rId7"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9.png"/><Relationship Id="rId10" Type="http://schemas.openxmlformats.org/officeDocument/2006/relationships/image" Target="../media/image8.png"/><Relationship Id="rId9"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hewlett.org" TargetMode="External"/><Relationship Id="rId4" Type="http://schemas.openxmlformats.org/officeDocument/2006/relationships/hyperlink" Target="https://opencontent.org/blog/archives/3221" TargetMode="External"/><Relationship Id="rId5" Type="http://schemas.openxmlformats.org/officeDocument/2006/relationships/hyperlink" Target="https://thatpsychprof.com/5rs-for-open-pedagogy/"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open.umn.edu/opentextbooks" TargetMode="External"/><Relationship Id="rId4" Type="http://schemas.openxmlformats.org/officeDocument/2006/relationships/hyperlink" Target="https://openstax.org" TargetMode="External"/><Relationship Id="rId11" Type="http://schemas.openxmlformats.org/officeDocument/2006/relationships/hyperlink" Target="https://www.rebus.community/" TargetMode="External"/><Relationship Id="rId10" Type="http://schemas.openxmlformats.org/officeDocument/2006/relationships/hyperlink" Target="https://open.umn.edu/otn/" TargetMode="External"/><Relationship Id="rId9" Type="http://schemas.openxmlformats.org/officeDocument/2006/relationships/hyperlink" Target="https://pretextbook.org/" TargetMode="External"/><Relationship Id="rId5" Type="http://schemas.openxmlformats.org/officeDocument/2006/relationships/hyperlink" Target="https://libretexts.org/" TargetMode="External"/><Relationship Id="rId6" Type="http://schemas.openxmlformats.org/officeDocument/2006/relationships/hyperlink" Target="https://oasis.geneseo.edu/" TargetMode="External"/><Relationship Id="rId7" Type="http://schemas.openxmlformats.org/officeDocument/2006/relationships/hyperlink" Target="https://www.oercommons.org/" TargetMode="External"/><Relationship Id="rId8" Type="http://schemas.openxmlformats.org/officeDocument/2006/relationships/hyperlink" Target="https://pressbooks.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2400"/>
              <a:t>Slides on Creative Commons Licensing and Open Educational Resources for a Panel Discussion</a:t>
            </a:r>
            <a:endParaRPr b="1" sz="2400"/>
          </a:p>
          <a:p>
            <a:pPr indent="0" lvl="0" marL="0" rtl="0" algn="ctr">
              <a:spcBef>
                <a:spcPts val="0"/>
              </a:spcBef>
              <a:spcAft>
                <a:spcPts val="0"/>
              </a:spcAft>
              <a:buNone/>
            </a:pPr>
            <a:r>
              <a:rPr b="1" i="1" lang="en" sz="2400"/>
              <a:t>What Campus Leaders Need to Know about</a:t>
            </a:r>
            <a:endParaRPr b="1" i="1" sz="2400"/>
          </a:p>
          <a:p>
            <a:pPr indent="0" lvl="0" marL="0" rtl="0" algn="ctr">
              <a:spcBef>
                <a:spcPts val="0"/>
              </a:spcBef>
              <a:spcAft>
                <a:spcPts val="0"/>
              </a:spcAft>
              <a:buNone/>
            </a:pPr>
            <a:r>
              <a:rPr b="1" i="1" lang="en" sz="2400"/>
              <a:t>Copyright and Intellectual Property</a:t>
            </a:r>
            <a:endParaRPr b="1" sz="2400"/>
          </a:p>
          <a:p>
            <a:pPr indent="0" lvl="0" marL="0" rtl="0" algn="ctr">
              <a:spcBef>
                <a:spcPts val="0"/>
              </a:spcBef>
              <a:spcAft>
                <a:spcPts val="0"/>
              </a:spcAft>
              <a:buNone/>
            </a:pPr>
            <a:r>
              <a:rPr b="1" lang="en" sz="2400"/>
              <a:t>from WCET on 23 July 2020</a:t>
            </a:r>
            <a:endParaRPr b="1" sz="2400"/>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For more information about this event, see </a:t>
            </a:r>
            <a:r>
              <a:rPr lang="en" sz="1800" u="sng">
                <a:solidFill>
                  <a:schemeClr val="hlink"/>
                </a:solidFill>
                <a:hlinkClick r:id="rId3"/>
              </a:rPr>
              <a:t>https://wcet.wiche.edu/events/webcasts/copyright-intellectual-property</a:t>
            </a:r>
            <a:endParaRPr sz="1800"/>
          </a:p>
        </p:txBody>
      </p:sp>
      <p:grpSp>
        <p:nvGrpSpPr>
          <p:cNvPr id="56" name="Google Shape;56;p13"/>
          <p:cNvGrpSpPr/>
          <p:nvPr/>
        </p:nvGrpSpPr>
        <p:grpSpPr>
          <a:xfrm>
            <a:off x="311700" y="4267525"/>
            <a:ext cx="8244075" cy="625800"/>
            <a:chOff x="147975" y="4312650"/>
            <a:chExt cx="8244075" cy="625800"/>
          </a:xfrm>
        </p:grpSpPr>
        <p:sp>
          <p:nvSpPr>
            <p:cNvPr id="57" name="Google Shape;57;p13"/>
            <p:cNvSpPr txBox="1"/>
            <p:nvPr/>
          </p:nvSpPr>
          <p:spPr>
            <a:xfrm>
              <a:off x="147975" y="4312650"/>
              <a:ext cx="7175100" cy="62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These slides, by </a:t>
              </a:r>
              <a:r>
                <a:rPr lang="en" sz="1200" u="sng">
                  <a:solidFill>
                    <a:schemeClr val="hlink"/>
                  </a:solidFill>
                  <a:hlinkClick r:id="rId4"/>
                </a:rPr>
                <a:t>Jonathan A Poritz</a:t>
              </a:r>
              <a:r>
                <a:rPr lang="en" sz="1200"/>
                <a:t>, are released under a </a:t>
              </a:r>
              <a:r>
                <a:rPr lang="en" sz="1200" u="sng">
                  <a:solidFill>
                    <a:schemeClr val="hlink"/>
                  </a:solidFill>
                  <a:hlinkClick r:id="rId5"/>
                </a:rPr>
                <a:t>Creative Commons Attribution-ShareAlike 4.0 International</a:t>
              </a:r>
              <a:r>
                <a:rPr lang="en" sz="1200"/>
                <a:t> license. See </a:t>
              </a:r>
              <a:r>
                <a:rPr lang="en" sz="1200" u="sng">
                  <a:solidFill>
                    <a:schemeClr val="hlink"/>
                  </a:solidFill>
                  <a:hlinkClick r:id="rId6"/>
                </a:rPr>
                <a:t>https://poritz.net/j/share/inddex.html#CCnOER4WCET</a:t>
              </a:r>
              <a:r>
                <a:rPr lang="en" sz="1200"/>
                <a:t> for remixable versions.</a:t>
              </a:r>
              <a:endParaRPr sz="1200"/>
            </a:p>
          </p:txBody>
        </p:sp>
        <p:pic>
          <p:nvPicPr>
            <p:cNvPr id="58" name="Google Shape;58;p13"/>
            <p:cNvPicPr preferRelativeResize="0"/>
            <p:nvPr/>
          </p:nvPicPr>
          <p:blipFill>
            <a:blip r:embed="rId7">
              <a:alphaModFix/>
            </a:blip>
            <a:stretch>
              <a:fillRect/>
            </a:stretch>
          </p:blipFill>
          <p:spPr>
            <a:xfrm>
              <a:off x="7322950" y="4438525"/>
              <a:ext cx="1069100" cy="374025"/>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sp>
        <p:nvSpPr>
          <p:cNvPr id="63" name="Google Shape;63;p14"/>
          <p:cNvSpPr txBox="1"/>
          <p:nvPr>
            <p:ph type="ctrTitle"/>
          </p:nvPr>
        </p:nvSpPr>
        <p:spPr>
          <a:xfrm>
            <a:off x="311700" y="213825"/>
            <a:ext cx="8520600" cy="437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000"/>
              <a:t>The Creative Commons Alternative to All-Rights-Reserved Copyright</a:t>
            </a:r>
            <a:endParaRPr b="1" sz="2000"/>
          </a:p>
        </p:txBody>
      </p:sp>
      <p:sp>
        <p:nvSpPr>
          <p:cNvPr id="64" name="Google Shape;64;p14"/>
          <p:cNvSpPr txBox="1"/>
          <p:nvPr/>
        </p:nvSpPr>
        <p:spPr>
          <a:xfrm>
            <a:off x="427763" y="468545"/>
            <a:ext cx="8505900" cy="35019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AutoNum type="arabicPeriod"/>
            </a:pPr>
            <a:r>
              <a:rPr lang="en"/>
              <a:t>Public domain dedication tool, CC0</a:t>
            </a:r>
            <a:endParaRPr/>
          </a:p>
          <a:p>
            <a:pPr indent="-317500" lvl="1" marL="914400" rtl="0" algn="l">
              <a:spcBef>
                <a:spcPts val="0"/>
              </a:spcBef>
              <a:spcAft>
                <a:spcPts val="0"/>
              </a:spcAft>
              <a:buSzPts val="1400"/>
              <a:buChar char="○"/>
            </a:pPr>
            <a:r>
              <a:rPr lang="en"/>
              <a:t>Puts work into worldwide public domain</a:t>
            </a:r>
            <a:endParaRPr/>
          </a:p>
          <a:p>
            <a:pPr indent="-317500" lvl="0" marL="457200" rtl="0" algn="l">
              <a:spcBef>
                <a:spcPts val="0"/>
              </a:spcBef>
              <a:spcAft>
                <a:spcPts val="0"/>
              </a:spcAft>
              <a:buSzPts val="1400"/>
              <a:buAutoNum type="arabicPeriod"/>
            </a:pPr>
            <a:r>
              <a:rPr lang="en"/>
              <a:t>Public domain mark, PDM</a:t>
            </a:r>
            <a:endParaRPr/>
          </a:p>
          <a:p>
            <a:pPr indent="-317500" lvl="1" marL="914400" rtl="0" algn="l">
              <a:spcBef>
                <a:spcPts val="0"/>
              </a:spcBef>
              <a:spcAft>
                <a:spcPts val="0"/>
              </a:spcAft>
              <a:buSzPts val="1400"/>
              <a:buChar char="○"/>
            </a:pPr>
            <a:r>
              <a:rPr lang="en"/>
              <a:t>Marks a work known to be in the public domain</a:t>
            </a:r>
            <a:endParaRPr/>
          </a:p>
          <a:p>
            <a:pPr indent="-317500" lvl="0" marL="457200" rtl="0" algn="l">
              <a:spcBef>
                <a:spcPts val="0"/>
              </a:spcBef>
              <a:spcAft>
                <a:spcPts val="0"/>
              </a:spcAft>
              <a:buSzPts val="1400"/>
              <a:buAutoNum type="arabicPeriod"/>
            </a:pPr>
            <a:r>
              <a:rPr lang="en"/>
              <a:t>Creative Commons Attribution, CC BY</a:t>
            </a:r>
            <a:endParaRPr/>
          </a:p>
          <a:p>
            <a:pPr indent="-317500" lvl="1" marL="914400" rtl="0" algn="l">
              <a:spcBef>
                <a:spcPts val="0"/>
              </a:spcBef>
              <a:spcAft>
                <a:spcPts val="0"/>
              </a:spcAft>
              <a:buSzPts val="1400"/>
              <a:buChar char="○"/>
            </a:pPr>
            <a:r>
              <a:rPr lang="en"/>
              <a:t>Give credit to the original creator</a:t>
            </a:r>
            <a:endParaRPr/>
          </a:p>
          <a:p>
            <a:pPr indent="-317500" lvl="0" marL="457200" rtl="0" algn="l">
              <a:spcBef>
                <a:spcPts val="0"/>
              </a:spcBef>
              <a:spcAft>
                <a:spcPts val="0"/>
              </a:spcAft>
              <a:buSzPts val="1400"/>
              <a:buAutoNum type="arabicPeriod"/>
            </a:pPr>
            <a:r>
              <a:rPr lang="en"/>
              <a:t>Creative Commons Attribution-ShareAlike, CC BY-SA</a:t>
            </a:r>
            <a:endParaRPr/>
          </a:p>
          <a:p>
            <a:pPr indent="-317500" lvl="1" marL="914400" rtl="0" algn="l">
              <a:spcBef>
                <a:spcPts val="0"/>
              </a:spcBef>
              <a:spcAft>
                <a:spcPts val="0"/>
              </a:spcAft>
              <a:buSzPts val="1400"/>
              <a:buChar char="○"/>
            </a:pPr>
            <a:r>
              <a:rPr lang="en"/>
              <a:t>Give credit and derivatives to be released under same license</a:t>
            </a:r>
            <a:endParaRPr/>
          </a:p>
          <a:p>
            <a:pPr indent="-317500" lvl="0" marL="457200" rtl="0" algn="l">
              <a:spcBef>
                <a:spcPts val="0"/>
              </a:spcBef>
              <a:spcAft>
                <a:spcPts val="0"/>
              </a:spcAft>
              <a:buSzPts val="1400"/>
              <a:buAutoNum type="arabicPeriod"/>
            </a:pPr>
            <a:r>
              <a:rPr lang="en"/>
              <a:t>Creative Commons Attribution-NonCommerical, CC BY-NC</a:t>
            </a:r>
            <a:endParaRPr/>
          </a:p>
          <a:p>
            <a:pPr indent="-317500" lvl="1" marL="914400" rtl="0" algn="l">
              <a:spcBef>
                <a:spcPts val="0"/>
              </a:spcBef>
              <a:spcAft>
                <a:spcPts val="0"/>
              </a:spcAft>
              <a:buSzPts val="1400"/>
              <a:buChar char="○"/>
            </a:pPr>
            <a:r>
              <a:rPr lang="en"/>
              <a:t>Give credit and don’t use to make a profit</a:t>
            </a:r>
            <a:endParaRPr/>
          </a:p>
          <a:p>
            <a:pPr indent="-317500" lvl="0" marL="457200" rtl="0" algn="l">
              <a:spcBef>
                <a:spcPts val="0"/>
              </a:spcBef>
              <a:spcAft>
                <a:spcPts val="0"/>
              </a:spcAft>
              <a:buSzPts val="1400"/>
              <a:buAutoNum type="arabicPeriod"/>
            </a:pPr>
            <a:r>
              <a:rPr lang="en"/>
              <a:t>Creative Commons Attribution-NonCommercial-ShareAlike, CC BY-NC-SA</a:t>
            </a:r>
            <a:endParaRPr/>
          </a:p>
          <a:p>
            <a:pPr indent="-317500" lvl="1" marL="914400" rtl="0" algn="l">
              <a:spcBef>
                <a:spcPts val="0"/>
              </a:spcBef>
              <a:spcAft>
                <a:spcPts val="0"/>
              </a:spcAft>
              <a:buSzPts val="1400"/>
              <a:buChar char="○"/>
            </a:pPr>
            <a:r>
              <a:rPr lang="en"/>
              <a:t>Credit, no profit, derivatives under same license</a:t>
            </a:r>
            <a:endParaRPr/>
          </a:p>
          <a:p>
            <a:pPr indent="-317500" lvl="0" marL="457200" rtl="0" algn="l">
              <a:spcBef>
                <a:spcPts val="0"/>
              </a:spcBef>
              <a:spcAft>
                <a:spcPts val="0"/>
              </a:spcAft>
              <a:buSzPts val="1400"/>
              <a:buAutoNum type="arabicPeriod"/>
            </a:pPr>
            <a:r>
              <a:rPr lang="en"/>
              <a:t>Creative Commons Attribution-NoDerivatives, CC BY-ND</a:t>
            </a:r>
            <a:endParaRPr/>
          </a:p>
          <a:p>
            <a:pPr indent="-317500" lvl="1" marL="914400" rtl="0" algn="l">
              <a:spcBef>
                <a:spcPts val="0"/>
              </a:spcBef>
              <a:spcAft>
                <a:spcPts val="0"/>
              </a:spcAft>
              <a:buSzPts val="1400"/>
              <a:buChar char="○"/>
            </a:pPr>
            <a:r>
              <a:rPr lang="en"/>
              <a:t>Credit, may not share derivative works publicly</a:t>
            </a:r>
            <a:endParaRPr/>
          </a:p>
          <a:p>
            <a:pPr indent="-317500" lvl="0" marL="457200" rtl="0" algn="l">
              <a:spcBef>
                <a:spcPts val="0"/>
              </a:spcBef>
              <a:spcAft>
                <a:spcPts val="0"/>
              </a:spcAft>
              <a:buSzPts val="1400"/>
              <a:buAutoNum type="arabicPeriod"/>
            </a:pPr>
            <a:r>
              <a:rPr lang="en"/>
              <a:t>Creative Commons Attribution-NonCommercial-NoDerivatives, CC BY-NC-ND</a:t>
            </a:r>
            <a:endParaRPr/>
          </a:p>
          <a:p>
            <a:pPr indent="0" lvl="0" marL="0" rtl="0" algn="l">
              <a:spcBef>
                <a:spcPts val="0"/>
              </a:spcBef>
              <a:spcAft>
                <a:spcPts val="0"/>
              </a:spcAft>
              <a:buNone/>
            </a:pPr>
            <a:r>
              <a:t/>
            </a:r>
            <a:endParaRPr/>
          </a:p>
        </p:txBody>
      </p:sp>
      <p:grpSp>
        <p:nvGrpSpPr>
          <p:cNvPr id="65" name="Google Shape;65;p14"/>
          <p:cNvGrpSpPr/>
          <p:nvPr/>
        </p:nvGrpSpPr>
        <p:grpSpPr>
          <a:xfrm>
            <a:off x="6872924" y="831750"/>
            <a:ext cx="2117151" cy="2488450"/>
            <a:chOff x="6826199" y="1347150"/>
            <a:chExt cx="2117151" cy="2488450"/>
          </a:xfrm>
        </p:grpSpPr>
        <p:grpSp>
          <p:nvGrpSpPr>
            <p:cNvPr id="66" name="Google Shape;66;p14"/>
            <p:cNvGrpSpPr/>
            <p:nvPr/>
          </p:nvGrpSpPr>
          <p:grpSpPr>
            <a:xfrm>
              <a:off x="6826199" y="1347150"/>
              <a:ext cx="2117151" cy="2488450"/>
              <a:chOff x="6826199" y="1347150"/>
              <a:chExt cx="2117151" cy="2488450"/>
            </a:xfrm>
          </p:grpSpPr>
          <p:pic>
            <p:nvPicPr>
              <p:cNvPr id="67" name="Google Shape;67;p14"/>
              <p:cNvPicPr preferRelativeResize="0"/>
              <p:nvPr/>
            </p:nvPicPr>
            <p:blipFill>
              <a:blip r:embed="rId3">
                <a:alphaModFix/>
              </a:blip>
              <a:stretch>
                <a:fillRect/>
              </a:stretch>
            </p:blipFill>
            <p:spPr>
              <a:xfrm>
                <a:off x="7277340" y="1658203"/>
                <a:ext cx="889075" cy="311050"/>
              </a:xfrm>
              <a:prstGeom prst="rect">
                <a:avLst/>
              </a:prstGeom>
              <a:noFill/>
              <a:ln>
                <a:noFill/>
              </a:ln>
            </p:spPr>
          </p:pic>
          <p:pic>
            <p:nvPicPr>
              <p:cNvPr id="68" name="Google Shape;68;p14"/>
              <p:cNvPicPr preferRelativeResize="0"/>
              <p:nvPr/>
            </p:nvPicPr>
            <p:blipFill>
              <a:blip r:embed="rId4">
                <a:alphaModFix/>
              </a:blip>
              <a:stretch>
                <a:fillRect/>
              </a:stretch>
            </p:blipFill>
            <p:spPr>
              <a:xfrm>
                <a:off x="7277372" y="1969247"/>
                <a:ext cx="889037" cy="311050"/>
              </a:xfrm>
              <a:prstGeom prst="rect">
                <a:avLst/>
              </a:prstGeom>
              <a:noFill/>
              <a:ln>
                <a:noFill/>
              </a:ln>
            </p:spPr>
          </p:pic>
          <p:pic>
            <p:nvPicPr>
              <p:cNvPr id="69" name="Google Shape;69;p14"/>
              <p:cNvPicPr preferRelativeResize="0"/>
              <p:nvPr/>
            </p:nvPicPr>
            <p:blipFill>
              <a:blip r:embed="rId5">
                <a:alphaModFix/>
              </a:blip>
              <a:stretch>
                <a:fillRect/>
              </a:stretch>
            </p:blipFill>
            <p:spPr>
              <a:xfrm>
                <a:off x="7277341" y="2280291"/>
                <a:ext cx="889029" cy="311050"/>
              </a:xfrm>
              <a:prstGeom prst="rect">
                <a:avLst/>
              </a:prstGeom>
              <a:noFill/>
              <a:ln>
                <a:noFill/>
              </a:ln>
            </p:spPr>
          </p:pic>
          <p:pic>
            <p:nvPicPr>
              <p:cNvPr id="70" name="Google Shape;70;p14"/>
              <p:cNvPicPr preferRelativeResize="0"/>
              <p:nvPr/>
            </p:nvPicPr>
            <p:blipFill>
              <a:blip r:embed="rId6">
                <a:alphaModFix/>
              </a:blip>
              <a:stretch>
                <a:fillRect/>
              </a:stretch>
            </p:blipFill>
            <p:spPr>
              <a:xfrm>
                <a:off x="7277366" y="2591341"/>
                <a:ext cx="889029" cy="311050"/>
              </a:xfrm>
              <a:prstGeom prst="rect">
                <a:avLst/>
              </a:prstGeom>
              <a:noFill/>
              <a:ln>
                <a:noFill/>
              </a:ln>
            </p:spPr>
          </p:pic>
          <p:pic>
            <p:nvPicPr>
              <p:cNvPr id="71" name="Google Shape;71;p14"/>
              <p:cNvPicPr preferRelativeResize="0"/>
              <p:nvPr/>
            </p:nvPicPr>
            <p:blipFill>
              <a:blip r:embed="rId7">
                <a:alphaModFix/>
              </a:blip>
              <a:stretch>
                <a:fillRect/>
              </a:stretch>
            </p:blipFill>
            <p:spPr>
              <a:xfrm>
                <a:off x="7277373" y="2902398"/>
                <a:ext cx="889029" cy="311050"/>
              </a:xfrm>
              <a:prstGeom prst="rect">
                <a:avLst/>
              </a:prstGeom>
              <a:noFill/>
              <a:ln>
                <a:noFill/>
              </a:ln>
            </p:spPr>
          </p:pic>
          <p:pic>
            <p:nvPicPr>
              <p:cNvPr id="72" name="Google Shape;72;p14"/>
              <p:cNvPicPr preferRelativeResize="0"/>
              <p:nvPr/>
            </p:nvPicPr>
            <p:blipFill>
              <a:blip r:embed="rId8">
                <a:alphaModFix/>
              </a:blip>
              <a:stretch>
                <a:fillRect/>
              </a:stretch>
            </p:blipFill>
            <p:spPr>
              <a:xfrm>
                <a:off x="7277366" y="3213441"/>
                <a:ext cx="889029" cy="311050"/>
              </a:xfrm>
              <a:prstGeom prst="rect">
                <a:avLst/>
              </a:prstGeom>
              <a:noFill/>
              <a:ln>
                <a:noFill/>
              </a:ln>
            </p:spPr>
          </p:pic>
          <p:pic>
            <p:nvPicPr>
              <p:cNvPr id="73" name="Google Shape;73;p14"/>
              <p:cNvPicPr preferRelativeResize="0"/>
              <p:nvPr/>
            </p:nvPicPr>
            <p:blipFill>
              <a:blip r:embed="rId9">
                <a:alphaModFix/>
              </a:blip>
              <a:stretch>
                <a:fillRect/>
              </a:stretch>
            </p:blipFill>
            <p:spPr>
              <a:xfrm>
                <a:off x="6826199" y="1347150"/>
                <a:ext cx="882748" cy="311050"/>
              </a:xfrm>
              <a:prstGeom prst="rect">
                <a:avLst/>
              </a:prstGeom>
              <a:noFill/>
              <a:ln>
                <a:noFill/>
              </a:ln>
            </p:spPr>
          </p:pic>
          <p:pic>
            <p:nvPicPr>
              <p:cNvPr id="74" name="Google Shape;74;p14"/>
              <p:cNvPicPr preferRelativeResize="0"/>
              <p:nvPr/>
            </p:nvPicPr>
            <p:blipFill>
              <a:blip r:embed="rId10">
                <a:alphaModFix/>
              </a:blip>
              <a:stretch>
                <a:fillRect/>
              </a:stretch>
            </p:blipFill>
            <p:spPr>
              <a:xfrm>
                <a:off x="7708950" y="1347150"/>
                <a:ext cx="882750" cy="311045"/>
              </a:xfrm>
              <a:prstGeom prst="rect">
                <a:avLst/>
              </a:prstGeom>
              <a:noFill/>
              <a:ln>
                <a:noFill/>
              </a:ln>
            </p:spPr>
          </p:pic>
          <p:sp>
            <p:nvSpPr>
              <p:cNvPr id="75" name="Google Shape;75;p14"/>
              <p:cNvSpPr txBox="1"/>
              <p:nvPr/>
            </p:nvSpPr>
            <p:spPr>
              <a:xfrm>
                <a:off x="7280438" y="3524500"/>
                <a:ext cx="882900" cy="311100"/>
              </a:xfrm>
              <a:prstGeom prst="rect">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t>ARR ©</a:t>
                </a:r>
                <a:endParaRPr b="1" sz="1000"/>
              </a:p>
            </p:txBody>
          </p:sp>
          <p:sp>
            <p:nvSpPr>
              <p:cNvPr id="76" name="Google Shape;76;p14"/>
              <p:cNvSpPr txBox="1"/>
              <p:nvPr/>
            </p:nvSpPr>
            <p:spPr>
              <a:xfrm rot="-5400000">
                <a:off x="8425100" y="1916700"/>
                <a:ext cx="599400" cy="372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t>OER </a:t>
                </a:r>
                <a:endParaRPr b="1" sz="1200"/>
              </a:p>
            </p:txBody>
          </p:sp>
          <p:cxnSp>
            <p:nvCxnSpPr>
              <p:cNvPr id="77" name="Google Shape;77;p14"/>
              <p:cNvCxnSpPr/>
              <p:nvPr/>
            </p:nvCxnSpPr>
            <p:spPr>
              <a:xfrm>
                <a:off x="8721950" y="2347650"/>
                <a:ext cx="5700" cy="448200"/>
              </a:xfrm>
              <a:prstGeom prst="straightConnector1">
                <a:avLst/>
              </a:prstGeom>
              <a:noFill/>
              <a:ln cap="flat" cmpd="sng" w="19050">
                <a:solidFill>
                  <a:schemeClr val="dk2"/>
                </a:solidFill>
                <a:prstDash val="solid"/>
                <a:round/>
                <a:headEnd len="med" w="med" type="none"/>
                <a:tailEnd len="med" w="med" type="triangle"/>
              </a:ln>
            </p:spPr>
          </p:cxnSp>
          <p:cxnSp>
            <p:nvCxnSpPr>
              <p:cNvPr id="78" name="Google Shape;78;p14"/>
              <p:cNvCxnSpPr/>
              <p:nvPr/>
            </p:nvCxnSpPr>
            <p:spPr>
              <a:xfrm rot="10800000">
                <a:off x="8721950" y="1435608"/>
                <a:ext cx="5700" cy="448200"/>
              </a:xfrm>
              <a:prstGeom prst="straightConnector1">
                <a:avLst/>
              </a:prstGeom>
              <a:noFill/>
              <a:ln cap="flat" cmpd="sng" w="19050">
                <a:solidFill>
                  <a:schemeClr val="dk2"/>
                </a:solidFill>
                <a:prstDash val="solid"/>
                <a:round/>
                <a:headEnd len="med" w="med" type="none"/>
                <a:tailEnd len="med" w="med" type="triangle"/>
              </a:ln>
            </p:spPr>
          </p:cxnSp>
          <p:sp>
            <p:nvSpPr>
              <p:cNvPr id="79" name="Google Shape;79;p14"/>
              <p:cNvSpPr txBox="1"/>
              <p:nvPr/>
            </p:nvSpPr>
            <p:spPr>
              <a:xfrm rot="-5400000">
                <a:off x="8442800" y="3150425"/>
                <a:ext cx="564000" cy="437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t>NOT OER</a:t>
                </a:r>
                <a:endParaRPr b="1" sz="1200"/>
              </a:p>
            </p:txBody>
          </p:sp>
          <p:cxnSp>
            <p:nvCxnSpPr>
              <p:cNvPr id="80" name="Google Shape;80;p14"/>
              <p:cNvCxnSpPr/>
              <p:nvPr/>
            </p:nvCxnSpPr>
            <p:spPr>
              <a:xfrm rot="5400000">
                <a:off x="8643050" y="3680050"/>
                <a:ext cx="169200" cy="0"/>
              </a:xfrm>
              <a:prstGeom prst="straightConnector1">
                <a:avLst/>
              </a:prstGeom>
              <a:noFill/>
              <a:ln cap="flat" cmpd="sng" w="19050">
                <a:solidFill>
                  <a:schemeClr val="dk2"/>
                </a:solidFill>
                <a:prstDash val="solid"/>
                <a:round/>
                <a:headEnd len="med" w="med" type="none"/>
                <a:tailEnd len="med" w="med" type="triangle"/>
              </a:ln>
            </p:spPr>
          </p:cxnSp>
        </p:grpSp>
        <p:cxnSp>
          <p:nvCxnSpPr>
            <p:cNvPr id="81" name="Google Shape;81;p14"/>
            <p:cNvCxnSpPr/>
            <p:nvPr/>
          </p:nvCxnSpPr>
          <p:spPr>
            <a:xfrm rot="10800000">
              <a:off x="8724800" y="2927425"/>
              <a:ext cx="5700" cy="261000"/>
            </a:xfrm>
            <a:prstGeom prst="straightConnector1">
              <a:avLst/>
            </a:prstGeom>
            <a:noFill/>
            <a:ln cap="flat" cmpd="sng" w="19050">
              <a:solidFill>
                <a:schemeClr val="dk2"/>
              </a:solidFill>
              <a:prstDash val="solid"/>
              <a:round/>
              <a:headEnd len="med" w="med" type="none"/>
              <a:tailEnd len="med" w="med" type="triangle"/>
            </a:ln>
          </p:spPr>
        </p:cxnSp>
      </p:grpSp>
      <p:sp>
        <p:nvSpPr>
          <p:cNvPr id="82" name="Google Shape;82;p14"/>
          <p:cNvSpPr txBox="1"/>
          <p:nvPr/>
        </p:nvSpPr>
        <p:spPr>
          <a:xfrm rot="-5400000">
            <a:off x="18488" y="865025"/>
            <a:ext cx="710700" cy="29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t>TOOLS</a:t>
            </a:r>
            <a:endParaRPr b="1" sz="1200"/>
          </a:p>
        </p:txBody>
      </p:sp>
      <p:sp>
        <p:nvSpPr>
          <p:cNvPr id="83" name="Google Shape;83;p14"/>
          <p:cNvSpPr txBox="1"/>
          <p:nvPr/>
        </p:nvSpPr>
        <p:spPr>
          <a:xfrm rot="-5400000">
            <a:off x="-128062" y="2393650"/>
            <a:ext cx="1003800" cy="327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t>LICENSES</a:t>
            </a:r>
            <a:endParaRPr b="1" sz="1200"/>
          </a:p>
        </p:txBody>
      </p:sp>
      <p:cxnSp>
        <p:nvCxnSpPr>
          <p:cNvPr id="84" name="Google Shape;84;p14"/>
          <p:cNvCxnSpPr/>
          <p:nvPr/>
        </p:nvCxnSpPr>
        <p:spPr>
          <a:xfrm rot="5400000">
            <a:off x="294938" y="1338775"/>
            <a:ext cx="157800" cy="11100"/>
          </a:xfrm>
          <a:prstGeom prst="straightConnector1">
            <a:avLst/>
          </a:prstGeom>
          <a:noFill/>
          <a:ln cap="flat" cmpd="sng" w="19050">
            <a:solidFill>
              <a:schemeClr val="dk2"/>
            </a:solidFill>
            <a:prstDash val="solid"/>
            <a:round/>
            <a:headEnd len="med" w="med" type="none"/>
            <a:tailEnd len="med" w="med" type="triangle"/>
          </a:ln>
        </p:spPr>
      </p:cxnSp>
      <p:cxnSp>
        <p:nvCxnSpPr>
          <p:cNvPr id="85" name="Google Shape;85;p14"/>
          <p:cNvCxnSpPr/>
          <p:nvPr/>
        </p:nvCxnSpPr>
        <p:spPr>
          <a:xfrm rot="-5400000">
            <a:off x="294938" y="673325"/>
            <a:ext cx="157800" cy="11100"/>
          </a:xfrm>
          <a:prstGeom prst="straightConnector1">
            <a:avLst/>
          </a:prstGeom>
          <a:noFill/>
          <a:ln cap="flat" cmpd="sng" w="19050">
            <a:solidFill>
              <a:schemeClr val="dk2"/>
            </a:solidFill>
            <a:prstDash val="solid"/>
            <a:round/>
            <a:headEnd len="med" w="med" type="none"/>
            <a:tailEnd len="med" w="med" type="triangle"/>
          </a:ln>
        </p:spPr>
      </p:cxnSp>
      <p:cxnSp>
        <p:nvCxnSpPr>
          <p:cNvPr id="86" name="Google Shape;86;p14"/>
          <p:cNvCxnSpPr/>
          <p:nvPr/>
        </p:nvCxnSpPr>
        <p:spPr>
          <a:xfrm flipH="1" rot="10709554">
            <a:off x="368126" y="1496583"/>
            <a:ext cx="11404" cy="609091"/>
          </a:xfrm>
          <a:prstGeom prst="straightConnector1">
            <a:avLst/>
          </a:prstGeom>
          <a:noFill/>
          <a:ln cap="flat" cmpd="sng" w="19050">
            <a:solidFill>
              <a:schemeClr val="dk2"/>
            </a:solidFill>
            <a:prstDash val="solid"/>
            <a:round/>
            <a:headEnd len="med" w="med" type="none"/>
            <a:tailEnd len="med" w="med" type="triangle"/>
          </a:ln>
        </p:spPr>
      </p:cxnSp>
      <p:cxnSp>
        <p:nvCxnSpPr>
          <p:cNvPr id="87" name="Google Shape;87;p14"/>
          <p:cNvCxnSpPr/>
          <p:nvPr/>
        </p:nvCxnSpPr>
        <p:spPr>
          <a:xfrm flipH="1">
            <a:off x="368128" y="3059006"/>
            <a:ext cx="11400" cy="609096"/>
          </a:xfrm>
          <a:prstGeom prst="straightConnector1">
            <a:avLst/>
          </a:prstGeom>
          <a:noFill/>
          <a:ln cap="flat" cmpd="sng" w="19050">
            <a:solidFill>
              <a:schemeClr val="dk2"/>
            </a:solidFill>
            <a:prstDash val="solid"/>
            <a:round/>
            <a:headEnd len="med" w="med" type="none"/>
            <a:tailEnd len="med" w="med" type="triangle"/>
          </a:ln>
        </p:spPr>
      </p:cxnSp>
      <p:sp>
        <p:nvSpPr>
          <p:cNvPr id="88" name="Google Shape;88;p14"/>
          <p:cNvSpPr txBox="1"/>
          <p:nvPr/>
        </p:nvSpPr>
        <p:spPr>
          <a:xfrm>
            <a:off x="518675" y="3657600"/>
            <a:ext cx="8324100" cy="135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CC licenses </a:t>
            </a:r>
            <a:r>
              <a:rPr b="1" lang="en">
                <a:solidFill>
                  <a:schemeClr val="dk1"/>
                </a:solidFill>
              </a:rPr>
              <a:t>are built on top of copyright,</a:t>
            </a:r>
            <a:r>
              <a:rPr lang="en">
                <a:solidFill>
                  <a:schemeClr val="dk1"/>
                </a:solidFill>
              </a:rPr>
              <a:t> so</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You must control the rights on a work to put it under a CC license. </a:t>
            </a:r>
            <a:r>
              <a:rPr lang="en" sz="1200">
                <a:solidFill>
                  <a:schemeClr val="dk1"/>
                </a:solidFill>
              </a:rPr>
              <a:t>[Also true of CC0.]</a:t>
            </a:r>
            <a:endParaRPr sz="1200">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CC license terms do not apply when a work is used by fair use or other exception/limitation of ©.</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CC licenses apply to </a:t>
            </a:r>
            <a:r>
              <a:rPr i="1" lang="en">
                <a:solidFill>
                  <a:schemeClr val="dk1"/>
                </a:solidFill>
              </a:rPr>
              <a:t>expressions</a:t>
            </a:r>
            <a:r>
              <a:rPr lang="en">
                <a:solidFill>
                  <a:schemeClr val="dk1"/>
                </a:solidFill>
              </a:rPr>
              <a:t>, not </a:t>
            </a:r>
            <a:r>
              <a:rPr i="1" lang="en">
                <a:solidFill>
                  <a:schemeClr val="dk1"/>
                </a:solidFill>
              </a:rPr>
              <a:t>ideas</a:t>
            </a:r>
            <a:r>
              <a:rPr lang="en">
                <a:solidFill>
                  <a:schemeClr val="dk1"/>
                </a:solidFill>
              </a:rPr>
              <a:t>. Copy/remix/distribute </a:t>
            </a:r>
            <a:r>
              <a:rPr i="1" lang="en">
                <a:solidFill>
                  <a:schemeClr val="dk1"/>
                </a:solidFill>
              </a:rPr>
              <a:t>ideas</a:t>
            </a:r>
            <a:r>
              <a:rPr lang="en">
                <a:solidFill>
                  <a:schemeClr val="dk1"/>
                </a:solidFill>
              </a:rPr>
              <a:t> as much as you want!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CC licenses are </a:t>
            </a:r>
            <a:r>
              <a:rPr b="1" lang="en">
                <a:solidFill>
                  <a:schemeClr val="dk1"/>
                </a:solidFill>
              </a:rPr>
              <a:t>irrevocable</a:t>
            </a:r>
            <a:r>
              <a:rPr lang="en">
                <a:solidFill>
                  <a:schemeClr val="dk1"/>
                </a:solidFill>
              </a:rPr>
              <a:t>, but a rightsholder can put out a work under different licenses at different times. Rightsholders are not bound, </a:t>
            </a:r>
            <a:r>
              <a:rPr i="1" lang="en">
                <a:solidFill>
                  <a:schemeClr val="dk1"/>
                </a:solidFill>
              </a:rPr>
              <a:t>themselves</a:t>
            </a:r>
            <a:r>
              <a:rPr lang="en">
                <a:solidFill>
                  <a:schemeClr val="dk1"/>
                </a:solidFill>
              </a:rPr>
              <a:t>, by the limits imposed on the public by a CC license.</a:t>
            </a:r>
            <a:endParaRPr>
              <a:solidFill>
                <a:schemeClr val="dk1"/>
              </a:solidFill>
            </a:endParaRPr>
          </a:p>
          <a:p>
            <a:pPr indent="0" lvl="0" marL="0" rtl="0" algn="l">
              <a:lnSpc>
                <a:spcPct val="115000"/>
              </a:lnSpc>
              <a:spcBef>
                <a:spcPts val="0"/>
              </a:spcBef>
              <a:spcAft>
                <a:spcPts val="1600"/>
              </a:spcAft>
              <a:buClr>
                <a:schemeClr val="dk1"/>
              </a:buClr>
              <a:buSzPts val="1100"/>
              <a:buFont typeface="Arial"/>
              <a:buNone/>
            </a:pPr>
            <a:r>
              <a:t/>
            </a:r>
            <a:endParaRPr sz="18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5"/>
          <p:cNvSpPr txBox="1"/>
          <p:nvPr>
            <p:ph type="title"/>
          </p:nvPr>
        </p:nvSpPr>
        <p:spPr>
          <a:xfrm>
            <a:off x="311700" y="169200"/>
            <a:ext cx="8520600" cy="50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Open Educational Resources [OER]: Potential</a:t>
            </a:r>
            <a:endParaRPr b="1" sz="2000"/>
          </a:p>
        </p:txBody>
      </p:sp>
      <p:sp>
        <p:nvSpPr>
          <p:cNvPr id="94" name="Google Shape;94;p15"/>
          <p:cNvSpPr txBox="1"/>
          <p:nvPr>
            <p:ph idx="1" type="body"/>
          </p:nvPr>
        </p:nvSpPr>
        <p:spPr>
          <a:xfrm>
            <a:off x="470900" y="676800"/>
            <a:ext cx="5824500" cy="1015200"/>
          </a:xfrm>
          <a:prstGeom prst="rect">
            <a:avLst/>
          </a:prstGeom>
          <a:ln cap="flat" cmpd="sng" w="9525">
            <a:solidFill>
              <a:srgbClr val="000000"/>
            </a:solidFill>
            <a:prstDash val="solid"/>
            <a:round/>
            <a:headEnd len="sm" w="sm" type="none"/>
            <a:tailEnd len="sm" w="sm" type="none"/>
          </a:ln>
        </p:spPr>
        <p:txBody>
          <a:bodyPr anchorCtr="0" anchor="t" bIns="91425" lIns="182875" spcFirstLastPara="1" rIns="0" wrap="square" tIns="91425">
            <a:noAutofit/>
          </a:bodyPr>
          <a:lstStyle/>
          <a:p>
            <a:pPr indent="-45720" lvl="0" marL="0" rtl="0" algn="l">
              <a:lnSpc>
                <a:spcPct val="100000"/>
              </a:lnSpc>
              <a:spcBef>
                <a:spcPts val="0"/>
              </a:spcBef>
              <a:spcAft>
                <a:spcPts val="1600"/>
              </a:spcAft>
              <a:buNone/>
            </a:pPr>
            <a:r>
              <a:rPr i="1" lang="en" sz="1100"/>
              <a:t>“OER are teaching, learning, and research resources that reside in the public domain or have been released under an intellectual property license that permits their free use and re-purposing by others. Open educational resources include full courses, course materials, modules, textbooks, streaming videos, tests, software, and any other tools, materials, or techniques used to support access to knowledge.”  -- </a:t>
            </a:r>
            <a:r>
              <a:rPr lang="en" sz="1100" u="sng">
                <a:solidFill>
                  <a:schemeClr val="hlink"/>
                </a:solidFill>
                <a:hlinkClick r:id="rId3"/>
              </a:rPr>
              <a:t>William and Flora Hewlett Foundation</a:t>
            </a:r>
            <a:endParaRPr sz="1100"/>
          </a:p>
        </p:txBody>
      </p:sp>
      <p:grpSp>
        <p:nvGrpSpPr>
          <p:cNvPr id="95" name="Google Shape;95;p15"/>
          <p:cNvGrpSpPr/>
          <p:nvPr/>
        </p:nvGrpSpPr>
        <p:grpSpPr>
          <a:xfrm>
            <a:off x="6631350" y="516100"/>
            <a:ext cx="2346300" cy="1178700"/>
            <a:chOff x="6666000" y="434325"/>
            <a:chExt cx="2346300" cy="1178700"/>
          </a:xfrm>
        </p:grpSpPr>
        <p:sp>
          <p:nvSpPr>
            <p:cNvPr id="96" name="Google Shape;96;p15"/>
            <p:cNvSpPr txBox="1"/>
            <p:nvPr/>
          </p:nvSpPr>
          <p:spPr>
            <a:xfrm>
              <a:off x="6666000" y="434325"/>
              <a:ext cx="1229400" cy="101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100" u="sng">
                  <a:solidFill>
                    <a:schemeClr val="hlink"/>
                  </a:solidFill>
                  <a:hlinkClick r:id="rId4"/>
                </a:rPr>
                <a:t>Wiley</a:t>
              </a:r>
              <a:r>
                <a:rPr i="1" lang="en" sz="1100"/>
                <a:t>:</a:t>
              </a:r>
              <a:endParaRPr i="1" sz="1100"/>
            </a:p>
            <a:p>
              <a:pPr indent="-115569" lvl="0" marL="182880" rtl="0" algn="l">
                <a:spcBef>
                  <a:spcPts val="0"/>
                </a:spcBef>
                <a:spcAft>
                  <a:spcPts val="0"/>
                </a:spcAft>
                <a:buSzPts val="1100"/>
                <a:buChar char="●"/>
              </a:pPr>
              <a:r>
                <a:rPr b="1" lang="en" sz="1100"/>
                <a:t>Retain</a:t>
              </a:r>
              <a:endParaRPr b="1" sz="1100"/>
            </a:p>
            <a:p>
              <a:pPr indent="-115569" lvl="0" marL="182880" rtl="0" algn="l">
                <a:spcBef>
                  <a:spcPts val="0"/>
                </a:spcBef>
                <a:spcAft>
                  <a:spcPts val="0"/>
                </a:spcAft>
                <a:buSzPts val="1100"/>
                <a:buChar char="●"/>
              </a:pPr>
              <a:r>
                <a:rPr b="1" lang="en" sz="1100"/>
                <a:t>Reuse</a:t>
              </a:r>
              <a:endParaRPr b="1" sz="1100"/>
            </a:p>
            <a:p>
              <a:pPr indent="-115569" lvl="0" marL="182880" rtl="0" algn="l">
                <a:spcBef>
                  <a:spcPts val="0"/>
                </a:spcBef>
                <a:spcAft>
                  <a:spcPts val="0"/>
                </a:spcAft>
                <a:buSzPts val="1100"/>
                <a:buChar char="●"/>
              </a:pPr>
              <a:r>
                <a:rPr b="1" lang="en" sz="1100"/>
                <a:t>Revise</a:t>
              </a:r>
              <a:endParaRPr b="1" sz="1100"/>
            </a:p>
            <a:p>
              <a:pPr indent="-115569" lvl="0" marL="182880" rtl="0" algn="l">
                <a:spcBef>
                  <a:spcPts val="0"/>
                </a:spcBef>
                <a:spcAft>
                  <a:spcPts val="0"/>
                </a:spcAft>
                <a:buSzPts val="1100"/>
                <a:buChar char="●"/>
              </a:pPr>
              <a:r>
                <a:rPr b="1" lang="en" sz="1100"/>
                <a:t>Remix</a:t>
              </a:r>
              <a:endParaRPr b="1" sz="1100"/>
            </a:p>
            <a:p>
              <a:pPr indent="-115569" lvl="0" marL="182880" rtl="0" algn="l">
                <a:spcBef>
                  <a:spcPts val="0"/>
                </a:spcBef>
                <a:spcAft>
                  <a:spcPts val="0"/>
                </a:spcAft>
                <a:buSzPts val="1100"/>
                <a:buChar char="●"/>
              </a:pPr>
              <a:r>
                <a:rPr b="1" lang="en" sz="1100"/>
                <a:t>Redistribute</a:t>
              </a:r>
              <a:endParaRPr b="1" sz="1100"/>
            </a:p>
          </p:txBody>
        </p:sp>
        <p:sp>
          <p:nvSpPr>
            <p:cNvPr id="97" name="Google Shape;97;p15"/>
            <p:cNvSpPr txBox="1"/>
            <p:nvPr/>
          </p:nvSpPr>
          <p:spPr>
            <a:xfrm>
              <a:off x="7839000" y="434325"/>
              <a:ext cx="1173300" cy="117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100" u="sng">
                  <a:solidFill>
                    <a:schemeClr val="hlink"/>
                  </a:solidFill>
                  <a:hlinkClick r:id="rId5"/>
                </a:rPr>
                <a:t>Jhangiani</a:t>
              </a:r>
              <a:r>
                <a:rPr i="1" lang="en" sz="1100"/>
                <a:t>:</a:t>
              </a:r>
              <a:endParaRPr i="1" sz="1100"/>
            </a:p>
            <a:p>
              <a:pPr indent="-115569" lvl="0" marL="182880" rtl="0" algn="l">
                <a:spcBef>
                  <a:spcPts val="0"/>
                </a:spcBef>
                <a:spcAft>
                  <a:spcPts val="0"/>
                </a:spcAft>
                <a:buSzPts val="1100"/>
                <a:buChar char="●"/>
              </a:pPr>
              <a:r>
                <a:rPr b="1" lang="en" sz="1100"/>
                <a:t>R</a:t>
              </a:r>
              <a:r>
                <a:rPr b="1" lang="en" sz="1100"/>
                <a:t>espect</a:t>
              </a:r>
              <a:endParaRPr b="1" sz="1100"/>
            </a:p>
            <a:p>
              <a:pPr indent="-115569" lvl="0" marL="182880" rtl="0" algn="l">
                <a:spcBef>
                  <a:spcPts val="0"/>
                </a:spcBef>
                <a:spcAft>
                  <a:spcPts val="0"/>
                </a:spcAft>
                <a:buSzPts val="1100"/>
                <a:buChar char="●"/>
              </a:pPr>
              <a:r>
                <a:rPr b="1" lang="en" sz="1100"/>
                <a:t>Reciprocate</a:t>
              </a:r>
              <a:endParaRPr b="1" sz="1100"/>
            </a:p>
            <a:p>
              <a:pPr indent="-115569" lvl="0" marL="182880" rtl="0" algn="l">
                <a:spcBef>
                  <a:spcPts val="0"/>
                </a:spcBef>
                <a:spcAft>
                  <a:spcPts val="0"/>
                </a:spcAft>
                <a:buSzPts val="1100"/>
                <a:buChar char="●"/>
              </a:pPr>
              <a:r>
                <a:rPr b="1" lang="en" sz="1100"/>
                <a:t>Risk</a:t>
              </a:r>
              <a:endParaRPr b="1" sz="1100"/>
            </a:p>
            <a:p>
              <a:pPr indent="-115569" lvl="0" marL="182880" rtl="0" algn="l">
                <a:spcBef>
                  <a:spcPts val="0"/>
                </a:spcBef>
                <a:spcAft>
                  <a:spcPts val="0"/>
                </a:spcAft>
                <a:buSzPts val="1100"/>
                <a:buChar char="●"/>
              </a:pPr>
              <a:r>
                <a:rPr b="1" lang="en" sz="1100"/>
                <a:t>Reach</a:t>
              </a:r>
              <a:endParaRPr b="1" sz="1100"/>
            </a:p>
            <a:p>
              <a:pPr indent="-115569" lvl="0" marL="182880" rtl="0" algn="l">
                <a:spcBef>
                  <a:spcPts val="0"/>
                </a:spcBef>
                <a:spcAft>
                  <a:spcPts val="0"/>
                </a:spcAft>
                <a:buSzPts val="1100"/>
                <a:buChar char="●"/>
              </a:pPr>
              <a:r>
                <a:rPr b="1" lang="en" sz="1100"/>
                <a:t>Resist</a:t>
              </a:r>
              <a:endParaRPr b="1" sz="1100"/>
            </a:p>
          </p:txBody>
        </p:sp>
      </p:grpSp>
      <p:sp>
        <p:nvSpPr>
          <p:cNvPr id="98" name="Google Shape;98;p15"/>
          <p:cNvSpPr txBox="1"/>
          <p:nvPr/>
        </p:nvSpPr>
        <p:spPr>
          <a:xfrm>
            <a:off x="6801050" y="396250"/>
            <a:ext cx="1364700" cy="360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en" sz="1200"/>
              <a:t>5Rs:</a:t>
            </a:r>
            <a:endParaRPr b="1" i="1" sz="1200"/>
          </a:p>
        </p:txBody>
      </p:sp>
      <p:sp>
        <p:nvSpPr>
          <p:cNvPr id="99" name="Google Shape;99;p15"/>
          <p:cNvSpPr txBox="1"/>
          <p:nvPr/>
        </p:nvSpPr>
        <p:spPr>
          <a:xfrm>
            <a:off x="222750" y="1694800"/>
            <a:ext cx="8629200" cy="57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“Free repurposing” and Wiley’s </a:t>
            </a:r>
            <a:r>
              <a:rPr b="1" lang="en"/>
              <a:t>5Rs</a:t>
            </a:r>
            <a:r>
              <a:rPr lang="en"/>
              <a:t> amount to nothing more or less than pedagogical academic freedom.</a:t>
            </a:r>
            <a:endParaRPr/>
          </a:p>
          <a:p>
            <a:pPr indent="0" lvl="0" marL="0" rtl="0" algn="l">
              <a:spcBef>
                <a:spcPts val="0"/>
              </a:spcBef>
              <a:spcAft>
                <a:spcPts val="0"/>
              </a:spcAft>
              <a:buNone/>
            </a:pPr>
            <a:r>
              <a:rPr lang="en"/>
              <a:t>	In fact, it’s a little weird that faculty are so accepting of educational resources under ARR ©...</a:t>
            </a:r>
            <a:endParaRPr/>
          </a:p>
          <a:p>
            <a:pPr indent="0" lvl="0" marL="0" rtl="0" algn="l">
              <a:spcBef>
                <a:spcPts val="0"/>
              </a:spcBef>
              <a:spcAft>
                <a:spcPts val="0"/>
              </a:spcAft>
              <a:buNone/>
            </a:pPr>
            <a:r>
              <a:t/>
            </a:r>
            <a:endParaRPr/>
          </a:p>
        </p:txBody>
      </p:sp>
      <p:sp>
        <p:nvSpPr>
          <p:cNvPr id="100" name="Google Shape;100;p15"/>
          <p:cNvSpPr txBox="1"/>
          <p:nvPr/>
        </p:nvSpPr>
        <p:spPr>
          <a:xfrm>
            <a:off x="222750" y="2253025"/>
            <a:ext cx="8754900" cy="1015200"/>
          </a:xfrm>
          <a:prstGeom prst="rect">
            <a:avLst/>
          </a:prstGeom>
          <a:noFill/>
          <a:ln>
            <a:noFill/>
          </a:ln>
        </p:spPr>
        <p:txBody>
          <a:bodyPr anchorCtr="0" anchor="t" bIns="91425" lIns="91425" spcFirstLastPara="1" rIns="91425" wrap="square" tIns="91425">
            <a:noAutofit/>
          </a:bodyPr>
          <a:lstStyle/>
          <a:p>
            <a:pPr indent="-457200" lvl="0" marL="457200" rtl="0" algn="l">
              <a:spcBef>
                <a:spcPts val="0"/>
              </a:spcBef>
              <a:spcAft>
                <a:spcPts val="0"/>
              </a:spcAft>
              <a:buClr>
                <a:schemeClr val="dk1"/>
              </a:buClr>
              <a:buSzPts val="1100"/>
              <a:buFont typeface="Arial"/>
              <a:buNone/>
            </a:pPr>
            <a:r>
              <a:rPr lang="en">
                <a:solidFill>
                  <a:schemeClr val="dk1"/>
                </a:solidFill>
              </a:rPr>
              <a:t>“Free use” amounts to getting off the gravy train (for publishers) which has seen textbook costs rise at many times the rate of inflation.  It’s hard to justify textbooks that cost $200 or even $300 or $400 when: total student debt in the US is $1.74 </a:t>
            </a:r>
            <a:r>
              <a:rPr b="1" i="1" lang="en">
                <a:solidFill>
                  <a:schemeClr val="dk1"/>
                </a:solidFill>
              </a:rPr>
              <a:t>trillion</a:t>
            </a:r>
            <a:r>
              <a:rPr lang="en">
                <a:solidFill>
                  <a:schemeClr val="dk1"/>
                </a:solidFill>
              </a:rPr>
              <a:t>; 39% of students surveyed in 2019 were food insecure in the month prior to be surveyed, 46% were housing insecure in the prior year, and 17% were homeless.</a:t>
            </a:r>
            <a:endParaRPr>
              <a:solidFill>
                <a:schemeClr val="dk1"/>
              </a:solidFill>
            </a:endParaRPr>
          </a:p>
        </p:txBody>
      </p:sp>
      <p:sp>
        <p:nvSpPr>
          <p:cNvPr id="101" name="Google Shape;101;p15"/>
          <p:cNvSpPr txBox="1"/>
          <p:nvPr/>
        </p:nvSpPr>
        <p:spPr>
          <a:xfrm>
            <a:off x="166350" y="3285175"/>
            <a:ext cx="8754900" cy="631800"/>
          </a:xfrm>
          <a:prstGeom prst="rect">
            <a:avLst/>
          </a:prstGeom>
          <a:noFill/>
          <a:ln>
            <a:noFill/>
          </a:ln>
        </p:spPr>
        <p:txBody>
          <a:bodyPr anchorCtr="0" anchor="t" bIns="91425" lIns="91425" spcFirstLastPara="1" rIns="91425" wrap="square" tIns="91425">
            <a:noAutofit/>
          </a:bodyPr>
          <a:lstStyle/>
          <a:p>
            <a:pPr indent="-457200" lvl="0" marL="457200" rtl="0" algn="l">
              <a:spcBef>
                <a:spcPts val="0"/>
              </a:spcBef>
              <a:spcAft>
                <a:spcPts val="0"/>
              </a:spcAft>
              <a:buNone/>
            </a:pPr>
            <a:r>
              <a:rPr lang="en"/>
              <a:t>Because of textbook cost, students take fewer classes, do more poorly, take longer to complete their studies, </a:t>
            </a:r>
            <a:r>
              <a:rPr i="1" lang="en"/>
              <a:t>etc.</a:t>
            </a:r>
            <a:r>
              <a:rPr lang="en"/>
              <a:t>; many students do not buy required texts or online access, but share books or skip those points.</a:t>
            </a:r>
            <a:endParaRPr/>
          </a:p>
        </p:txBody>
      </p:sp>
      <p:sp>
        <p:nvSpPr>
          <p:cNvPr id="102" name="Google Shape;102;p15"/>
          <p:cNvSpPr txBox="1"/>
          <p:nvPr/>
        </p:nvSpPr>
        <p:spPr>
          <a:xfrm>
            <a:off x="259425" y="3880175"/>
            <a:ext cx="8572800" cy="69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5"/>
          <p:cNvSpPr txBox="1"/>
          <p:nvPr/>
        </p:nvSpPr>
        <p:spPr>
          <a:xfrm>
            <a:off x="168375" y="3973475"/>
            <a:ext cx="8683500" cy="845700"/>
          </a:xfrm>
          <a:prstGeom prst="rect">
            <a:avLst/>
          </a:prstGeom>
          <a:noFill/>
          <a:ln>
            <a:noFill/>
          </a:ln>
        </p:spPr>
        <p:txBody>
          <a:bodyPr anchorCtr="0" anchor="t" bIns="91425" lIns="91425" spcFirstLastPara="1" rIns="91425" wrap="square" tIns="91425">
            <a:noAutofit/>
          </a:bodyPr>
          <a:lstStyle/>
          <a:p>
            <a:pPr indent="-457200" lvl="0" marL="457200" rtl="0" algn="l">
              <a:spcBef>
                <a:spcPts val="0"/>
              </a:spcBef>
              <a:spcAft>
                <a:spcPts val="0"/>
              </a:spcAft>
              <a:buNone/>
            </a:pPr>
            <a:r>
              <a:rPr lang="en"/>
              <a:t>Studies show when courses switch from commercial resources: student and instructor satisfaction goes up; academic performance goes up and DFW rate goes down -- and these effects are significantly larger for Pell-</a:t>
            </a:r>
            <a:r>
              <a:rPr lang="en"/>
              <a:t>eligible</a:t>
            </a:r>
            <a:r>
              <a:rPr lang="en"/>
              <a:t> and self-identified minority students, by as much as a factor of three.</a:t>
            </a:r>
            <a:endParaRPr/>
          </a:p>
        </p:txBody>
      </p:sp>
      <p:sp>
        <p:nvSpPr>
          <p:cNvPr id="104" name="Google Shape;104;p15"/>
          <p:cNvSpPr txBox="1"/>
          <p:nvPr/>
        </p:nvSpPr>
        <p:spPr>
          <a:xfrm>
            <a:off x="6530900" y="396250"/>
            <a:ext cx="2446800" cy="1377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16"/>
          <p:cNvSpPr txBox="1"/>
          <p:nvPr>
            <p:ph type="title"/>
          </p:nvPr>
        </p:nvSpPr>
        <p:spPr>
          <a:xfrm>
            <a:off x="311700" y="102000"/>
            <a:ext cx="8520600" cy="55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OER: Reality</a:t>
            </a:r>
            <a:endParaRPr b="1" sz="2000"/>
          </a:p>
        </p:txBody>
      </p:sp>
      <p:sp>
        <p:nvSpPr>
          <p:cNvPr id="110" name="Google Shape;110;p16"/>
          <p:cNvSpPr txBox="1"/>
          <p:nvPr>
            <p:ph idx="1" type="body"/>
          </p:nvPr>
        </p:nvSpPr>
        <p:spPr>
          <a:xfrm>
            <a:off x="311700" y="425725"/>
            <a:ext cx="8520600" cy="3145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i="1" lang="en" sz="1400">
                <a:solidFill>
                  <a:schemeClr val="dk1"/>
                </a:solidFill>
              </a:rPr>
              <a:t>The Good:</a:t>
            </a:r>
            <a:endParaRPr i="1" sz="1400">
              <a:solidFill>
                <a:schemeClr val="dk1"/>
              </a:solidFill>
            </a:endParaRPr>
          </a:p>
          <a:p>
            <a:pPr indent="-134620" lvl="0" marL="182880" rtl="0" algn="l">
              <a:lnSpc>
                <a:spcPct val="100000"/>
              </a:lnSpc>
              <a:spcBef>
                <a:spcPts val="0"/>
              </a:spcBef>
              <a:spcAft>
                <a:spcPts val="0"/>
              </a:spcAft>
              <a:buClr>
                <a:schemeClr val="dk1"/>
              </a:buClr>
              <a:buSzPts val="1400"/>
              <a:buChar char="●"/>
            </a:pPr>
            <a:r>
              <a:rPr lang="en" sz="1400">
                <a:solidFill>
                  <a:schemeClr val="dk1"/>
                </a:solidFill>
              </a:rPr>
              <a:t>OER have saved students at least $1 billion.</a:t>
            </a:r>
            <a:endParaRPr sz="1400">
              <a:solidFill>
                <a:schemeClr val="dk1"/>
              </a:solidFill>
            </a:endParaRPr>
          </a:p>
          <a:p>
            <a:pPr indent="-134620" lvl="0" marL="182880" rtl="0" algn="l">
              <a:lnSpc>
                <a:spcPct val="100000"/>
              </a:lnSpc>
              <a:spcBef>
                <a:spcPts val="0"/>
              </a:spcBef>
              <a:spcAft>
                <a:spcPts val="0"/>
              </a:spcAft>
              <a:buClr>
                <a:schemeClr val="dk1"/>
              </a:buClr>
              <a:buSzPts val="1400"/>
              <a:buChar char="●"/>
            </a:pPr>
            <a:r>
              <a:rPr lang="en" sz="1400">
                <a:solidFill>
                  <a:schemeClr val="dk1"/>
                </a:solidFill>
              </a:rPr>
              <a:t>Millions of students use OER, at more than half of US colleges and universities.</a:t>
            </a:r>
            <a:endParaRPr sz="1400">
              <a:solidFill>
                <a:schemeClr val="dk1"/>
              </a:solidFill>
            </a:endParaRPr>
          </a:p>
          <a:p>
            <a:pPr indent="-134620" lvl="0" marL="182880" rtl="0" algn="l">
              <a:lnSpc>
                <a:spcPct val="100000"/>
              </a:lnSpc>
              <a:spcBef>
                <a:spcPts val="0"/>
              </a:spcBef>
              <a:spcAft>
                <a:spcPts val="0"/>
              </a:spcAft>
              <a:buSzPts val="1400"/>
              <a:buChar char="●"/>
            </a:pPr>
            <a:r>
              <a:rPr lang="en" sz="1400">
                <a:solidFill>
                  <a:schemeClr val="dk1"/>
                </a:solidFill>
              </a:rPr>
              <a:t>The Open Textbook Library (</a:t>
            </a:r>
            <a:r>
              <a:rPr lang="en" sz="1400" u="sng">
                <a:solidFill>
                  <a:schemeClr val="hlink"/>
                </a:solidFill>
                <a:hlinkClick r:id="rId3"/>
              </a:rPr>
              <a:t>open.umn.edu/opentextbooks</a:t>
            </a:r>
            <a:r>
              <a:rPr lang="en" sz="1400">
                <a:solidFill>
                  <a:schemeClr val="dk1"/>
                </a:solidFill>
              </a:rPr>
              <a:t>) has 766 books, most reviewed by instructors.</a:t>
            </a:r>
            <a:endParaRPr sz="1400">
              <a:solidFill>
                <a:schemeClr val="dk1"/>
              </a:solidFill>
            </a:endParaRPr>
          </a:p>
          <a:p>
            <a:pPr indent="-134620" lvl="0" marL="182880" rtl="0" algn="l">
              <a:lnSpc>
                <a:spcPct val="100000"/>
              </a:lnSpc>
              <a:spcBef>
                <a:spcPts val="0"/>
              </a:spcBef>
              <a:spcAft>
                <a:spcPts val="0"/>
              </a:spcAft>
              <a:buSzPts val="1400"/>
              <a:buChar char="●"/>
            </a:pPr>
            <a:r>
              <a:rPr lang="en" sz="1400">
                <a:solidFill>
                  <a:schemeClr val="dk1"/>
                </a:solidFill>
              </a:rPr>
              <a:t>OpenStax (</a:t>
            </a:r>
            <a:r>
              <a:rPr lang="en" sz="1400" u="sng">
                <a:solidFill>
                  <a:schemeClr val="hlink"/>
                </a:solidFill>
                <a:hlinkClick r:id="rId4"/>
              </a:rPr>
              <a:t>openstax.org</a:t>
            </a:r>
            <a:r>
              <a:rPr lang="en" sz="1400">
                <a:solidFill>
                  <a:schemeClr val="dk1"/>
                </a:solidFill>
              </a:rPr>
              <a:t>) has around 60 textbooks that look very much like commercial ones.</a:t>
            </a:r>
            <a:endParaRPr sz="1400">
              <a:solidFill>
                <a:schemeClr val="dk1"/>
              </a:solidFill>
            </a:endParaRPr>
          </a:p>
          <a:p>
            <a:pPr indent="-134620" lvl="0" marL="182880" rtl="0" algn="l">
              <a:lnSpc>
                <a:spcPct val="100000"/>
              </a:lnSpc>
              <a:spcBef>
                <a:spcPts val="0"/>
              </a:spcBef>
              <a:spcAft>
                <a:spcPts val="0"/>
              </a:spcAft>
              <a:buSzPts val="1400"/>
              <a:buChar char="●"/>
            </a:pPr>
            <a:r>
              <a:rPr lang="en" sz="1400">
                <a:solidFill>
                  <a:schemeClr val="dk1"/>
                </a:solidFill>
              </a:rPr>
              <a:t>LibreTexts (</a:t>
            </a:r>
            <a:r>
              <a:rPr lang="en" sz="1400" u="sng">
                <a:solidFill>
                  <a:schemeClr val="hlink"/>
                </a:solidFill>
                <a:hlinkClick r:id="rId5"/>
              </a:rPr>
              <a:t>libretexts.org</a:t>
            </a:r>
            <a:r>
              <a:rPr lang="en" sz="1400">
                <a:solidFill>
                  <a:schemeClr val="dk1"/>
                </a:solidFill>
              </a:rPr>
              <a:t>) hosts nearly 400 resources and has a sophisticated remix tool.</a:t>
            </a:r>
            <a:endParaRPr sz="1400">
              <a:solidFill>
                <a:schemeClr val="dk1"/>
              </a:solidFill>
            </a:endParaRPr>
          </a:p>
          <a:p>
            <a:pPr indent="-134620" lvl="0" marL="182880" rtl="0" algn="l">
              <a:lnSpc>
                <a:spcPct val="100000"/>
              </a:lnSpc>
              <a:spcBef>
                <a:spcPts val="0"/>
              </a:spcBef>
              <a:spcAft>
                <a:spcPts val="0"/>
              </a:spcAft>
              <a:buSzPts val="1400"/>
              <a:buChar char="●"/>
            </a:pPr>
            <a:r>
              <a:rPr lang="en" sz="1400">
                <a:solidFill>
                  <a:schemeClr val="dk1"/>
                </a:solidFill>
              </a:rPr>
              <a:t>OASIS (</a:t>
            </a:r>
            <a:r>
              <a:rPr lang="en" sz="1400" u="sng">
                <a:solidFill>
                  <a:schemeClr val="hlink"/>
                </a:solidFill>
                <a:hlinkClick r:id="rId6"/>
              </a:rPr>
              <a:t>oasis.geneseo.edu</a:t>
            </a:r>
            <a:r>
              <a:rPr lang="en" sz="1400">
                <a:solidFill>
                  <a:schemeClr val="dk1"/>
                </a:solidFill>
              </a:rPr>
              <a:t>) and OER Commons (</a:t>
            </a:r>
            <a:r>
              <a:rPr lang="en" sz="1400" u="sng">
                <a:solidFill>
                  <a:schemeClr val="hlink"/>
                </a:solidFill>
                <a:hlinkClick r:id="rId7"/>
              </a:rPr>
              <a:t>oercommons.org/</a:t>
            </a:r>
            <a:r>
              <a:rPr lang="en" sz="1400">
                <a:solidFill>
                  <a:schemeClr val="dk1"/>
                </a:solidFill>
              </a:rPr>
              <a:t>) are OER search engines.</a:t>
            </a:r>
            <a:endParaRPr sz="1400">
              <a:solidFill>
                <a:schemeClr val="dk1"/>
              </a:solidFill>
            </a:endParaRPr>
          </a:p>
          <a:p>
            <a:pPr indent="-134620" lvl="0" marL="182880" rtl="0" algn="l">
              <a:lnSpc>
                <a:spcPct val="100000"/>
              </a:lnSpc>
              <a:spcBef>
                <a:spcPts val="0"/>
              </a:spcBef>
              <a:spcAft>
                <a:spcPts val="0"/>
              </a:spcAft>
              <a:buSzPts val="1400"/>
              <a:buChar char="●"/>
            </a:pPr>
            <a:r>
              <a:rPr lang="en" sz="1400">
                <a:solidFill>
                  <a:schemeClr val="dk1"/>
                </a:solidFill>
              </a:rPr>
              <a:t>Platforms like PressBooks (</a:t>
            </a:r>
            <a:r>
              <a:rPr lang="en" sz="1400" u="sng">
                <a:solidFill>
                  <a:schemeClr val="hlink"/>
                </a:solidFill>
                <a:hlinkClick r:id="rId8"/>
              </a:rPr>
              <a:t>pressbooks.com</a:t>
            </a:r>
            <a:r>
              <a:rPr lang="en" sz="1400">
                <a:solidFill>
                  <a:schemeClr val="dk1"/>
                </a:solidFill>
              </a:rPr>
              <a:t>), PreTeXt (</a:t>
            </a:r>
            <a:r>
              <a:rPr lang="en" sz="1400" u="sng">
                <a:solidFill>
                  <a:schemeClr val="hlink"/>
                </a:solidFill>
                <a:hlinkClick r:id="rId9"/>
              </a:rPr>
              <a:t>pretextbook.org</a:t>
            </a:r>
            <a:r>
              <a:rPr lang="en" sz="1400">
                <a:solidFill>
                  <a:schemeClr val="dk1"/>
                </a:solidFill>
              </a:rPr>
              <a:t>), and others make copying, adapting, and creating beautiful OER quite easy.</a:t>
            </a:r>
            <a:endParaRPr sz="1400">
              <a:solidFill>
                <a:schemeClr val="dk1"/>
              </a:solidFill>
            </a:endParaRPr>
          </a:p>
          <a:p>
            <a:pPr indent="-134620" lvl="0" marL="182880" rtl="0" algn="l">
              <a:lnSpc>
                <a:spcPct val="100000"/>
              </a:lnSpc>
              <a:spcBef>
                <a:spcPts val="0"/>
              </a:spcBef>
              <a:spcAft>
                <a:spcPts val="0"/>
              </a:spcAft>
              <a:buSzPts val="1400"/>
              <a:buChar char="●"/>
            </a:pPr>
            <a:r>
              <a:rPr lang="en" sz="1400">
                <a:solidFill>
                  <a:schemeClr val="dk1"/>
                </a:solidFill>
              </a:rPr>
              <a:t>Organizations like The Open Textbook Network (</a:t>
            </a:r>
            <a:r>
              <a:rPr lang="en" sz="1400" u="sng">
                <a:solidFill>
                  <a:schemeClr val="hlink"/>
                </a:solidFill>
                <a:hlinkClick r:id="rId10"/>
              </a:rPr>
              <a:t>open.umn.edu/otn</a:t>
            </a:r>
            <a:r>
              <a:rPr lang="en" sz="1400">
                <a:solidFill>
                  <a:schemeClr val="dk1"/>
                </a:solidFill>
              </a:rPr>
              <a:t>) and The Rebus Community (</a:t>
            </a:r>
            <a:r>
              <a:rPr lang="en" sz="1400" u="sng">
                <a:solidFill>
                  <a:schemeClr val="hlink"/>
                </a:solidFill>
                <a:hlinkClick r:id="rId11"/>
              </a:rPr>
              <a:t>rebus.community</a:t>
            </a:r>
            <a:r>
              <a:rPr lang="en" sz="1400">
                <a:solidFill>
                  <a:schemeClr val="dk1"/>
                </a:solidFill>
              </a:rPr>
              <a:t>) support campuses with organization, platforms, training, </a:t>
            </a:r>
            <a:r>
              <a:rPr i="1" lang="en" sz="1400">
                <a:solidFill>
                  <a:schemeClr val="dk1"/>
                </a:solidFill>
              </a:rPr>
              <a:t>etc.</a:t>
            </a:r>
            <a:endParaRPr i="1" sz="1400">
              <a:solidFill>
                <a:schemeClr val="dk1"/>
              </a:solidFill>
            </a:endParaRPr>
          </a:p>
          <a:p>
            <a:pPr indent="-134620" lvl="0" marL="182880" rtl="0" algn="l">
              <a:lnSpc>
                <a:spcPct val="100000"/>
              </a:lnSpc>
              <a:spcBef>
                <a:spcPts val="0"/>
              </a:spcBef>
              <a:spcAft>
                <a:spcPts val="0"/>
              </a:spcAft>
              <a:buClr>
                <a:schemeClr val="dk1"/>
              </a:buClr>
              <a:buSzPts val="1400"/>
              <a:buChar char="●"/>
            </a:pPr>
            <a:r>
              <a:rPr lang="en" sz="1400">
                <a:solidFill>
                  <a:schemeClr val="dk1"/>
                </a:solidFill>
              </a:rPr>
              <a:t>All of these wonderful resources and tools circulate freely and without legal obstacles to the </a:t>
            </a:r>
            <a:r>
              <a:rPr b="1" lang="en" sz="1400">
                <a:solidFill>
                  <a:schemeClr val="dk1"/>
                </a:solidFill>
              </a:rPr>
              <a:t>5R</a:t>
            </a:r>
            <a:r>
              <a:rPr lang="en" sz="1400">
                <a:solidFill>
                  <a:schemeClr val="dk1"/>
                </a:solidFill>
              </a:rPr>
              <a:t> permissions because they are under Creative Commons licenses.</a:t>
            </a:r>
            <a:endParaRPr sz="1400">
              <a:solidFill>
                <a:schemeClr val="dk1"/>
              </a:solidFill>
            </a:endParaRPr>
          </a:p>
        </p:txBody>
      </p:sp>
      <p:sp>
        <p:nvSpPr>
          <p:cNvPr id="111" name="Google Shape;111;p16"/>
          <p:cNvSpPr txBox="1"/>
          <p:nvPr/>
        </p:nvSpPr>
        <p:spPr>
          <a:xfrm>
            <a:off x="303600" y="3414550"/>
            <a:ext cx="8536800" cy="165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t>The Bad and the Ugly:</a:t>
            </a:r>
            <a:endParaRPr i="1"/>
          </a:p>
          <a:p>
            <a:pPr indent="-134620" lvl="0" marL="182880" rtl="0" algn="l">
              <a:spcBef>
                <a:spcPts val="0"/>
              </a:spcBef>
              <a:spcAft>
                <a:spcPts val="0"/>
              </a:spcAft>
              <a:buSzPts val="1400"/>
              <a:buChar char="●"/>
            </a:pPr>
            <a:r>
              <a:rPr lang="en"/>
              <a:t>OER may not have as many supplemental materials as commercial resources - but this is improving!</a:t>
            </a:r>
            <a:endParaRPr/>
          </a:p>
          <a:p>
            <a:pPr indent="-134620" lvl="0" marL="182880" rtl="0" algn="l">
              <a:spcBef>
                <a:spcPts val="0"/>
              </a:spcBef>
              <a:spcAft>
                <a:spcPts val="0"/>
              </a:spcAft>
              <a:buSzPts val="1400"/>
              <a:buChar char="●"/>
            </a:pPr>
            <a:r>
              <a:rPr lang="en"/>
              <a:t>OER are thought not to be as accessible (</a:t>
            </a:r>
            <a:r>
              <a:rPr i="1" lang="en"/>
              <a:t>i.e.,</a:t>
            </a:r>
            <a:r>
              <a:rPr lang="en"/>
              <a:t> ADA-compliant) as commercial resources - this is false.</a:t>
            </a:r>
            <a:endParaRPr/>
          </a:p>
          <a:p>
            <a:pPr indent="-134620" lvl="0" marL="182880" rtl="0" algn="l">
              <a:spcBef>
                <a:spcPts val="0"/>
              </a:spcBef>
              <a:spcAft>
                <a:spcPts val="0"/>
              </a:spcAft>
              <a:buSzPts val="1400"/>
              <a:buChar char="●"/>
            </a:pPr>
            <a:r>
              <a:rPr lang="en"/>
              <a:t>Most problematic: there is a widespread belief that “you get what you pay for,” so OER must be worthless since they cost nothing.  This is in fact the opposite of the truth, for the academic freedom reasons mentioned above among many other reasons -- </a:t>
            </a:r>
            <a:r>
              <a:rPr i="1" lang="en"/>
              <a:t>e.g.,</a:t>
            </a:r>
            <a:r>
              <a:rPr lang="en"/>
              <a:t> </a:t>
            </a:r>
            <a:r>
              <a:rPr b="1" lang="en"/>
              <a:t>open [or OER-enabled] pedagogy</a:t>
            </a:r>
            <a:r>
              <a:rPr lang="en"/>
              <a:t> is the most interesting and powerful pedagogical innovation that has happened in decades!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