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users/JaiMagazine-494761/?utm_source=link-attribution&amp;utm_medium=referral&amp;utm_campaign=image&amp;utm_content=480951" TargetMode="External"/><Relationship Id="rId3" Type="http://schemas.openxmlformats.org/officeDocument/2006/relationships/hyperlink" Target="https://pixabay.com/?utm_source=link-attribution&amp;utm_medium=referral&amp;utm_campaign=image&amp;utm_content=480951"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users/geralt-9301/?utm_source=link-attribution&amp;utm_medium=referral&amp;utm_campaign=image&amp;utm_content=3483960" TargetMode="External"/><Relationship Id="rId3" Type="http://schemas.openxmlformats.org/officeDocument/2006/relationships/hyperlink" Target="https://pixabay.com/?utm_source=link-attribution&amp;utm_medium=referral&amp;utm_campaign=image&amp;utm_content=3483960"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users/OpenClipart-Vectors-30363/?utm_source=link-attribution&amp;utm_medium=referral&amp;utm_campaign=image&amp;utm_content=1297779" TargetMode="External"/><Relationship Id="rId3" Type="http://schemas.openxmlformats.org/officeDocument/2006/relationships/hyperlink" Target="https://pixabay.com/?utm_source=link-attribution&amp;utm_medium=referral&amp;utm_campaign=image&amp;utm_content=1297779"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illustrations/fist-liberate-change-freedom-681848/"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users/tania1974-2584320/?utm_source=link-attribution&amp;utm_medium=referral&amp;utm_campaign=image&amp;utm_content=3352996" TargetMode="External"/><Relationship Id="rId3" Type="http://schemas.openxmlformats.org/officeDocument/2006/relationships/hyperlink" Target="https://pixabay.com/?utm_source=link-attribution&amp;utm_medium=referral&amp;utm_campaign=image&amp;utm_content=3352996"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users/thumprchgo-1500668/?utm_source=link-attribution&amp;utm_medium=referral&amp;utm_campaign=image&amp;utm_content=979900" TargetMode="External"/><Relationship Id="rId3" Type="http://schemas.openxmlformats.org/officeDocument/2006/relationships/hyperlink" Target="https://pixabay.com/?utm_source=link-attribution&amp;utm_medium=referral&amp;utm_campaign=image&amp;utm_content=979900"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Google Shape;59;g64ea2338e5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64ea2338e5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191B26"/>
                </a:solidFill>
              </a:rPr>
              <a:t>Image by </a:t>
            </a:r>
            <a:r>
              <a:rPr lang="en" u="sng">
                <a:solidFill>
                  <a:srgbClr val="191B26"/>
                </a:solidFill>
                <a:hlinkClick r:id="rId2"/>
              </a:rPr>
              <a:t>JaiMagazine</a:t>
            </a:r>
            <a:r>
              <a:rPr lang="en">
                <a:solidFill>
                  <a:srgbClr val="191B26"/>
                </a:solidFill>
              </a:rPr>
              <a:t> from </a:t>
            </a:r>
            <a:r>
              <a:rPr lang="en" u="sng">
                <a:solidFill>
                  <a:srgbClr val="191B26"/>
                </a:solidFill>
                <a:hlinkClick r:id="rId3"/>
              </a:rPr>
              <a:t>Pixabay</a:t>
            </a:r>
            <a:r>
              <a:rPr lang="en">
                <a:solidFill>
                  <a:srgbClr val="191B26"/>
                </a:solidFill>
                <a:highlight>
                  <a:srgbClr val="FFFFFF"/>
                </a:highlight>
              </a:rPr>
              <a: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64ea2338e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64ea2338e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on left </a:t>
            </a:r>
            <a:r>
              <a:rPr lang="en">
                <a:solidFill>
                  <a:srgbClr val="333333"/>
                </a:solidFill>
              </a:rPr>
              <a:t>Image by </a:t>
            </a:r>
            <a:r>
              <a:rPr lang="en" u="sng">
                <a:solidFill>
                  <a:srgbClr val="333333"/>
                </a:solidFill>
                <a:hlinkClick r:id="rId2"/>
              </a:rPr>
              <a:t>Gerd Altmann</a:t>
            </a:r>
            <a:r>
              <a:rPr lang="en">
                <a:solidFill>
                  <a:srgbClr val="333333"/>
                </a:solidFill>
              </a:rPr>
              <a:t> from </a:t>
            </a:r>
            <a:r>
              <a:rPr lang="en" u="sng">
                <a:solidFill>
                  <a:srgbClr val="333333"/>
                </a:solidFill>
                <a:hlinkClick r:id="rId3"/>
              </a:rPr>
              <a:t>Pixabay</a:t>
            </a:r>
            <a:r>
              <a:rPr lang="en">
                <a:solidFill>
                  <a:srgbClr val="333333"/>
                </a:solidFill>
                <a:highlight>
                  <a:srgbClr val="FFFFFF"/>
                </a:highlight>
              </a:rPr>
              <a:t> </a:t>
            </a:r>
            <a:endParaRPr/>
          </a:p>
          <a:p>
            <a:pPr indent="0" lvl="0" marL="0" rtl="0" algn="l">
              <a:spcBef>
                <a:spcPts val="0"/>
              </a:spcBef>
              <a:spcAft>
                <a:spcPts val="0"/>
              </a:spcAft>
              <a:buNone/>
            </a:pPr>
            <a:r>
              <a:rPr lang="en"/>
              <a:t>Image on right includes logos from the phet simulations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63d453e5d9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63d453e5d9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Google Shape;80;g654a8ea123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654a8ea12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191B26"/>
                </a:solidFill>
                <a:highlight>
                  <a:srgbClr val="FFFFFF"/>
                </a:highlight>
              </a:rPr>
              <a:t>Image by </a:t>
            </a:r>
            <a:r>
              <a:rPr lang="en" u="sng">
                <a:solidFill>
                  <a:srgbClr val="191B26"/>
                </a:solidFill>
                <a:highlight>
                  <a:srgbClr val="FFFFFF"/>
                </a:highlight>
                <a:hlinkClick r:id="rId2"/>
              </a:rPr>
              <a:t>OpenClipart-Vectors</a:t>
            </a:r>
            <a:r>
              <a:rPr lang="en">
                <a:solidFill>
                  <a:srgbClr val="191B26"/>
                </a:solidFill>
                <a:highlight>
                  <a:srgbClr val="FFFFFF"/>
                </a:highlight>
              </a:rPr>
              <a:t> from </a:t>
            </a:r>
            <a:r>
              <a:rPr lang="en" u="sng">
                <a:solidFill>
                  <a:srgbClr val="191B26"/>
                </a:solidFill>
                <a:highlight>
                  <a:srgbClr val="FFFFFF"/>
                </a:highlight>
                <a:hlinkClick r:id="rId3"/>
              </a:rPr>
              <a:t>Pixabay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654a8ea12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654a8ea12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654a8ea12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654a8ea12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654a8ea12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654a8ea12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64f3b26126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64f3b26126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by John Hain from </a:t>
            </a:r>
            <a:r>
              <a:rPr lang="en" u="sng">
                <a:solidFill>
                  <a:schemeClr val="hlink"/>
                </a:solidFill>
                <a:hlinkClick r:id="rId2"/>
              </a:rPr>
              <a:t>https://pixabay.com/illustrations/fist-liberate-change-freedom-681848/</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64f3b26126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64f3b26126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64f3b2612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64f3b2612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Image by </a:t>
            </a:r>
            <a:r>
              <a:rPr lang="en" sz="1200" u="sng">
                <a:solidFill>
                  <a:schemeClr val="hlink"/>
                </a:solidFill>
                <a:latin typeface="Calibri"/>
                <a:ea typeface="Calibri"/>
                <a:cs typeface="Calibri"/>
                <a:sym typeface="Calibri"/>
                <a:hlinkClick r:id="rId2"/>
              </a:rPr>
              <a:t>Tania Rodriguez</a:t>
            </a:r>
            <a:r>
              <a:rPr lang="en" sz="1200">
                <a:solidFill>
                  <a:schemeClr val="dk1"/>
                </a:solidFill>
                <a:latin typeface="Calibri"/>
                <a:ea typeface="Calibri"/>
                <a:cs typeface="Calibri"/>
                <a:sym typeface="Calibri"/>
              </a:rPr>
              <a:t> from </a:t>
            </a:r>
            <a:r>
              <a:rPr lang="en" sz="1200" u="sng">
                <a:solidFill>
                  <a:schemeClr val="hlink"/>
                </a:solidFill>
                <a:latin typeface="Calibri"/>
                <a:ea typeface="Calibri"/>
                <a:cs typeface="Calibri"/>
                <a:sym typeface="Calibri"/>
                <a:hlinkClick r:id="rId3"/>
              </a:rPr>
              <a:t>Pixabay</a:t>
            </a:r>
            <a:endParaRPr sz="1200" u="sng">
              <a:solidFill>
                <a:schemeClr val="hlink"/>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654a8ea123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654a8ea123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191B26"/>
                </a:solidFill>
                <a:highlight>
                  <a:srgbClr val="FFFFFF"/>
                </a:highlight>
              </a:rPr>
              <a:t>Image by </a:t>
            </a:r>
            <a:r>
              <a:rPr lang="en" u="sng">
                <a:solidFill>
                  <a:srgbClr val="191B26"/>
                </a:solidFill>
                <a:highlight>
                  <a:srgbClr val="FFFFFF"/>
                </a:highlight>
                <a:hlinkClick r:id="rId2"/>
              </a:rPr>
              <a:t>thumprchgo</a:t>
            </a:r>
            <a:r>
              <a:rPr lang="en">
                <a:solidFill>
                  <a:srgbClr val="191B26"/>
                </a:solidFill>
                <a:highlight>
                  <a:srgbClr val="FFFFFF"/>
                </a:highlight>
              </a:rPr>
              <a:t> from </a:t>
            </a:r>
            <a:r>
              <a:rPr lang="en" u="sng">
                <a:solidFill>
                  <a:srgbClr val="191B26"/>
                </a:solidFill>
                <a:highlight>
                  <a:srgbClr val="FFFFFF"/>
                </a:highlight>
                <a:hlinkClick r:id="rId3"/>
              </a:rPr>
              <a:t>Pixabay</a:t>
            </a:r>
            <a:endParaRPr/>
          </a:p>
          <a:p>
            <a:pPr indent="0" lvl="0" marL="0" rtl="0" algn="l">
              <a:spcBef>
                <a:spcPts val="0"/>
              </a:spcBef>
              <a:spcAft>
                <a:spcPts val="0"/>
              </a:spcAft>
              <a:buNone/>
            </a:pPr>
            <a:r>
              <a:rPr lang="en"/>
              <a:t>Examples of challenges: Need to cover a lot of content</a:t>
            </a:r>
            <a:endParaRPr/>
          </a:p>
          <a:p>
            <a:pPr indent="457200" lvl="0" marL="0" rtl="0" algn="l">
              <a:spcBef>
                <a:spcPts val="0"/>
              </a:spcBef>
              <a:spcAft>
                <a:spcPts val="0"/>
              </a:spcAft>
              <a:buClr>
                <a:schemeClr val="dk1"/>
              </a:buClr>
              <a:buSzPts val="1100"/>
              <a:buFont typeface="Arial"/>
              <a:buNone/>
            </a:pPr>
            <a:r>
              <a:rPr lang="en"/>
              <a:t>Want students to solve complex problems, not rely on memorization</a:t>
            </a:r>
            <a:endParaRPr/>
          </a:p>
          <a:p>
            <a:pPr indent="457200" lvl="0" marL="0" rtl="0" algn="l">
              <a:spcBef>
                <a:spcPts val="0"/>
              </a:spcBef>
              <a:spcAft>
                <a:spcPts val="0"/>
              </a:spcAft>
              <a:buClr>
                <a:schemeClr val="dk1"/>
              </a:buClr>
              <a:buSzPts val="1100"/>
              <a:buFont typeface="Arial"/>
              <a:buNone/>
            </a:pPr>
            <a:r>
              <a:rPr lang="en"/>
              <a:t>Retain and use knowledge from earlier courses</a:t>
            </a:r>
            <a:endParaRPr/>
          </a:p>
          <a:p>
            <a:pPr indent="457200" lvl="0" marL="0" rtl="0" algn="l">
              <a:spcBef>
                <a:spcPts val="0"/>
              </a:spcBef>
              <a:spcAft>
                <a:spcPts val="0"/>
              </a:spcAft>
              <a:buNone/>
            </a:pPr>
            <a:r>
              <a:rPr lang="en"/>
              <a:t>Learn well, to benefit students in the future</a:t>
            </a:r>
            <a:endParaRPr/>
          </a:p>
          <a:p>
            <a:pPr indent="0" lvl="0" marL="0" rtl="0" algn="l">
              <a:spcBef>
                <a:spcPts val="0"/>
              </a:spcBef>
              <a:spcAft>
                <a:spcPts val="0"/>
              </a:spcAft>
              <a:buNone/>
            </a:pPr>
            <a:r>
              <a:rPr lang="en"/>
              <a:t>Learning strategies that may not come with our resources:</a:t>
            </a:r>
            <a:endParaRPr/>
          </a:p>
          <a:p>
            <a:pPr indent="457200" lvl="0" marL="0" rtl="0" algn="l">
              <a:spcBef>
                <a:spcPts val="0"/>
              </a:spcBef>
              <a:spcAft>
                <a:spcPts val="0"/>
              </a:spcAft>
              <a:buNone/>
            </a:pPr>
            <a:r>
              <a:rPr lang="en"/>
              <a:t>Practice retrieval (quizzing)</a:t>
            </a:r>
            <a:endParaRPr/>
          </a:p>
          <a:p>
            <a:pPr indent="457200" lvl="0" marL="0" rtl="0" algn="l">
              <a:spcBef>
                <a:spcPts val="0"/>
              </a:spcBef>
              <a:spcAft>
                <a:spcPts val="0"/>
              </a:spcAft>
              <a:buNone/>
            </a:pPr>
            <a:r>
              <a:rPr lang="en"/>
              <a:t>Reflection (what has been learned? What is working well for me?)</a:t>
            </a:r>
            <a:endParaRPr/>
          </a:p>
          <a:p>
            <a:pPr indent="457200" lvl="0" marL="0" rtl="0" algn="l">
              <a:spcBef>
                <a:spcPts val="0"/>
              </a:spcBef>
              <a:spcAft>
                <a:spcPts val="0"/>
              </a:spcAft>
              <a:buNone/>
            </a:pPr>
            <a:r>
              <a:rPr lang="en"/>
              <a:t>Generation (attempting to solve problems without being given answers at first)	</a:t>
            </a:r>
            <a:endParaRPr/>
          </a:p>
          <a:p>
            <a:pPr indent="457200" lvl="0" marL="0" rtl="0" algn="l">
              <a:spcBef>
                <a:spcPts val="0"/>
              </a:spcBef>
              <a:spcAft>
                <a:spcPts val="0"/>
              </a:spcAft>
              <a:buNone/>
            </a:pPr>
            <a:r>
              <a:rPr lang="en"/>
              <a:t>Spaced repetition</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6537c2db9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6537c2db9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6537c2db94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6537c2db9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6537c2db94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6537c2db94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6537c2db94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6537c2db9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6537c2db9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6537c2db9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g6537c2db9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6537c2db9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g6537c2db94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6537c2db94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g6537c2db9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6537c2db9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6537c2db94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6537c2db94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6537c2db94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6537c2db94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g6537c2db94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6537c2db9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g6537c2db94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6537c2db94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6537c2db94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6537c2db9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8" name="Shape 208"/>
        <p:cNvGrpSpPr/>
        <p:nvPr/>
      </p:nvGrpSpPr>
      <p:grpSpPr>
        <a:xfrm>
          <a:off x="0" y="0"/>
          <a:ext cx="0" cy="0"/>
          <a:chOff x="0" y="0"/>
          <a:chExt cx="0" cy="0"/>
        </a:xfrm>
      </p:grpSpPr>
      <p:sp>
        <p:nvSpPr>
          <p:cNvPr id="209" name="Google Shape;209;g6537c2db94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6537c2db94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6537c2db94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6537c2db94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g6537c2db94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6537c2db94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Google Shape;234;g6537c2db94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6537c2db94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6537c2db94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6537c2db94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g6537c2db94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6537c2db94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g6537c2db94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6537c2db94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63d453e5d9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63d453e5d9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g63c992f1e5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63c992f1e5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Google Shape;272;g63c992f1e5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63c992f1e5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Mention how Polis challenged institutions of higher ed in Colorado to switch to FLOSS, as he was </a:t>
            </a:r>
            <a:r>
              <a:rPr lang="en"/>
              <a:t>encouraging</a:t>
            </a:r>
            <a:r>
              <a:rPr lang="en"/>
              <a:t> us to use OER, at our 31 May 2019 conference.</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g63d453e5d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63d453e5d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7" name="Shape 287"/>
        <p:cNvGrpSpPr/>
        <p:nvPr/>
      </p:nvGrpSpPr>
      <p:grpSpPr>
        <a:xfrm>
          <a:off x="0" y="0"/>
          <a:ext cx="0" cy="0"/>
          <a:chOff x="0" y="0"/>
          <a:chExt cx="0" cy="0"/>
        </a:xfrm>
      </p:grpSpPr>
      <p:sp>
        <p:nvSpPr>
          <p:cNvPr id="288" name="Google Shape;288;g654a8ea123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654a8ea123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g6547f42ea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6547f42ea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msudenver.edu" TargetMode="External"/><Relationship Id="rId4" Type="http://schemas.openxmlformats.org/officeDocument/2006/relationships/hyperlink" Target="https://poritz.net/jonathan" TargetMode="External"/><Relationship Id="rId5" Type="http://schemas.openxmlformats.org/officeDocument/2006/relationships/hyperlink" Target="http://csupueblo.edu" TargetMode="External"/><Relationship Id="rId6" Type="http://schemas.openxmlformats.org/officeDocument/2006/relationships/image" Target="../media/image8.png"/><Relationship Id="rId7" Type="http://schemas.openxmlformats.org/officeDocument/2006/relationships/hyperlink" Target="http://creativecommons.org/licenses/by-sa/4.0/" TargetMode="External"/><Relationship Id="rId8" Type="http://schemas.openxmlformats.org/officeDocument/2006/relationships/hyperlink" Target="http://creativecommons.org/licenses/by-sa/4.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serc.carleton.edu/curenet/index.html"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serc.carleton.edu/curenet/institutes/boulder/examples/207018.html" TargetMode="External"/><Relationship Id="rId4" Type="http://schemas.openxmlformats.org/officeDocument/2006/relationships/hyperlink" Target="http://creativecommons.org/licenses/by-nc-sa/3.0/" TargetMode="External"/><Relationship Id="rId5" Type="http://schemas.openxmlformats.org/officeDocument/2006/relationships/image" Target="../media/image6.png"/><Relationship Id="rId6"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mediawiki.org" TargetMode="External"/><Relationship Id="rId4" Type="http://schemas.openxmlformats.org/officeDocument/2006/relationships/hyperlink" Target="https://poritz.net/jonathan"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reclaimhosting.com" TargetMode="Externa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8.png"/><Relationship Id="rId4" Type="http://schemas.openxmlformats.org/officeDocument/2006/relationships/image" Target="../media/image22.png"/><Relationship Id="rId5"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0.png"/><Relationship Id="rId4" Type="http://schemas.openxmlformats.org/officeDocument/2006/relationships/image" Target="../media/image17.png"/><Relationship Id="rId5"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0.png"/><Relationship Id="rId4" Type="http://schemas.openxmlformats.org/officeDocument/2006/relationships/hyperlink" Target="https://commons.wikimedia.org/wiki/File:Hopf_Fibration.png" TargetMode="External"/><Relationship Id="rId9" Type="http://schemas.openxmlformats.org/officeDocument/2006/relationships/image" Target="../media/image13.png"/><Relationship Id="rId5" Type="http://schemas.openxmlformats.org/officeDocument/2006/relationships/hyperlink" Target="https://en.wikipedia.org/wiki/en:Creative_Commons" TargetMode="External"/><Relationship Id="rId6" Type="http://schemas.openxmlformats.org/officeDocument/2006/relationships/hyperlink" Target="https://en.wikipedia.org/wiki/en:Creative_Commons" TargetMode="External"/><Relationship Id="rId7" Type="http://schemas.openxmlformats.org/officeDocument/2006/relationships/hyperlink" Target="https://creativecommons.org/licenses/by-sa/3.0/deed.en" TargetMode="External"/><Relationship Id="rId8" Type="http://schemas.openxmlformats.org/officeDocument/2006/relationships/hyperlink" Target="https://creativecommons.org/licenses/by-sa/3.0/deed.en"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stackoverflow.co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www.chegg.com"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s://poritz.net/jonathan" TargetMode="External"/><Relationship Id="rId4" Type="http://schemas.openxmlformats.org/officeDocument/2006/relationships/hyperlink" Target="mailto:jonathan@poritz.net" TargetMode="External"/><Relationship Id="rId5" Type="http://schemas.openxmlformats.org/officeDocument/2006/relationships/hyperlink" Target="https://twitter.com/poritzj" TargetMode="External"/><Relationship Id="rId6" Type="http://schemas.openxmlformats.org/officeDocument/2006/relationships/hyperlink" Target="mailto:eragan@msudenver.edu" TargetMode="External"/><Relationship Id="rId7" Type="http://schemas.openxmlformats.org/officeDocument/2006/relationships/hyperlink" Target="https://twitter.com/Eragan7"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266783" y="183050"/>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From Faculty Member to OER Advocate: Reflections on Two Journeys</a:t>
            </a:r>
            <a:endParaRPr sz="3600"/>
          </a:p>
        </p:txBody>
      </p:sp>
      <p:sp>
        <p:nvSpPr>
          <p:cNvPr id="55" name="Google Shape;55;p13"/>
          <p:cNvSpPr txBox="1"/>
          <p:nvPr>
            <p:ph idx="1" type="subTitle"/>
          </p:nvPr>
        </p:nvSpPr>
        <p:spPr>
          <a:xfrm>
            <a:off x="311700" y="2845350"/>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400">
                <a:solidFill>
                  <a:schemeClr val="dk1"/>
                </a:solidFill>
              </a:rPr>
              <a:t>Emily Ragan</a:t>
            </a:r>
            <a:r>
              <a:rPr lang="en" sz="2400"/>
              <a:t> (</a:t>
            </a:r>
            <a:r>
              <a:rPr lang="en" sz="2400" u="sng">
                <a:solidFill>
                  <a:schemeClr val="hlink"/>
                </a:solidFill>
                <a:hlinkClick r:id="rId3"/>
              </a:rPr>
              <a:t>Metropolitan State University of Denver</a:t>
            </a:r>
            <a:r>
              <a:rPr lang="en" sz="2400"/>
              <a:t>)</a:t>
            </a:r>
            <a:endParaRPr sz="2400"/>
          </a:p>
          <a:p>
            <a:pPr indent="0" lvl="0" marL="0" rtl="0" algn="ctr">
              <a:spcBef>
                <a:spcPts val="0"/>
              </a:spcBef>
              <a:spcAft>
                <a:spcPts val="0"/>
              </a:spcAft>
              <a:buClr>
                <a:schemeClr val="dk1"/>
              </a:buClr>
              <a:buSzPts val="1100"/>
              <a:buFont typeface="Arial"/>
              <a:buNone/>
            </a:pPr>
            <a:r>
              <a:rPr lang="en" sz="2400" u="sng">
                <a:solidFill>
                  <a:srgbClr val="000000"/>
                </a:solidFill>
                <a:hlinkClick r:id="rId4"/>
              </a:rPr>
              <a:t>Jonathan Poritz</a:t>
            </a:r>
            <a:r>
              <a:rPr lang="en" sz="2400"/>
              <a:t> (</a:t>
            </a:r>
            <a:r>
              <a:rPr lang="en" sz="2400" u="sng">
                <a:solidFill>
                  <a:schemeClr val="hlink"/>
                </a:solidFill>
                <a:hlinkClick r:id="rId5"/>
              </a:rPr>
              <a:t>Colorado State University-Pueblo</a:t>
            </a:r>
            <a:r>
              <a:rPr lang="en" sz="2400"/>
              <a:t>)</a:t>
            </a:r>
            <a:endParaRPr sz="2400"/>
          </a:p>
          <a:p>
            <a:pPr indent="0" lvl="0" marL="0" rtl="0" algn="ctr">
              <a:spcBef>
                <a:spcPts val="0"/>
              </a:spcBef>
              <a:spcAft>
                <a:spcPts val="0"/>
              </a:spcAft>
              <a:buClr>
                <a:schemeClr val="dk1"/>
              </a:buClr>
              <a:buSzPts val="1100"/>
              <a:buFont typeface="Arial"/>
              <a:buNone/>
            </a:pPr>
            <a:r>
              <a:t/>
            </a:r>
            <a:endParaRPr/>
          </a:p>
          <a:p>
            <a:pPr indent="0" lvl="0" marL="0" rtl="0" algn="ctr">
              <a:spcBef>
                <a:spcPts val="0"/>
              </a:spcBef>
              <a:spcAft>
                <a:spcPts val="0"/>
              </a:spcAft>
              <a:buNone/>
            </a:pPr>
            <a:r>
              <a:t/>
            </a:r>
            <a:endParaRPr/>
          </a:p>
        </p:txBody>
      </p:sp>
      <p:pic>
        <p:nvPicPr>
          <p:cNvPr id="56" name="Google Shape;56;p13"/>
          <p:cNvPicPr preferRelativeResize="0"/>
          <p:nvPr/>
        </p:nvPicPr>
        <p:blipFill>
          <a:blip r:embed="rId6">
            <a:alphaModFix/>
          </a:blip>
          <a:stretch>
            <a:fillRect/>
          </a:stretch>
        </p:blipFill>
        <p:spPr>
          <a:xfrm>
            <a:off x="967337" y="4559625"/>
            <a:ext cx="999025" cy="349550"/>
          </a:xfrm>
          <a:prstGeom prst="rect">
            <a:avLst/>
          </a:prstGeom>
          <a:noFill/>
          <a:ln>
            <a:noFill/>
          </a:ln>
        </p:spPr>
      </p:pic>
      <p:sp>
        <p:nvSpPr>
          <p:cNvPr id="57" name="Google Shape;57;p13"/>
          <p:cNvSpPr txBox="1"/>
          <p:nvPr/>
        </p:nvSpPr>
        <p:spPr>
          <a:xfrm>
            <a:off x="1966363" y="4514700"/>
            <a:ext cx="6210300" cy="62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rPr>
              <a:t>This work is licensed under a</a:t>
            </a:r>
            <a:r>
              <a:rPr lang="en" sz="1100">
                <a:solidFill>
                  <a:schemeClr val="dk1"/>
                </a:solidFill>
                <a:uFill>
                  <a:noFill/>
                </a:uFill>
                <a:hlinkClick r:id="rId7"/>
              </a:rPr>
              <a:t> </a:t>
            </a:r>
            <a:r>
              <a:rPr lang="en" sz="1100" u="sng">
                <a:solidFill>
                  <a:schemeClr val="hlink"/>
                </a:solidFill>
                <a:hlinkClick r:id="rId8"/>
              </a:rPr>
              <a:t>Creative Commons Attribution-ShareAlike 4.0 International License</a:t>
            </a:r>
            <a:r>
              <a:rPr lang="en" sz="1100">
                <a:solidFill>
                  <a:schemeClr val="dk1"/>
                </a:solidFill>
              </a:rPr>
              <a:t>.</a:t>
            </a: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Emily’s path to OER use and advocacy</a:t>
            </a:r>
            <a:endParaRPr/>
          </a:p>
          <a:p>
            <a:pPr indent="0" lvl="0" marL="0" rtl="0" algn="l">
              <a:spcBef>
                <a:spcPts val="0"/>
              </a:spcBef>
              <a:spcAft>
                <a:spcPts val="0"/>
              </a:spcAft>
              <a:buNone/>
            </a:pPr>
            <a:r>
              <a:t/>
            </a:r>
            <a:endParaRPr/>
          </a:p>
        </p:txBody>
      </p:sp>
      <p:pic>
        <p:nvPicPr>
          <p:cNvPr id="63" name="Google Shape;63;p14"/>
          <p:cNvPicPr preferRelativeResize="0"/>
          <p:nvPr/>
        </p:nvPicPr>
        <p:blipFill>
          <a:blip r:embed="rId3">
            <a:alphaModFix/>
          </a:blip>
          <a:stretch>
            <a:fillRect/>
          </a:stretch>
        </p:blipFill>
        <p:spPr>
          <a:xfrm>
            <a:off x="1705150" y="1183050"/>
            <a:ext cx="5733702" cy="3820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importance of focusing on </a:t>
            </a:r>
            <a:endParaRPr/>
          </a:p>
          <a:p>
            <a:pPr indent="0" lvl="0" marL="0" rtl="0" algn="l">
              <a:spcBef>
                <a:spcPts val="0"/>
              </a:spcBef>
              <a:spcAft>
                <a:spcPts val="0"/>
              </a:spcAft>
              <a:buNone/>
            </a:pPr>
            <a:r>
              <a:rPr lang="en"/>
              <a:t>learning objectives first, </a:t>
            </a:r>
            <a:endParaRPr/>
          </a:p>
          <a:p>
            <a:pPr indent="0" lvl="0" marL="0" rtl="0" algn="l">
              <a:spcBef>
                <a:spcPts val="0"/>
              </a:spcBef>
              <a:spcAft>
                <a:spcPts val="0"/>
              </a:spcAft>
              <a:buNone/>
            </a:pPr>
            <a:r>
              <a:rPr lang="en"/>
              <a:t>resources second</a:t>
            </a:r>
            <a:endParaRPr/>
          </a:p>
        </p:txBody>
      </p:sp>
      <p:pic>
        <p:nvPicPr>
          <p:cNvPr id="69" name="Google Shape;69;p15"/>
          <p:cNvPicPr preferRelativeResize="0"/>
          <p:nvPr/>
        </p:nvPicPr>
        <p:blipFill>
          <a:blip r:embed="rId3">
            <a:alphaModFix/>
          </a:blip>
          <a:stretch>
            <a:fillRect/>
          </a:stretch>
        </p:blipFill>
        <p:spPr>
          <a:xfrm>
            <a:off x="464125" y="1600950"/>
            <a:ext cx="3638550" cy="2428875"/>
          </a:xfrm>
          <a:prstGeom prst="rect">
            <a:avLst/>
          </a:prstGeom>
          <a:noFill/>
          <a:ln>
            <a:noFill/>
          </a:ln>
        </p:spPr>
      </p:pic>
      <p:pic>
        <p:nvPicPr>
          <p:cNvPr id="70" name="Google Shape;70;p15"/>
          <p:cNvPicPr preferRelativeResize="0"/>
          <p:nvPr/>
        </p:nvPicPr>
        <p:blipFill rotWithShape="1">
          <a:blip r:embed="rId4">
            <a:alphaModFix/>
          </a:blip>
          <a:srcRect b="0" l="69068" r="0" t="0"/>
          <a:stretch/>
        </p:blipFill>
        <p:spPr>
          <a:xfrm>
            <a:off x="6219341" y="-83925"/>
            <a:ext cx="2813726" cy="5143500"/>
          </a:xfrm>
          <a:prstGeom prst="rect">
            <a:avLst/>
          </a:prstGeom>
          <a:noFill/>
          <a:ln>
            <a:noFill/>
          </a:ln>
        </p:spPr>
      </p:pic>
      <p:pic>
        <p:nvPicPr>
          <p:cNvPr id="71" name="Google Shape;71;p15"/>
          <p:cNvPicPr preferRelativeResize="0"/>
          <p:nvPr/>
        </p:nvPicPr>
        <p:blipFill rotWithShape="1">
          <a:blip r:embed="rId4">
            <a:alphaModFix/>
          </a:blip>
          <a:srcRect b="0" l="26664" r="52245" t="61839"/>
          <a:stretch/>
        </p:blipFill>
        <p:spPr>
          <a:xfrm>
            <a:off x="4460075" y="1590338"/>
            <a:ext cx="1918325" cy="19628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DIY Online Homework System</a:t>
            </a:r>
            <a:endParaRPr/>
          </a:p>
        </p:txBody>
      </p:sp>
      <p:sp>
        <p:nvSpPr>
          <p:cNvPr id="77" name="Google Shape;77;p16"/>
          <p:cNvSpPr txBox="1"/>
          <p:nvPr>
            <p:ph idx="1" type="body"/>
          </p:nvPr>
        </p:nvSpPr>
        <p:spPr>
          <a:xfrm>
            <a:off x="311700" y="1152475"/>
            <a:ext cx="6591600" cy="3416400"/>
          </a:xfrm>
          <a:prstGeom prst="rect">
            <a:avLst/>
          </a:prstGeom>
        </p:spPr>
        <p:txBody>
          <a:bodyPr anchorCtr="0" anchor="t" bIns="91425" lIns="91425" spcFirstLastPara="1" rIns="91425" wrap="square" tIns="91425">
            <a:noAutofit/>
          </a:bodyPr>
          <a:lstStyle/>
          <a:p>
            <a:pPr indent="-355600" lvl="0" marL="457200" rtl="0" algn="l">
              <a:spcBef>
                <a:spcPts val="600"/>
              </a:spcBef>
              <a:spcAft>
                <a:spcPts val="0"/>
              </a:spcAft>
              <a:buClr>
                <a:schemeClr val="dk1"/>
              </a:buClr>
              <a:buSzPts val="2000"/>
              <a:buChar char="●"/>
            </a:pPr>
            <a:r>
              <a:rPr lang="en" sz="2000">
                <a:solidFill>
                  <a:schemeClr val="dk1"/>
                </a:solidFill>
                <a:latin typeface="Calibri"/>
                <a:ea typeface="Calibri"/>
                <a:cs typeface="Calibri"/>
                <a:sym typeface="Calibri"/>
              </a:rPr>
              <a:t>Created my own online homework/quiz/exam system in our LMS (Blackboard)</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Char char="●"/>
            </a:pPr>
            <a:r>
              <a:rPr lang="en" sz="2000">
                <a:solidFill>
                  <a:schemeClr val="dk1"/>
                </a:solidFill>
                <a:latin typeface="Calibri"/>
                <a:ea typeface="Calibri"/>
                <a:cs typeface="Calibri"/>
                <a:sym typeface="Calibri"/>
              </a:rPr>
              <a:t>Advantages:</a:t>
            </a:r>
            <a:endParaRPr sz="20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Gave me a lot of control over content and alignment of questions with my learning objectives</a:t>
            </a:r>
            <a:endParaRPr sz="18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No additional cost to students</a:t>
            </a:r>
            <a:endParaRPr sz="18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No additional system to navigate</a:t>
            </a:r>
            <a:endParaRPr sz="18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Char char="●"/>
            </a:pPr>
            <a:r>
              <a:rPr lang="en" sz="2000">
                <a:solidFill>
                  <a:schemeClr val="dk1"/>
                </a:solidFill>
                <a:latin typeface="Calibri"/>
                <a:ea typeface="Calibri"/>
                <a:cs typeface="Calibri"/>
                <a:sym typeface="Calibri"/>
              </a:rPr>
              <a:t>Disadvantages:</a:t>
            </a:r>
            <a:endParaRPr sz="20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Char char="○"/>
            </a:pPr>
            <a:r>
              <a:rPr lang="en" sz="1800">
                <a:solidFill>
                  <a:schemeClr val="dk1"/>
                </a:solidFill>
                <a:latin typeface="Calibri"/>
                <a:ea typeface="Calibri"/>
                <a:cs typeface="Calibri"/>
                <a:sym typeface="Calibri"/>
              </a:rPr>
              <a:t>Took a lot of time</a:t>
            </a:r>
            <a:endParaRPr sz="18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Char char="○"/>
            </a:pPr>
            <a:r>
              <a:rPr lang="en" sz="1800">
                <a:solidFill>
                  <a:schemeClr val="dk1"/>
                </a:solidFill>
                <a:latin typeface="Calibri"/>
                <a:ea typeface="Calibri"/>
                <a:cs typeface="Calibri"/>
                <a:sym typeface="Calibri"/>
              </a:rPr>
              <a:t>Requires troubleshooting</a:t>
            </a:r>
            <a:endParaRPr sz="18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Char char="○"/>
            </a:pPr>
            <a:r>
              <a:rPr lang="en" sz="1800">
                <a:solidFill>
                  <a:schemeClr val="dk1"/>
                </a:solidFill>
                <a:latin typeface="Calibri"/>
                <a:ea typeface="Calibri"/>
                <a:cs typeface="Calibri"/>
                <a:sym typeface="Calibri"/>
              </a:rPr>
              <a:t>Giving adequate feedback is hard</a:t>
            </a:r>
            <a:endParaRPr sz="1800">
              <a:solidFill>
                <a:schemeClr val="dk1"/>
              </a:solidFill>
              <a:latin typeface="Calibri"/>
              <a:ea typeface="Calibri"/>
              <a:cs typeface="Calibri"/>
              <a:sym typeface="Calibri"/>
            </a:endParaRPr>
          </a:p>
          <a:p>
            <a:pPr indent="0" lvl="0" marL="457200" rtl="0" algn="l">
              <a:spcBef>
                <a:spcPts val="0"/>
              </a:spcBef>
              <a:spcAft>
                <a:spcPts val="1600"/>
              </a:spcAft>
              <a:buNone/>
            </a:pPr>
            <a:r>
              <a:t/>
            </a:r>
            <a:endParaRPr/>
          </a:p>
        </p:txBody>
      </p:sp>
      <p:pic>
        <p:nvPicPr>
          <p:cNvPr id="78" name="Google Shape;78;p16"/>
          <p:cNvPicPr preferRelativeResize="0"/>
          <p:nvPr/>
        </p:nvPicPr>
        <p:blipFill>
          <a:blip r:embed="rId3">
            <a:alphaModFix/>
          </a:blip>
          <a:stretch>
            <a:fillRect/>
          </a:stretch>
        </p:blipFill>
        <p:spPr>
          <a:xfrm>
            <a:off x="4856350" y="2039826"/>
            <a:ext cx="3088200" cy="2987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Active learning</a:t>
            </a:r>
            <a:endParaRPr/>
          </a:p>
        </p:txBody>
      </p:sp>
      <p:pic>
        <p:nvPicPr>
          <p:cNvPr id="84" name="Google Shape;84;p17"/>
          <p:cNvPicPr preferRelativeResize="0"/>
          <p:nvPr/>
        </p:nvPicPr>
        <p:blipFill>
          <a:blip r:embed="rId3">
            <a:alphaModFix/>
          </a:blip>
          <a:stretch>
            <a:fillRect/>
          </a:stretch>
        </p:blipFill>
        <p:spPr>
          <a:xfrm>
            <a:off x="2364974" y="774425"/>
            <a:ext cx="5657600" cy="4216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Calibri"/>
                <a:ea typeface="Calibri"/>
                <a:cs typeface="Calibri"/>
                <a:sym typeface="Calibri"/>
              </a:rPr>
              <a:t>Creating and sharing an innovative module in Biochemistry II</a:t>
            </a:r>
            <a:endParaRPr sz="3000"/>
          </a:p>
        </p:txBody>
      </p:sp>
      <p:sp>
        <p:nvSpPr>
          <p:cNvPr id="90" name="Google Shape;90;p18"/>
          <p:cNvSpPr txBox="1"/>
          <p:nvPr>
            <p:ph idx="1" type="body"/>
          </p:nvPr>
        </p:nvSpPr>
        <p:spPr>
          <a:xfrm>
            <a:off x="311700" y="1443500"/>
            <a:ext cx="8520600" cy="2763300"/>
          </a:xfrm>
          <a:prstGeom prst="rect">
            <a:avLst/>
          </a:prstGeom>
        </p:spPr>
        <p:txBody>
          <a:bodyPr anchorCtr="0" anchor="t" bIns="91425" lIns="91425" spcFirstLastPara="1" rIns="91425" wrap="square" tIns="91425">
            <a:noAutofit/>
          </a:bodyPr>
          <a:lstStyle/>
          <a:p>
            <a:pPr indent="0" lvl="0" marL="0" rtl="0" algn="l">
              <a:spcBef>
                <a:spcPts val="700"/>
              </a:spcBef>
              <a:spcAft>
                <a:spcPts val="0"/>
              </a:spcAft>
              <a:buClr>
                <a:schemeClr val="dk1"/>
              </a:buClr>
              <a:buSzPts val="1100"/>
              <a:buFont typeface="Arial"/>
              <a:buNone/>
            </a:pPr>
            <a:r>
              <a:rPr lang="en" sz="2800">
                <a:solidFill>
                  <a:schemeClr val="dk1"/>
                </a:solidFill>
              </a:rPr>
              <a:t>•</a:t>
            </a:r>
            <a:r>
              <a:rPr lang="en" sz="2800" u="sng">
                <a:solidFill>
                  <a:schemeClr val="hlink"/>
                </a:solidFill>
                <a:latin typeface="Calibri"/>
                <a:ea typeface="Calibri"/>
                <a:cs typeface="Calibri"/>
                <a:sym typeface="Calibri"/>
                <a:hlinkClick r:id="rId3"/>
              </a:rPr>
              <a:t>https://serc.carleton.edu/curenet/index.html</a:t>
            </a:r>
            <a:endParaRPr sz="2800" u="sng">
              <a:solidFill>
                <a:schemeClr val="hlink"/>
              </a:solidFill>
              <a:latin typeface="Calibri"/>
              <a:ea typeface="Calibri"/>
              <a:cs typeface="Calibri"/>
              <a:sym typeface="Calibri"/>
            </a:endParaRPr>
          </a:p>
          <a:p>
            <a:pPr indent="0" lvl="0" marL="0" rtl="0" algn="l">
              <a:spcBef>
                <a:spcPts val="0"/>
              </a:spcBef>
              <a:spcAft>
                <a:spcPts val="1600"/>
              </a:spcAft>
              <a:buNone/>
            </a:pPr>
            <a:r>
              <a:t/>
            </a:r>
            <a:endParaRPr/>
          </a:p>
        </p:txBody>
      </p:sp>
      <p:pic>
        <p:nvPicPr>
          <p:cNvPr id="91" name="Google Shape;91;p18"/>
          <p:cNvPicPr preferRelativeResize="0"/>
          <p:nvPr/>
        </p:nvPicPr>
        <p:blipFill>
          <a:blip r:embed="rId4">
            <a:alphaModFix/>
          </a:blip>
          <a:stretch>
            <a:fillRect/>
          </a:stretch>
        </p:blipFill>
        <p:spPr>
          <a:xfrm>
            <a:off x="1438275" y="2181213"/>
            <a:ext cx="6267450" cy="2962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Course-based Undergraduate Research Experiences (CUREs)</a:t>
            </a:r>
            <a:endParaRPr/>
          </a:p>
        </p:txBody>
      </p:sp>
      <p:sp>
        <p:nvSpPr>
          <p:cNvPr id="97" name="Google Shape;97;p19"/>
          <p:cNvSpPr txBox="1"/>
          <p:nvPr>
            <p:ph idx="1" type="body"/>
          </p:nvPr>
        </p:nvSpPr>
        <p:spPr>
          <a:xfrm>
            <a:off x="311700" y="1493450"/>
            <a:ext cx="8520600" cy="3075300"/>
          </a:xfrm>
          <a:prstGeom prst="rect">
            <a:avLst/>
          </a:prstGeom>
        </p:spPr>
        <p:txBody>
          <a:bodyPr anchorCtr="0" anchor="t" bIns="91425" lIns="91425" spcFirstLastPara="1" rIns="91425" wrap="square" tIns="91425">
            <a:noAutofit/>
          </a:bodyPr>
          <a:lstStyle/>
          <a:p>
            <a:pPr indent="0" lvl="0" marL="0" rtl="0" algn="l">
              <a:spcBef>
                <a:spcPts val="800"/>
              </a:spcBef>
              <a:spcAft>
                <a:spcPts val="0"/>
              </a:spcAft>
              <a:buNone/>
            </a:pPr>
            <a:r>
              <a:rPr lang="en" sz="2400">
                <a:solidFill>
                  <a:schemeClr val="dk1"/>
                </a:solidFill>
              </a:rPr>
              <a:t>•</a:t>
            </a:r>
            <a:r>
              <a:rPr lang="en" sz="2400">
                <a:solidFill>
                  <a:schemeClr val="dk1"/>
                </a:solidFill>
                <a:latin typeface="Calibri"/>
                <a:ea typeface="Calibri"/>
                <a:cs typeface="Calibri"/>
                <a:sym typeface="Calibri"/>
              </a:rPr>
              <a:t>Students engage in research during a course so that more students have exposure to research experiences</a:t>
            </a:r>
            <a:endParaRPr sz="2400">
              <a:solidFill>
                <a:schemeClr val="dk1"/>
              </a:solidFill>
              <a:latin typeface="Calibri"/>
              <a:ea typeface="Calibri"/>
              <a:cs typeface="Calibri"/>
              <a:sym typeface="Calibri"/>
            </a:endParaRPr>
          </a:p>
          <a:p>
            <a:pPr indent="0" lvl="0" marL="0" rtl="0" algn="l">
              <a:spcBef>
                <a:spcPts val="800"/>
              </a:spcBef>
              <a:spcAft>
                <a:spcPts val="0"/>
              </a:spcAft>
              <a:buNone/>
            </a:pPr>
            <a:r>
              <a:rPr lang="en" sz="2400">
                <a:solidFill>
                  <a:schemeClr val="dk1"/>
                </a:solidFill>
              </a:rPr>
              <a:t>•</a:t>
            </a:r>
            <a:r>
              <a:rPr lang="en" sz="2400">
                <a:solidFill>
                  <a:schemeClr val="dk1"/>
                </a:solidFill>
                <a:latin typeface="Calibri"/>
                <a:ea typeface="Calibri"/>
                <a:cs typeface="Calibri"/>
                <a:sym typeface="Calibri"/>
              </a:rPr>
              <a:t>The work must be on a real scientific problem with the potential to make discoveries that are of interest to the scientific community</a:t>
            </a:r>
            <a:endParaRPr sz="2400">
              <a:solidFill>
                <a:schemeClr val="dk1"/>
              </a:solidFill>
              <a:latin typeface="Calibri"/>
              <a:ea typeface="Calibri"/>
              <a:cs typeface="Calibri"/>
              <a:sym typeface="Calibri"/>
            </a:endParaRPr>
          </a:p>
          <a:p>
            <a:pPr indent="0" lvl="0" marL="0" rtl="0" algn="l">
              <a:spcBef>
                <a:spcPts val="800"/>
              </a:spcBef>
              <a:spcAft>
                <a:spcPts val="0"/>
              </a:spcAft>
              <a:buNone/>
            </a:pPr>
            <a:r>
              <a:rPr lang="en" sz="2400">
                <a:solidFill>
                  <a:schemeClr val="dk1"/>
                </a:solidFill>
              </a:rPr>
              <a:t>•</a:t>
            </a:r>
            <a:r>
              <a:rPr lang="en" sz="2400">
                <a:solidFill>
                  <a:schemeClr val="dk1"/>
                </a:solidFill>
                <a:latin typeface="Calibri"/>
                <a:ea typeface="Calibri"/>
                <a:cs typeface="Calibri"/>
                <a:sym typeface="Calibri"/>
              </a:rPr>
              <a:t>Progress is iterative, involving repetition and trouble-shooting</a:t>
            </a:r>
            <a:endParaRPr sz="2400">
              <a:solidFill>
                <a:schemeClr val="dk1"/>
              </a:solidFill>
              <a:latin typeface="Calibri"/>
              <a:ea typeface="Calibri"/>
              <a:cs typeface="Calibri"/>
              <a:sym typeface="Calibri"/>
            </a:endParaRPr>
          </a:p>
          <a:p>
            <a:pPr indent="0" lvl="0" marL="0" rtl="0" algn="l">
              <a:spcBef>
                <a:spcPts val="800"/>
              </a:spcBef>
              <a:spcAft>
                <a:spcPts val="0"/>
              </a:spcAft>
              <a:buNone/>
            </a:pPr>
            <a:r>
              <a:rPr lang="en" sz="2400">
                <a:solidFill>
                  <a:schemeClr val="dk1"/>
                </a:solidFill>
              </a:rPr>
              <a:t>•</a:t>
            </a:r>
            <a:r>
              <a:rPr lang="en" sz="2400">
                <a:solidFill>
                  <a:schemeClr val="dk1"/>
                </a:solidFill>
                <a:latin typeface="Calibri"/>
                <a:ea typeface="Calibri"/>
                <a:cs typeface="Calibri"/>
                <a:sym typeface="Calibri"/>
              </a:rPr>
              <a:t>The results are communicated back to stakeholders</a:t>
            </a:r>
            <a:endParaRPr sz="2400">
              <a:solidFill>
                <a:schemeClr val="dk1"/>
              </a:solidFill>
              <a:latin typeface="Calibri"/>
              <a:ea typeface="Calibri"/>
              <a:cs typeface="Calibri"/>
              <a:sym typeface="Calibri"/>
            </a:endParaRPr>
          </a:p>
          <a:p>
            <a:pPr indent="0" lvl="0" marL="0" rtl="0" algn="l">
              <a:spcBef>
                <a:spcPts val="800"/>
              </a:spcBef>
              <a:spcAft>
                <a:spcPts val="0"/>
              </a:spcAft>
              <a:buNone/>
            </a:pPr>
            <a:r>
              <a:t/>
            </a:r>
            <a:endParaRPr>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20"/>
          <p:cNvSpPr txBox="1"/>
          <p:nvPr>
            <p:ph type="title"/>
          </p:nvPr>
        </p:nvSpPr>
        <p:spPr>
          <a:xfrm>
            <a:off x="3117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chemeClr val="hlink"/>
                </a:solidFill>
                <a:hlinkClick r:id="rId3"/>
              </a:rPr>
              <a:t>https://serc.carleton.edu/curenet/institutes/boulder/examples/207018.html</a:t>
            </a:r>
            <a:endParaRPr/>
          </a:p>
        </p:txBody>
      </p:sp>
      <p:sp>
        <p:nvSpPr>
          <p:cNvPr id="103" name="Google Shape;103;p20"/>
          <p:cNvSpPr txBox="1"/>
          <p:nvPr>
            <p:ph idx="1" type="body"/>
          </p:nvPr>
        </p:nvSpPr>
        <p:spPr>
          <a:xfrm>
            <a:off x="311700" y="4384575"/>
            <a:ext cx="8520600" cy="71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333333"/>
                </a:solidFill>
              </a:rPr>
              <a:t>This item is offered under a Creative Commons Attribution-NonCommercial-ShareAlike license </a:t>
            </a:r>
            <a:r>
              <a:rPr lang="en" sz="1200" u="sng">
                <a:solidFill>
                  <a:schemeClr val="hlink"/>
                </a:solidFill>
                <a:hlinkClick r:id="rId4"/>
              </a:rPr>
              <a:t>http://creativecommons.org/licenses/by-nc-sa/3.0/</a:t>
            </a:r>
            <a:r>
              <a:rPr lang="en" sz="1200">
                <a:solidFill>
                  <a:srgbClr val="333333"/>
                </a:solidFill>
              </a:rPr>
              <a:t> You may reuse this item for non-commercial purposes as long as you provide attribution and offer any derivative works under a similar license.</a:t>
            </a:r>
            <a:endParaRPr sz="1200">
              <a:solidFill>
                <a:srgbClr val="333333"/>
              </a:solidFill>
            </a:endParaRPr>
          </a:p>
          <a:p>
            <a:pPr indent="0" lvl="0" marL="0" rtl="0" algn="l">
              <a:spcBef>
                <a:spcPts val="0"/>
              </a:spcBef>
              <a:spcAft>
                <a:spcPts val="1600"/>
              </a:spcAft>
              <a:buNone/>
            </a:pPr>
            <a:r>
              <a:t/>
            </a:r>
            <a:endParaRPr sz="1200"/>
          </a:p>
        </p:txBody>
      </p:sp>
      <p:pic>
        <p:nvPicPr>
          <p:cNvPr id="104" name="Google Shape;104;p20"/>
          <p:cNvPicPr preferRelativeResize="0"/>
          <p:nvPr/>
        </p:nvPicPr>
        <p:blipFill rotWithShape="1">
          <a:blip r:embed="rId5">
            <a:alphaModFix/>
          </a:blip>
          <a:srcRect b="0" l="0" r="0" t="38525"/>
          <a:stretch/>
        </p:blipFill>
        <p:spPr>
          <a:xfrm>
            <a:off x="1223963" y="1761495"/>
            <a:ext cx="6543675" cy="2699400"/>
          </a:xfrm>
          <a:prstGeom prst="rect">
            <a:avLst/>
          </a:prstGeom>
          <a:noFill/>
          <a:ln>
            <a:noFill/>
          </a:ln>
        </p:spPr>
      </p:pic>
      <p:pic>
        <p:nvPicPr>
          <p:cNvPr id="105" name="Google Shape;105;p20"/>
          <p:cNvPicPr preferRelativeResize="0"/>
          <p:nvPr/>
        </p:nvPicPr>
        <p:blipFill rotWithShape="1">
          <a:blip r:embed="rId6">
            <a:alphaModFix/>
          </a:blip>
          <a:srcRect b="72662" l="0" r="0" t="0"/>
          <a:stretch/>
        </p:blipFill>
        <p:spPr>
          <a:xfrm>
            <a:off x="394775" y="258477"/>
            <a:ext cx="8268551" cy="1514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pic>
        <p:nvPicPr>
          <p:cNvPr id="110" name="Google Shape;110;p21"/>
          <p:cNvPicPr preferRelativeResize="0"/>
          <p:nvPr/>
        </p:nvPicPr>
        <p:blipFill>
          <a:blip r:embed="rId3">
            <a:alphaModFix/>
          </a:blip>
          <a:stretch>
            <a:fillRect/>
          </a:stretch>
        </p:blipFill>
        <p:spPr>
          <a:xfrm>
            <a:off x="2584252" y="0"/>
            <a:ext cx="3975499" cy="5143502"/>
          </a:xfrm>
          <a:prstGeom prst="rect">
            <a:avLst/>
          </a:prstGeom>
          <a:noFill/>
          <a:ln>
            <a:noFill/>
          </a:ln>
        </p:spPr>
      </p:pic>
      <p:sp>
        <p:nvSpPr>
          <p:cNvPr id="111" name="Google Shape;111;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Agency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pic>
        <p:nvPicPr>
          <p:cNvPr id="116" name="Google Shape;116;p22"/>
          <p:cNvPicPr preferRelativeResize="0"/>
          <p:nvPr/>
        </p:nvPicPr>
        <p:blipFill>
          <a:blip r:embed="rId3">
            <a:alphaModFix/>
          </a:blip>
          <a:stretch>
            <a:fillRect/>
          </a:stretch>
        </p:blipFill>
        <p:spPr>
          <a:xfrm>
            <a:off x="49850" y="59950"/>
            <a:ext cx="8998024" cy="5083551"/>
          </a:xfrm>
          <a:prstGeom prst="rect">
            <a:avLst/>
          </a:prstGeom>
          <a:noFill/>
          <a:ln>
            <a:noFill/>
          </a:ln>
        </p:spPr>
      </p:pic>
      <p:sp>
        <p:nvSpPr>
          <p:cNvPr id="117" name="Google Shape;117;p22"/>
          <p:cNvSpPr txBox="1"/>
          <p:nvPr>
            <p:ph type="title"/>
          </p:nvPr>
        </p:nvSpPr>
        <p:spPr>
          <a:xfrm>
            <a:off x="364763" y="1692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Creativity</a:t>
            </a:r>
            <a:endParaRPr>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pic>
        <p:nvPicPr>
          <p:cNvPr id="122" name="Google Shape;122;p23"/>
          <p:cNvPicPr preferRelativeResize="0"/>
          <p:nvPr/>
        </p:nvPicPr>
        <p:blipFill>
          <a:blip r:embed="rId3">
            <a:alphaModFix/>
          </a:blip>
          <a:stretch>
            <a:fillRect/>
          </a:stretch>
        </p:blipFill>
        <p:spPr>
          <a:xfrm>
            <a:off x="311698" y="513750"/>
            <a:ext cx="7493425" cy="2019025"/>
          </a:xfrm>
          <a:prstGeom prst="rect">
            <a:avLst/>
          </a:prstGeom>
          <a:noFill/>
          <a:ln>
            <a:noFill/>
          </a:ln>
        </p:spPr>
      </p:pic>
      <p:pic>
        <p:nvPicPr>
          <p:cNvPr id="123" name="Google Shape;123;p23"/>
          <p:cNvPicPr preferRelativeResize="0"/>
          <p:nvPr/>
        </p:nvPicPr>
        <p:blipFill>
          <a:blip r:embed="rId4">
            <a:alphaModFix/>
          </a:blip>
          <a:stretch>
            <a:fillRect/>
          </a:stretch>
        </p:blipFill>
        <p:spPr>
          <a:xfrm>
            <a:off x="3317900" y="1349400"/>
            <a:ext cx="5219625" cy="3479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I share with fellow faculty,</a:t>
            </a:r>
            <a:endParaRPr/>
          </a:p>
        </p:txBody>
      </p:sp>
      <p:sp>
        <p:nvSpPr>
          <p:cNvPr id="129" name="Google Shape;129;p24"/>
          <p:cNvSpPr txBox="1"/>
          <p:nvPr>
            <p:ph idx="1" type="body"/>
          </p:nvPr>
        </p:nvSpPr>
        <p:spPr>
          <a:xfrm>
            <a:off x="311700" y="1152475"/>
            <a:ext cx="4663800" cy="34164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Char char="●"/>
            </a:pPr>
            <a:r>
              <a:rPr lang="en" sz="2400">
                <a:solidFill>
                  <a:srgbClr val="000000"/>
                </a:solidFill>
              </a:rPr>
              <a:t>Identify challenges we face in our courses </a:t>
            </a:r>
            <a:endParaRPr sz="2400">
              <a:solidFill>
                <a:srgbClr val="000000"/>
              </a:solidFill>
            </a:endParaRPr>
          </a:p>
          <a:p>
            <a:pPr indent="-381000" lvl="0" marL="457200" rtl="0" algn="l">
              <a:spcBef>
                <a:spcPts val="0"/>
              </a:spcBef>
              <a:spcAft>
                <a:spcPts val="0"/>
              </a:spcAft>
              <a:buClr>
                <a:srgbClr val="000000"/>
              </a:buClr>
              <a:buSzPts val="2400"/>
              <a:buChar char="●"/>
            </a:pPr>
            <a:r>
              <a:rPr lang="en" sz="2400">
                <a:solidFill>
                  <a:srgbClr val="000000"/>
                </a:solidFill>
              </a:rPr>
              <a:t>Invite a discussion about how resources (textbooks, etc.) help with the challenges</a:t>
            </a:r>
            <a:endParaRPr sz="2400">
              <a:solidFill>
                <a:srgbClr val="000000"/>
              </a:solidFill>
            </a:endParaRPr>
          </a:p>
          <a:p>
            <a:pPr indent="-381000" lvl="0" marL="457200" rtl="0" algn="l">
              <a:spcBef>
                <a:spcPts val="0"/>
              </a:spcBef>
              <a:spcAft>
                <a:spcPts val="0"/>
              </a:spcAft>
              <a:buClr>
                <a:srgbClr val="000000"/>
              </a:buClr>
              <a:buSzPts val="2400"/>
              <a:buChar char="●"/>
            </a:pPr>
            <a:r>
              <a:rPr lang="en" sz="2400">
                <a:solidFill>
                  <a:srgbClr val="000000"/>
                </a:solidFill>
              </a:rPr>
              <a:t>Discuss learning strategies that may not be supported by our resources</a:t>
            </a:r>
            <a:endParaRPr sz="2400">
              <a:solidFill>
                <a:srgbClr val="000000"/>
              </a:solidFill>
            </a:endParaRPr>
          </a:p>
          <a:p>
            <a:pPr indent="0" lvl="0" marL="914400" rtl="0" algn="l">
              <a:spcBef>
                <a:spcPts val="1600"/>
              </a:spcBef>
              <a:spcAft>
                <a:spcPts val="1600"/>
              </a:spcAft>
              <a:buNone/>
            </a:pPr>
            <a:r>
              <a:t/>
            </a:r>
            <a:endParaRPr>
              <a:solidFill>
                <a:srgbClr val="000000"/>
              </a:solidFill>
            </a:endParaRPr>
          </a:p>
        </p:txBody>
      </p:sp>
      <p:pic>
        <p:nvPicPr>
          <p:cNvPr id="130" name="Google Shape;130;p24"/>
          <p:cNvPicPr preferRelativeResize="0"/>
          <p:nvPr/>
        </p:nvPicPr>
        <p:blipFill>
          <a:blip r:embed="rId3">
            <a:alphaModFix/>
          </a:blip>
          <a:stretch>
            <a:fillRect/>
          </a:stretch>
        </p:blipFill>
        <p:spPr>
          <a:xfrm>
            <a:off x="5127900" y="1398725"/>
            <a:ext cx="3863699" cy="257479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25"/>
          <p:cNvSpPr txBox="1"/>
          <p:nvPr>
            <p:ph type="title"/>
          </p:nvPr>
        </p:nvSpPr>
        <p:spPr>
          <a:xfrm>
            <a:off x="311700" y="1258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Jonathan’s path to OER use and advocacy</a:t>
            </a:r>
            <a:endParaRPr/>
          </a:p>
        </p:txBody>
      </p:sp>
      <p:sp>
        <p:nvSpPr>
          <p:cNvPr id="136" name="Google Shape;136;p25"/>
          <p:cNvSpPr txBox="1"/>
          <p:nvPr>
            <p:ph idx="1" type="body"/>
          </p:nvPr>
        </p:nvSpPr>
        <p:spPr>
          <a:xfrm>
            <a:off x="311700" y="628400"/>
            <a:ext cx="8520600" cy="44097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AutoNum type="arabicPeriod"/>
            </a:pPr>
            <a:r>
              <a:rPr b="1" lang="en" sz="1600">
                <a:solidFill>
                  <a:schemeClr val="dk1"/>
                </a:solidFill>
              </a:rPr>
              <a:t>CSU-Pueblo</a:t>
            </a:r>
            <a:r>
              <a:rPr b="1" lang="en" sz="1600">
                <a:solidFill>
                  <a:schemeClr val="dk1"/>
                </a:solidFill>
              </a:rPr>
              <a:t> Math 419</a:t>
            </a:r>
            <a:r>
              <a:rPr lang="en" sz="1600">
                <a:solidFill>
                  <a:schemeClr val="dk1"/>
                </a:solidFill>
              </a:rPr>
              <a:t>, </a:t>
            </a:r>
            <a:r>
              <a:rPr i="1" lang="en" sz="1600">
                <a:solidFill>
                  <a:schemeClr val="dk1"/>
                </a:solidFill>
              </a:rPr>
              <a:t>Number Theory,</a:t>
            </a:r>
            <a:r>
              <a:rPr lang="en" sz="1600">
                <a:solidFill>
                  <a:schemeClr val="dk1"/>
                </a:solidFill>
              </a:rPr>
              <a:t> spring 2012: Student-written textbook, using MediaWiki &amp; MathJax, because of poor departmental scheduling. </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CSU-Pueblo </a:t>
            </a:r>
            <a:r>
              <a:rPr b="1" lang="en" sz="1600">
                <a:solidFill>
                  <a:schemeClr val="dk1"/>
                </a:solidFill>
              </a:rPr>
              <a:t>Math 242</a:t>
            </a:r>
            <a:r>
              <a:rPr lang="en" sz="1600">
                <a:solidFill>
                  <a:schemeClr val="dk1"/>
                </a:solidFill>
              </a:rPr>
              <a:t>, </a:t>
            </a:r>
            <a:r>
              <a:rPr i="1" lang="en" sz="1600">
                <a:solidFill>
                  <a:schemeClr val="dk1"/>
                </a:solidFill>
              </a:rPr>
              <a:t>MATLAB Computation</a:t>
            </a:r>
            <a:r>
              <a:rPr lang="en" sz="1600">
                <a:solidFill>
                  <a:schemeClr val="dk1"/>
                </a:solidFill>
              </a:rPr>
              <a:t>, spring 2014: Students use Linux, Octave, other FLOSS tools, because they’re just better; early JITERs.</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CSU-Pueblo </a:t>
            </a:r>
            <a:r>
              <a:rPr b="1" lang="en" sz="1600">
                <a:solidFill>
                  <a:schemeClr val="dk1"/>
                </a:solidFill>
              </a:rPr>
              <a:t>Math 319</a:t>
            </a:r>
            <a:r>
              <a:rPr lang="en" sz="1600">
                <a:solidFill>
                  <a:schemeClr val="dk1"/>
                </a:solidFill>
              </a:rPr>
              <a:t>, </a:t>
            </a:r>
            <a:r>
              <a:rPr i="1" lang="en" sz="1600">
                <a:solidFill>
                  <a:schemeClr val="dk1"/>
                </a:solidFill>
              </a:rPr>
              <a:t>Number Theory</a:t>
            </a:r>
            <a:r>
              <a:rPr lang="en" sz="1600">
                <a:solidFill>
                  <a:schemeClr val="dk1"/>
                </a:solidFill>
              </a:rPr>
              <a:t>, spring 2014: OER creation [“YAINTT”], usually a week ahead of the class, because how hard could it be?</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CSU-Pueblo </a:t>
            </a:r>
            <a:r>
              <a:rPr b="1" lang="en" sz="1600">
                <a:solidFill>
                  <a:schemeClr val="dk1"/>
                </a:solidFill>
              </a:rPr>
              <a:t>Math 319</a:t>
            </a:r>
            <a:r>
              <a:rPr lang="en" sz="1600">
                <a:solidFill>
                  <a:schemeClr val="dk1"/>
                </a:solidFill>
              </a:rPr>
              <a:t>, </a:t>
            </a:r>
            <a:r>
              <a:rPr i="1" lang="en" sz="1600">
                <a:solidFill>
                  <a:schemeClr val="dk1"/>
                </a:solidFill>
              </a:rPr>
              <a:t>Number Theory</a:t>
            </a:r>
            <a:r>
              <a:rPr lang="en" sz="1600">
                <a:solidFill>
                  <a:schemeClr val="dk1"/>
                </a:solidFill>
              </a:rPr>
              <a:t>, spring 2015: OER creation [“YAINTT, v2.0”], because this should just be polishing by now, right?</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CSU-Pueblo </a:t>
            </a:r>
            <a:r>
              <a:rPr b="1" lang="en" sz="1600">
                <a:solidFill>
                  <a:schemeClr val="dk1"/>
                </a:solidFill>
              </a:rPr>
              <a:t>Math 411</a:t>
            </a:r>
            <a:r>
              <a:rPr lang="en" sz="1600">
                <a:solidFill>
                  <a:schemeClr val="dk1"/>
                </a:solidFill>
              </a:rPr>
              <a:t>, </a:t>
            </a:r>
            <a:r>
              <a:rPr i="1" lang="en" sz="1600">
                <a:solidFill>
                  <a:schemeClr val="dk1"/>
                </a:solidFill>
              </a:rPr>
              <a:t>Introduction to Topology</a:t>
            </a:r>
            <a:r>
              <a:rPr lang="en" sz="1600">
                <a:solidFill>
                  <a:schemeClr val="dk1"/>
                </a:solidFill>
              </a:rPr>
              <a:t>, summer 2015: use and some creation of OER, because this is in my blood, I’m not giving up control to a textbook.</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CSU-Pueblo </a:t>
            </a:r>
            <a:r>
              <a:rPr b="1" lang="en" sz="1600">
                <a:solidFill>
                  <a:schemeClr val="dk1"/>
                </a:solidFill>
              </a:rPr>
              <a:t>Math 156</a:t>
            </a:r>
            <a:r>
              <a:rPr lang="en" sz="1600">
                <a:solidFill>
                  <a:schemeClr val="dk1"/>
                </a:solidFill>
              </a:rPr>
              <a:t>, </a:t>
            </a:r>
            <a:r>
              <a:rPr i="1" lang="en" sz="1600">
                <a:solidFill>
                  <a:schemeClr val="dk1"/>
                </a:solidFill>
              </a:rPr>
              <a:t>Introduction to Statistics</a:t>
            </a:r>
            <a:r>
              <a:rPr lang="en" sz="1600">
                <a:solidFill>
                  <a:schemeClr val="dk1"/>
                </a:solidFill>
              </a:rPr>
              <a:t>, Fall 2016 (one online, one in-person): use of existing OER with my supplements, because of the cost of the commercial book.</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Reykjavík U.</a:t>
            </a:r>
            <a:r>
              <a:rPr lang="en" sz="1600">
                <a:solidFill>
                  <a:schemeClr val="dk1"/>
                </a:solidFill>
              </a:rPr>
              <a:t> </a:t>
            </a:r>
            <a:r>
              <a:rPr b="1" lang="en" sz="1600">
                <a:solidFill>
                  <a:schemeClr val="dk1"/>
                </a:solidFill>
              </a:rPr>
              <a:t>T-[7,8]50-CYCR</a:t>
            </a:r>
            <a:r>
              <a:rPr lang="en" sz="1600">
                <a:solidFill>
                  <a:schemeClr val="dk1"/>
                </a:solidFill>
              </a:rPr>
              <a:t>, </a:t>
            </a:r>
            <a:r>
              <a:rPr i="1" lang="en" sz="1600">
                <a:solidFill>
                  <a:schemeClr val="dk1"/>
                </a:solidFill>
              </a:rPr>
              <a:t>Cryptocurrencies</a:t>
            </a:r>
            <a:r>
              <a:rPr lang="en" sz="1600">
                <a:solidFill>
                  <a:schemeClr val="dk1"/>
                </a:solidFill>
              </a:rPr>
              <a:t>, Winter 2016: full-on JITER creation.</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CSU-Pueblo </a:t>
            </a:r>
            <a:r>
              <a:rPr b="1" lang="en" sz="1600">
                <a:solidFill>
                  <a:schemeClr val="dk1"/>
                </a:solidFill>
              </a:rPr>
              <a:t>Math 156</a:t>
            </a:r>
            <a:r>
              <a:rPr lang="en" sz="1600">
                <a:solidFill>
                  <a:schemeClr val="dk1"/>
                </a:solidFill>
              </a:rPr>
              <a:t>, </a:t>
            </a:r>
            <a:r>
              <a:rPr i="1" lang="en" sz="1600">
                <a:solidFill>
                  <a:schemeClr val="dk1"/>
                </a:solidFill>
              </a:rPr>
              <a:t>Introduction to Statistics</a:t>
            </a:r>
            <a:r>
              <a:rPr lang="en" sz="1600">
                <a:solidFill>
                  <a:schemeClr val="dk1"/>
                </a:solidFill>
              </a:rPr>
              <a:t>, Spring 2017 (two sections): OER creation [“LDLoS”], because this must just be polishing, this time, right?</a:t>
            </a:r>
            <a:endParaRPr sz="16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419, </a:t>
            </a:r>
            <a:r>
              <a:rPr i="1" lang="en"/>
              <a:t>Number Theory</a:t>
            </a:r>
            <a:r>
              <a:rPr lang="en"/>
              <a:t>, Spring 2012</a:t>
            </a:r>
            <a:endParaRPr/>
          </a:p>
        </p:txBody>
      </p:sp>
      <p:sp>
        <p:nvSpPr>
          <p:cNvPr id="142" name="Google Shape;142;p26"/>
          <p:cNvSpPr txBox="1"/>
          <p:nvPr>
            <p:ph idx="1" type="body"/>
          </p:nvPr>
        </p:nvSpPr>
        <p:spPr>
          <a:xfrm>
            <a:off x="311700" y="13611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 was assigned to this quite advanced class [but required of teacher-ed math majors!] at the last minute.  The bookstore had already ordered, and some (but not all) students had purchased </a:t>
            </a:r>
            <a:r>
              <a:rPr i="1" lang="en">
                <a:solidFill>
                  <a:schemeClr val="dk1"/>
                </a:solidFill>
              </a:rPr>
              <a:t>A Friendly Introduction to Number Theory</a:t>
            </a:r>
            <a:r>
              <a:rPr lang="en">
                <a:solidFill>
                  <a:schemeClr val="dk1"/>
                </a:solidFill>
              </a:rPr>
              <a:t>, by Joseph H. Silverman -- a perfectly nice book.  But it cost around $180, the first two chapters are available on the author’s website, and I didn’t want to cover much in later chapters.</a:t>
            </a:r>
            <a:endParaRPr>
              <a:solidFill>
                <a:schemeClr val="dk1"/>
              </a:solidFill>
            </a:endParaRPr>
          </a:p>
          <a:p>
            <a:pPr indent="0" lvl="0" marL="0" rtl="0" algn="l">
              <a:spcBef>
                <a:spcPts val="1600"/>
              </a:spcBef>
              <a:spcAft>
                <a:spcPts val="1600"/>
              </a:spcAft>
              <a:buNone/>
            </a:pPr>
            <a:r>
              <a:rPr lang="en">
                <a:solidFill>
                  <a:schemeClr val="dk1"/>
                </a:solidFill>
              </a:rPr>
              <a:t>So I spun up a</a:t>
            </a:r>
            <a:r>
              <a:rPr lang="en"/>
              <a:t> </a:t>
            </a:r>
            <a:r>
              <a:rPr lang="en" u="sng">
                <a:solidFill>
                  <a:schemeClr val="hlink"/>
                </a:solidFill>
                <a:hlinkClick r:id="rId3"/>
              </a:rPr>
              <a:t>MediaWiki</a:t>
            </a:r>
            <a:r>
              <a:rPr lang="en"/>
              <a:t> </a:t>
            </a:r>
            <a:r>
              <a:rPr lang="en">
                <a:solidFill>
                  <a:schemeClr val="dk1"/>
                </a:solidFill>
              </a:rPr>
              <a:t>instance on my website -- </a:t>
            </a:r>
            <a:r>
              <a:rPr lang="en" u="sng">
                <a:solidFill>
                  <a:schemeClr val="hlink"/>
                </a:solidFill>
                <a:hlinkClick r:id="rId4"/>
              </a:rPr>
              <a:t>poritz.net/jonathan</a:t>
            </a:r>
            <a:r>
              <a:rPr lang="en"/>
              <a:t>; </a:t>
            </a:r>
            <a:r>
              <a:rPr lang="en">
                <a:solidFill>
                  <a:schemeClr val="dk1"/>
                </a:solidFill>
              </a:rPr>
              <a:t>it helps to own your own name on the Internet -- and assigned the students in rotating, carefully chosen pairs, to take notes each week and to write them up on that wiki.</a:t>
            </a:r>
            <a:endParaRPr>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7"/>
          <p:cNvSpPr txBox="1"/>
          <p:nvPr/>
        </p:nvSpPr>
        <p:spPr>
          <a:xfrm>
            <a:off x="431700" y="829038"/>
            <a:ext cx="2970600" cy="3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t>What is MediaWiki?</a:t>
            </a:r>
            <a:endParaRPr b="1" sz="2000"/>
          </a:p>
          <a:p>
            <a:pPr indent="0" lvl="0" marL="0" rtl="0" algn="l">
              <a:spcBef>
                <a:spcPts val="0"/>
              </a:spcBef>
              <a:spcAft>
                <a:spcPts val="0"/>
              </a:spcAft>
              <a:buNone/>
            </a:pPr>
            <a:r>
              <a:t/>
            </a:r>
            <a:endParaRPr sz="1800"/>
          </a:p>
          <a:p>
            <a:pPr indent="0" lvl="0" marL="0" rtl="0" algn="l">
              <a:spcBef>
                <a:spcPts val="0"/>
              </a:spcBef>
              <a:spcAft>
                <a:spcPts val="0"/>
              </a:spcAft>
              <a:buNone/>
            </a:pPr>
            <a:r>
              <a:rPr lang="en" sz="1800"/>
              <a:t>It’s the FLOSS[=”Free/libre/ open-source software”] behind the 8</a:t>
            </a:r>
            <a:r>
              <a:rPr baseline="30000" lang="en" sz="1800"/>
              <a:t>th</a:t>
            </a:r>
            <a:r>
              <a:rPr lang="en" sz="1800"/>
              <a:t> most popular website on the planet.</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Administering it was of moderate difficulty in 2012, but today [</a:t>
            </a:r>
            <a:r>
              <a:rPr i="1" lang="en" sz="1800"/>
              <a:t>e.g.,</a:t>
            </a:r>
            <a:r>
              <a:rPr lang="en" sz="1800"/>
              <a:t> on the site </a:t>
            </a:r>
            <a:r>
              <a:rPr lang="en" sz="1800" u="sng">
                <a:solidFill>
                  <a:schemeClr val="hlink"/>
                </a:solidFill>
                <a:hlinkClick r:id="rId3"/>
              </a:rPr>
              <a:t>reclaimhosting.com</a:t>
            </a:r>
            <a:r>
              <a:rPr lang="en" sz="1800"/>
              <a:t>] is mostly just point-and-click.</a:t>
            </a:r>
            <a:endParaRPr sz="1800"/>
          </a:p>
        </p:txBody>
      </p:sp>
      <p:pic>
        <p:nvPicPr>
          <p:cNvPr id="148" name="Google Shape;148;p27"/>
          <p:cNvPicPr preferRelativeResize="0"/>
          <p:nvPr/>
        </p:nvPicPr>
        <p:blipFill>
          <a:blip r:embed="rId4">
            <a:alphaModFix/>
          </a:blip>
          <a:stretch>
            <a:fillRect/>
          </a:stretch>
        </p:blipFill>
        <p:spPr>
          <a:xfrm>
            <a:off x="3344075" y="517113"/>
            <a:ext cx="5194261" cy="41092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pic>
        <p:nvPicPr>
          <p:cNvPr id="153" name="Google Shape;153;p28"/>
          <p:cNvPicPr preferRelativeResize="0"/>
          <p:nvPr/>
        </p:nvPicPr>
        <p:blipFill>
          <a:blip r:embed="rId3">
            <a:alphaModFix/>
          </a:blip>
          <a:stretch>
            <a:fillRect/>
          </a:stretch>
        </p:blipFill>
        <p:spPr>
          <a:xfrm>
            <a:off x="1780825" y="199990"/>
            <a:ext cx="7276402" cy="4743526"/>
          </a:xfrm>
          <a:prstGeom prst="rect">
            <a:avLst/>
          </a:prstGeom>
          <a:noFill/>
          <a:ln>
            <a:noFill/>
          </a:ln>
        </p:spPr>
      </p:pic>
      <p:sp>
        <p:nvSpPr>
          <p:cNvPr id="154" name="Google Shape;154;p28"/>
          <p:cNvSpPr txBox="1"/>
          <p:nvPr/>
        </p:nvSpPr>
        <p:spPr>
          <a:xfrm>
            <a:off x="100250" y="595375"/>
            <a:ext cx="1608300" cy="38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Front page of</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Math 419</a:t>
            </a:r>
            <a:endParaRPr sz="1800"/>
          </a:p>
          <a:p>
            <a:pPr indent="0" lvl="0" marL="0" rtl="0" algn="l">
              <a:spcBef>
                <a:spcPts val="0"/>
              </a:spcBef>
              <a:spcAft>
                <a:spcPts val="0"/>
              </a:spcAft>
              <a:buNone/>
            </a:pPr>
            <a:r>
              <a:rPr lang="en" sz="1800"/>
              <a:t>C</a:t>
            </a:r>
            <a:r>
              <a:rPr i="1" lang="en" sz="1800"/>
              <a:t>lass</a:t>
            </a:r>
            <a:endParaRPr i="1" sz="1800"/>
          </a:p>
          <a:p>
            <a:pPr indent="0" lvl="0" marL="0" rtl="0" algn="l">
              <a:spcBef>
                <a:spcPts val="0"/>
              </a:spcBef>
              <a:spcAft>
                <a:spcPts val="0"/>
              </a:spcAft>
              <a:buNone/>
            </a:pPr>
            <a:r>
              <a:rPr i="1" lang="en" sz="1800"/>
              <a:t>Collaborative Textbook</a:t>
            </a:r>
            <a:endParaRPr i="1" sz="1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29"/>
          <p:cNvSpPr txBox="1"/>
          <p:nvPr/>
        </p:nvSpPr>
        <p:spPr>
          <a:xfrm>
            <a:off x="100250" y="595375"/>
            <a:ext cx="1608300" cy="38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Chapter 10 [by students]</a:t>
            </a:r>
            <a:endParaRPr sz="1800"/>
          </a:p>
          <a:p>
            <a:pPr indent="0" lvl="0" marL="0" rtl="0" algn="l">
              <a:spcBef>
                <a:spcPts val="0"/>
              </a:spcBef>
              <a:spcAft>
                <a:spcPts val="0"/>
              </a:spcAft>
              <a:buNone/>
            </a:pPr>
            <a:r>
              <a:rPr lang="en" sz="1800"/>
              <a:t>of</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Math 419</a:t>
            </a:r>
            <a:endParaRPr sz="1800"/>
          </a:p>
          <a:p>
            <a:pPr indent="0" lvl="0" marL="0" rtl="0" algn="l">
              <a:spcBef>
                <a:spcPts val="0"/>
              </a:spcBef>
              <a:spcAft>
                <a:spcPts val="0"/>
              </a:spcAft>
              <a:buNone/>
            </a:pPr>
            <a:r>
              <a:rPr lang="en" sz="1800"/>
              <a:t>C</a:t>
            </a:r>
            <a:r>
              <a:rPr i="1" lang="en" sz="1800"/>
              <a:t>lass</a:t>
            </a:r>
            <a:endParaRPr i="1" sz="1800"/>
          </a:p>
          <a:p>
            <a:pPr indent="0" lvl="0" marL="0" rtl="0" algn="l">
              <a:spcBef>
                <a:spcPts val="0"/>
              </a:spcBef>
              <a:spcAft>
                <a:spcPts val="0"/>
              </a:spcAft>
              <a:buNone/>
            </a:pPr>
            <a:r>
              <a:rPr i="1" lang="en" sz="1800"/>
              <a:t>Collaborative Textbook</a:t>
            </a:r>
            <a:endParaRPr i="1" sz="1800"/>
          </a:p>
        </p:txBody>
      </p:sp>
      <p:pic>
        <p:nvPicPr>
          <p:cNvPr id="160" name="Google Shape;160;p29"/>
          <p:cNvPicPr preferRelativeResize="0"/>
          <p:nvPr/>
        </p:nvPicPr>
        <p:blipFill>
          <a:blip r:embed="rId3">
            <a:alphaModFix/>
          </a:blip>
          <a:stretch>
            <a:fillRect/>
          </a:stretch>
        </p:blipFill>
        <p:spPr>
          <a:xfrm>
            <a:off x="1806575" y="208350"/>
            <a:ext cx="7197299" cy="4702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Google Shape;165;p30"/>
          <p:cNvSpPr txBox="1"/>
          <p:nvPr/>
        </p:nvSpPr>
        <p:spPr>
          <a:xfrm>
            <a:off x="100250" y="595375"/>
            <a:ext cx="1608300" cy="38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Chapter 10.1 [by JP] of</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Math 419</a:t>
            </a:r>
            <a:endParaRPr sz="1800"/>
          </a:p>
          <a:p>
            <a:pPr indent="0" lvl="0" marL="0" rtl="0" algn="l">
              <a:spcBef>
                <a:spcPts val="0"/>
              </a:spcBef>
              <a:spcAft>
                <a:spcPts val="0"/>
              </a:spcAft>
              <a:buNone/>
            </a:pPr>
            <a:r>
              <a:rPr lang="en" sz="1800"/>
              <a:t>C</a:t>
            </a:r>
            <a:r>
              <a:rPr i="1" lang="en" sz="1800"/>
              <a:t>lass</a:t>
            </a:r>
            <a:endParaRPr i="1" sz="1800"/>
          </a:p>
          <a:p>
            <a:pPr indent="0" lvl="0" marL="0" rtl="0" algn="l">
              <a:spcBef>
                <a:spcPts val="0"/>
              </a:spcBef>
              <a:spcAft>
                <a:spcPts val="0"/>
              </a:spcAft>
              <a:buNone/>
            </a:pPr>
            <a:r>
              <a:rPr i="1" lang="en" sz="1800"/>
              <a:t>Collaborative Textbook</a:t>
            </a:r>
            <a:endParaRPr i="1" sz="1800"/>
          </a:p>
        </p:txBody>
      </p:sp>
      <p:pic>
        <p:nvPicPr>
          <p:cNvPr id="166" name="Google Shape;166;p30"/>
          <p:cNvPicPr preferRelativeResize="0"/>
          <p:nvPr/>
        </p:nvPicPr>
        <p:blipFill>
          <a:blip r:embed="rId3">
            <a:alphaModFix/>
          </a:blip>
          <a:stretch>
            <a:fillRect/>
          </a:stretch>
        </p:blipFill>
        <p:spPr>
          <a:xfrm>
            <a:off x="1836400" y="216050"/>
            <a:ext cx="7130651" cy="46499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31"/>
          <p:cNvSpPr txBox="1"/>
          <p:nvPr/>
        </p:nvSpPr>
        <p:spPr>
          <a:xfrm>
            <a:off x="100250" y="595375"/>
            <a:ext cx="1608300" cy="38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Chapter 10.1, editing, of</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Math 419</a:t>
            </a:r>
            <a:endParaRPr sz="1800"/>
          </a:p>
          <a:p>
            <a:pPr indent="0" lvl="0" marL="0" rtl="0" algn="l">
              <a:spcBef>
                <a:spcPts val="0"/>
              </a:spcBef>
              <a:spcAft>
                <a:spcPts val="0"/>
              </a:spcAft>
              <a:buNone/>
            </a:pPr>
            <a:r>
              <a:rPr lang="en" sz="1800"/>
              <a:t>C</a:t>
            </a:r>
            <a:r>
              <a:rPr i="1" lang="en" sz="1800"/>
              <a:t>lass</a:t>
            </a:r>
            <a:endParaRPr i="1" sz="1800"/>
          </a:p>
          <a:p>
            <a:pPr indent="0" lvl="0" marL="0" rtl="0" algn="l">
              <a:spcBef>
                <a:spcPts val="0"/>
              </a:spcBef>
              <a:spcAft>
                <a:spcPts val="0"/>
              </a:spcAft>
              <a:buNone/>
            </a:pPr>
            <a:r>
              <a:rPr i="1" lang="en" sz="1800"/>
              <a:t>Collaborative Textbook</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Looks just like editing Wikipedia, obviously.</a:t>
            </a:r>
            <a:endParaRPr sz="1800"/>
          </a:p>
        </p:txBody>
      </p:sp>
      <p:pic>
        <p:nvPicPr>
          <p:cNvPr id="172" name="Google Shape;172;p31"/>
          <p:cNvPicPr preferRelativeResize="0"/>
          <p:nvPr/>
        </p:nvPicPr>
        <p:blipFill>
          <a:blip r:embed="rId3">
            <a:alphaModFix/>
          </a:blip>
          <a:stretch>
            <a:fillRect/>
          </a:stretch>
        </p:blipFill>
        <p:spPr>
          <a:xfrm>
            <a:off x="1824125" y="220550"/>
            <a:ext cx="7130652" cy="464093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p32"/>
          <p:cNvSpPr txBox="1"/>
          <p:nvPr/>
        </p:nvSpPr>
        <p:spPr>
          <a:xfrm>
            <a:off x="100225" y="251650"/>
            <a:ext cx="1608300" cy="473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Chapter 10.1, editing, hacker’s view, of</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Math 419</a:t>
            </a:r>
            <a:endParaRPr sz="1800"/>
          </a:p>
          <a:p>
            <a:pPr indent="0" lvl="0" marL="0" rtl="0" algn="l">
              <a:spcBef>
                <a:spcPts val="0"/>
              </a:spcBef>
              <a:spcAft>
                <a:spcPts val="0"/>
              </a:spcAft>
              <a:buNone/>
            </a:pPr>
            <a:r>
              <a:rPr lang="en" sz="1800"/>
              <a:t>C</a:t>
            </a:r>
            <a:r>
              <a:rPr i="1" lang="en" sz="1800"/>
              <a:t>lass</a:t>
            </a:r>
            <a:endParaRPr i="1" sz="1800"/>
          </a:p>
          <a:p>
            <a:pPr indent="0" lvl="0" marL="0" rtl="0" algn="l">
              <a:spcBef>
                <a:spcPts val="0"/>
              </a:spcBef>
              <a:spcAft>
                <a:spcPts val="0"/>
              </a:spcAft>
              <a:buNone/>
            </a:pPr>
            <a:r>
              <a:rPr i="1" lang="en" sz="1800"/>
              <a:t>Collaborative Textbook</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Maybe not exactly like Wikipedia editing... because of LaTeX</a:t>
            </a:r>
            <a:endParaRPr sz="1800"/>
          </a:p>
        </p:txBody>
      </p:sp>
      <p:pic>
        <p:nvPicPr>
          <p:cNvPr id="178" name="Google Shape;178;p32"/>
          <p:cNvPicPr preferRelativeResize="0"/>
          <p:nvPr/>
        </p:nvPicPr>
        <p:blipFill>
          <a:blip r:embed="rId3">
            <a:alphaModFix/>
          </a:blip>
          <a:stretch>
            <a:fillRect/>
          </a:stretch>
        </p:blipFill>
        <p:spPr>
          <a:xfrm>
            <a:off x="1860950" y="152400"/>
            <a:ext cx="6503483" cy="4838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33"/>
          <p:cNvSpPr txBox="1"/>
          <p:nvPr>
            <p:ph idx="1" type="body"/>
          </p:nvPr>
        </p:nvSpPr>
        <p:spPr>
          <a:xfrm>
            <a:off x="311700" y="388950"/>
            <a:ext cx="8520600" cy="451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MediaWiki with MathJax uses both </a:t>
            </a:r>
            <a:r>
              <a:rPr b="1" lang="en">
                <a:solidFill>
                  <a:schemeClr val="dk1"/>
                </a:solidFill>
              </a:rPr>
              <a:t>wikitext</a:t>
            </a:r>
            <a:r>
              <a:rPr lang="en">
                <a:solidFill>
                  <a:schemeClr val="dk1"/>
                </a:solidFill>
              </a:rPr>
              <a:t> and </a:t>
            </a:r>
            <a:r>
              <a:rPr b="1" lang="en">
                <a:solidFill>
                  <a:schemeClr val="dk1"/>
                </a:solidFill>
              </a:rPr>
              <a:t>LaT</a:t>
            </a:r>
            <a:r>
              <a:rPr b="1" lang="en">
                <a:solidFill>
                  <a:schemeClr val="dk1"/>
                </a:solidFill>
              </a:rPr>
              <a:t>eX</a:t>
            </a:r>
            <a:r>
              <a:rPr lang="en">
                <a:solidFill>
                  <a:schemeClr val="dk1"/>
                </a:solidFill>
              </a:rPr>
              <a:t>, two </a:t>
            </a:r>
            <a:r>
              <a:rPr i="1" lang="en">
                <a:solidFill>
                  <a:schemeClr val="dk1"/>
                </a:solidFill>
              </a:rPr>
              <a:t>markup languages</a:t>
            </a:r>
            <a:r>
              <a:rPr lang="en">
                <a:solidFill>
                  <a:schemeClr val="dk1"/>
                </a:solidFill>
              </a:rPr>
              <a:t>.</a:t>
            </a:r>
            <a:endParaRPr>
              <a:solidFill>
                <a:schemeClr val="dk1"/>
              </a:solidFill>
            </a:endParaRPr>
          </a:p>
          <a:p>
            <a:pPr indent="0" lvl="0" marL="0" rtl="0" algn="l">
              <a:spcBef>
                <a:spcPts val="1600"/>
              </a:spcBef>
              <a:spcAft>
                <a:spcPts val="0"/>
              </a:spcAft>
              <a:buNone/>
            </a:pPr>
            <a:r>
              <a:rPr b="1" lang="en">
                <a:solidFill>
                  <a:schemeClr val="dk1"/>
                </a:solidFill>
              </a:rPr>
              <a:t>wikitext</a:t>
            </a:r>
            <a:r>
              <a:rPr lang="en">
                <a:solidFill>
                  <a:schemeClr val="dk1"/>
                </a:solidFill>
              </a:rPr>
              <a:t>: to put </a:t>
            </a:r>
            <a:r>
              <a:rPr i="1" lang="en">
                <a:solidFill>
                  <a:schemeClr val="dk1"/>
                </a:solidFill>
              </a:rPr>
              <a:t>something</a:t>
            </a:r>
            <a:r>
              <a:rPr lang="en">
                <a:solidFill>
                  <a:schemeClr val="dk1"/>
                </a:solidFill>
              </a:rPr>
              <a:t> in italics, do ‘’something’’; links are [URL text], </a:t>
            </a:r>
            <a:r>
              <a:rPr i="1" lang="en">
                <a:solidFill>
                  <a:schemeClr val="dk1"/>
                </a:solidFill>
              </a:rPr>
              <a:t>etc.</a:t>
            </a:r>
            <a:br>
              <a:rPr lang="en">
                <a:solidFill>
                  <a:schemeClr val="dk1"/>
                </a:solidFill>
              </a:rPr>
            </a:br>
            <a:r>
              <a:rPr lang="en">
                <a:solidFill>
                  <a:schemeClr val="dk1"/>
                </a:solidFill>
              </a:rPr>
              <a:t>There’s not much to it (most common markup fits on a one-page cheat sheet), and wiki editing is a valuable life skill, why not learn it here and now?</a:t>
            </a:r>
            <a:endParaRPr>
              <a:solidFill>
                <a:schemeClr val="dk1"/>
              </a:solidFill>
            </a:endParaRPr>
          </a:p>
          <a:p>
            <a:pPr indent="0" lvl="0" marL="0" rtl="0" algn="l">
              <a:spcBef>
                <a:spcPts val="1600"/>
              </a:spcBef>
              <a:spcAft>
                <a:spcPts val="0"/>
              </a:spcAft>
              <a:buNone/>
            </a:pPr>
            <a:r>
              <a:rPr b="1" lang="en">
                <a:solidFill>
                  <a:schemeClr val="dk1"/>
                </a:solidFill>
              </a:rPr>
              <a:t>LaTeX</a:t>
            </a:r>
            <a:r>
              <a:rPr lang="en">
                <a:solidFill>
                  <a:schemeClr val="dk1"/>
                </a:solidFill>
              </a:rPr>
              <a:t>: for equations, enclose bits of text in $’s, </a:t>
            </a:r>
            <a:r>
              <a:rPr i="1" lang="en">
                <a:solidFill>
                  <a:schemeClr val="dk1"/>
                </a:solidFill>
              </a:rPr>
              <a:t>e.g.</a:t>
            </a:r>
            <a:r>
              <a:rPr lang="en">
                <a:solidFill>
                  <a:schemeClr val="dk1"/>
                </a:solidFill>
              </a:rPr>
              <a:t>: $e^{i\pit}=-1$ makes </a:t>
            </a:r>
            <a:r>
              <a:rPr i="1" lang="en">
                <a:solidFill>
                  <a:schemeClr val="dk1"/>
                </a:solidFill>
              </a:rPr>
              <a:t>e</a:t>
            </a:r>
            <a:r>
              <a:rPr baseline="30000" i="1" lang="en">
                <a:solidFill>
                  <a:schemeClr val="dk1"/>
                </a:solidFill>
              </a:rPr>
              <a:t>i𝞹</a:t>
            </a:r>
            <a:r>
              <a:rPr i="1" lang="en">
                <a:solidFill>
                  <a:schemeClr val="dk1"/>
                </a:solidFill>
              </a:rPr>
              <a:t> = -1</a:t>
            </a:r>
            <a:br>
              <a:rPr lang="en">
                <a:solidFill>
                  <a:schemeClr val="dk1"/>
                </a:solidFill>
              </a:rPr>
            </a:br>
            <a:r>
              <a:rPr lang="en">
                <a:solidFill>
                  <a:schemeClr val="dk1"/>
                </a:solidFill>
              </a:rPr>
              <a:t>All mathematicians, computer scientists, and physicists use LaTeX, why not learn it here and now?</a:t>
            </a:r>
            <a:endParaRPr>
              <a:solidFill>
                <a:schemeClr val="dk1"/>
              </a:solidFill>
            </a:endParaRPr>
          </a:p>
          <a:p>
            <a:pPr indent="0" lvl="0" marL="0" rtl="0" algn="l">
              <a:spcBef>
                <a:spcPts val="1600"/>
              </a:spcBef>
              <a:spcAft>
                <a:spcPts val="0"/>
              </a:spcAft>
              <a:buNone/>
            </a:pPr>
            <a:r>
              <a:rPr lang="en">
                <a:solidFill>
                  <a:schemeClr val="dk1"/>
                </a:solidFill>
              </a:rPr>
              <a:t>HTML is also a markup language (HTML=”Hypertext Markup Language”, in fact), so learning wikitext and LaTeX will help build towards web literacy…</a:t>
            </a:r>
            <a:endParaRPr>
              <a:solidFill>
                <a:schemeClr val="dk1"/>
              </a:solidFill>
            </a:endParaRPr>
          </a:p>
          <a:p>
            <a:pPr indent="0" lvl="0" marL="0" rtl="0" algn="l">
              <a:spcBef>
                <a:spcPts val="1600"/>
              </a:spcBef>
              <a:spcAft>
                <a:spcPts val="1600"/>
              </a:spcAft>
              <a:buNone/>
            </a:pPr>
            <a:r>
              <a:rPr lang="en">
                <a:solidFill>
                  <a:schemeClr val="dk1"/>
                </a:solidFill>
              </a:rPr>
              <a:t>My colleagues said the students would never be able to do it, but there was literally not a single complaint from the students about the technology.</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34"/>
          <p:cNvSpPr txBox="1"/>
          <p:nvPr>
            <p:ph type="title"/>
          </p:nvPr>
        </p:nvSpPr>
        <p:spPr>
          <a:xfrm>
            <a:off x="208050" y="297725"/>
            <a:ext cx="8727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242, </a:t>
            </a:r>
            <a:r>
              <a:rPr i="1" lang="en"/>
              <a:t>MATLAB Computation</a:t>
            </a:r>
            <a:r>
              <a:rPr lang="en"/>
              <a:t>, Spring 2014</a:t>
            </a:r>
            <a:endParaRPr/>
          </a:p>
        </p:txBody>
      </p:sp>
      <p:sp>
        <p:nvSpPr>
          <p:cNvPr id="189" name="Google Shape;189;p34"/>
          <p:cNvSpPr txBox="1"/>
          <p:nvPr>
            <p:ph idx="1" type="body"/>
          </p:nvPr>
        </p:nvSpPr>
        <p:spPr>
          <a:xfrm>
            <a:off x="311700" y="1005175"/>
            <a:ext cx="8520600" cy="377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Two aspects of this course, the software environment and the text[s], </a:t>
            </a:r>
            <a:r>
              <a:rPr i="1" lang="en">
                <a:solidFill>
                  <a:schemeClr val="dk1"/>
                </a:solidFill>
              </a:rPr>
              <a:t>etc</a:t>
            </a:r>
            <a:r>
              <a:rPr lang="en">
                <a:solidFill>
                  <a:schemeClr val="dk1"/>
                </a:solidFill>
              </a:rPr>
              <a:t>., were OER -- remember OER is not all text!</a:t>
            </a:r>
            <a:endParaRPr>
              <a:solidFill>
                <a:schemeClr val="dk1"/>
              </a:solidFill>
            </a:endParaRPr>
          </a:p>
          <a:p>
            <a:pPr indent="0" lvl="0" marL="0" rtl="0" algn="l">
              <a:spcBef>
                <a:spcPts val="1600"/>
              </a:spcBef>
              <a:spcAft>
                <a:spcPts val="0"/>
              </a:spcAft>
              <a:buNone/>
            </a:pPr>
            <a:r>
              <a:rPr b="1" lang="en">
                <a:solidFill>
                  <a:schemeClr val="dk1"/>
                </a:solidFill>
              </a:rPr>
              <a:t>Software</a:t>
            </a:r>
            <a:r>
              <a:rPr lang="en">
                <a:solidFill>
                  <a:schemeClr val="dk1"/>
                </a:solidFill>
              </a:rPr>
              <a:t>: Rather than use the commercial (expensive) MATLAB running on lab Windoze PCs, students booted Linux, a FLOSS operating system, from thumb drives and Octave, a FLOSS alternative [superset] of MATLAB.</a:t>
            </a:r>
            <a:br>
              <a:rPr lang="en">
                <a:solidFill>
                  <a:schemeClr val="dk1"/>
                </a:solidFill>
              </a:rPr>
            </a:br>
            <a:r>
              <a:rPr lang="en">
                <a:solidFill>
                  <a:schemeClr val="dk1"/>
                </a:solidFill>
              </a:rPr>
              <a:t>A majority of (silicon) CPUs on the planet use Linux and FLOSS, why not learn about them here and now?  ..Also, FLOSS is to commercial software exactly as OER are commercial texts, so why </a:t>
            </a:r>
            <a:r>
              <a:rPr i="1" lang="en">
                <a:solidFill>
                  <a:schemeClr val="dk1"/>
                </a:solidFill>
              </a:rPr>
              <a:t>wouldn’t</a:t>
            </a:r>
            <a:r>
              <a:rPr lang="en">
                <a:solidFill>
                  <a:schemeClr val="dk1"/>
                </a:solidFill>
              </a:rPr>
              <a:t> we use FLOSS alternatives?</a:t>
            </a:r>
            <a:endParaRPr>
              <a:solidFill>
                <a:schemeClr val="dk1"/>
              </a:solidFill>
            </a:endParaRPr>
          </a:p>
          <a:p>
            <a:pPr indent="0" lvl="0" marL="0" rtl="0" algn="l">
              <a:spcBef>
                <a:spcPts val="1600"/>
              </a:spcBef>
              <a:spcAft>
                <a:spcPts val="1600"/>
              </a:spcAft>
              <a:buNone/>
            </a:pPr>
            <a:r>
              <a:rPr b="1" lang="en">
                <a:solidFill>
                  <a:schemeClr val="dk1"/>
                </a:solidFill>
              </a:rPr>
              <a:t>Text[s]</a:t>
            </a:r>
            <a:r>
              <a:rPr lang="en">
                <a:solidFill>
                  <a:schemeClr val="dk1"/>
                </a:solidFill>
              </a:rPr>
              <a:t>: all OER, of a form I am calling </a:t>
            </a:r>
            <a:r>
              <a:rPr b="1" i="1" lang="en">
                <a:solidFill>
                  <a:schemeClr val="dk1"/>
                </a:solidFill>
              </a:rPr>
              <a:t>JITERs</a:t>
            </a:r>
            <a:r>
              <a:rPr lang="en">
                <a:solidFill>
                  <a:schemeClr val="dk1"/>
                </a:solidFill>
              </a:rPr>
              <a:t> [for </a:t>
            </a:r>
            <a:r>
              <a:rPr b="1" i="1" lang="en">
                <a:solidFill>
                  <a:schemeClr val="dk1"/>
                </a:solidFill>
              </a:rPr>
              <a:t>Just-In-Time-Educational- Resources</a:t>
            </a:r>
            <a:r>
              <a:rPr lang="en">
                <a:solidFill>
                  <a:schemeClr val="dk1"/>
                </a:solidFill>
              </a:rPr>
              <a:t>] … the subject of another talk here at OpenEd19….</a:t>
            </a:r>
            <a:endParaRPr>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Google Shape;194;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319, </a:t>
            </a:r>
            <a:r>
              <a:rPr i="1" lang="en"/>
              <a:t>Number Theory</a:t>
            </a:r>
            <a:r>
              <a:rPr lang="en"/>
              <a:t>, Spring 2014</a:t>
            </a:r>
            <a:endParaRPr/>
          </a:p>
        </p:txBody>
      </p:sp>
      <p:sp>
        <p:nvSpPr>
          <p:cNvPr id="195" name="Google Shape;195;p35"/>
          <p:cNvSpPr txBox="1"/>
          <p:nvPr>
            <p:ph idx="1" type="body"/>
          </p:nvPr>
        </p:nvSpPr>
        <p:spPr>
          <a:xfrm>
            <a:off x="311700" y="13611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Note the course was demoted in the intervening two years (400→300).</a:t>
            </a:r>
            <a:endParaRPr>
              <a:solidFill>
                <a:schemeClr val="dk1"/>
              </a:solidFill>
            </a:endParaRPr>
          </a:p>
          <a:p>
            <a:pPr indent="0" lvl="0" marL="0" rtl="0" algn="l">
              <a:spcBef>
                <a:spcPts val="1600"/>
              </a:spcBef>
              <a:spcAft>
                <a:spcPts val="0"/>
              </a:spcAft>
              <a:buNone/>
            </a:pPr>
            <a:r>
              <a:rPr lang="en">
                <a:solidFill>
                  <a:schemeClr val="dk1"/>
                </a:solidFill>
              </a:rPr>
              <a:t>The material was easier, I was used to writing myself detailed class notes, I’m very comfortable in LaTeX, why not put the notes together into chapters?  I tried to stay a week ahead of where the students were and </a:t>
            </a:r>
            <a:r>
              <a:rPr lang="en">
                <a:solidFill>
                  <a:schemeClr val="dk1"/>
                </a:solidFill>
              </a:rPr>
              <a:t>usually (mostly?) succeeded.</a:t>
            </a:r>
            <a:endParaRPr>
              <a:solidFill>
                <a:schemeClr val="dk1"/>
              </a:solidFill>
            </a:endParaRPr>
          </a:p>
          <a:p>
            <a:pPr indent="0" lvl="0" marL="0" rtl="0" algn="l">
              <a:spcBef>
                <a:spcPts val="1600"/>
              </a:spcBef>
              <a:spcAft>
                <a:spcPts val="0"/>
              </a:spcAft>
              <a:buNone/>
            </a:pPr>
            <a:r>
              <a:rPr lang="en">
                <a:solidFill>
                  <a:schemeClr val="dk1"/>
                </a:solidFill>
              </a:rPr>
              <a:t>This turns out to be a lot of work.</a:t>
            </a:r>
            <a:endParaRPr>
              <a:solidFill>
                <a:schemeClr val="dk1"/>
              </a:solidFill>
            </a:endParaRPr>
          </a:p>
          <a:p>
            <a:pPr indent="0" lvl="0" marL="0" rtl="0" algn="l">
              <a:spcBef>
                <a:spcPts val="1600"/>
              </a:spcBef>
              <a:spcAft>
                <a:spcPts val="1600"/>
              </a:spcAft>
              <a:buNone/>
            </a:pPr>
            <a:r>
              <a:rPr lang="en">
                <a:solidFill>
                  <a:schemeClr val="dk1"/>
                </a:solidFill>
              </a:rPr>
              <a:t>But the students appreciated it, and the book </a:t>
            </a:r>
            <a:r>
              <a:rPr b="1" lang="en">
                <a:solidFill>
                  <a:schemeClr val="dk1"/>
                </a:solidFill>
              </a:rPr>
              <a:t>Yet Another Introductory Number Theory Textbook</a:t>
            </a:r>
            <a:r>
              <a:rPr lang="en">
                <a:solidFill>
                  <a:schemeClr val="dk1"/>
                </a:solidFill>
              </a:rPr>
              <a:t> [</a:t>
            </a:r>
            <a:r>
              <a:rPr b="1" lang="en">
                <a:solidFill>
                  <a:schemeClr val="dk1"/>
                </a:solidFill>
              </a:rPr>
              <a:t>YAINTT</a:t>
            </a:r>
            <a:r>
              <a:rPr lang="en">
                <a:solidFill>
                  <a:schemeClr val="dk1"/>
                </a:solidFill>
              </a:rPr>
              <a:t>] had all those famous advantages of OER.  Mostly, it covered exactly what I wanted it to cover, how I wanted that covered</a:t>
            </a:r>
            <a:r>
              <a:rPr lang="en">
                <a:solidFill>
                  <a:schemeClr val="dk1"/>
                </a:solidFill>
              </a:rPr>
              <a:t>...</a:t>
            </a:r>
            <a:r>
              <a:rPr lang="en">
                <a:solidFill>
                  <a:schemeClr val="dk1"/>
                </a:solidFill>
              </a:rPr>
              <a:t>.</a:t>
            </a:r>
            <a:endParaRPr>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pic>
        <p:nvPicPr>
          <p:cNvPr id="200" name="Google Shape;200;p36"/>
          <p:cNvPicPr preferRelativeResize="0"/>
          <p:nvPr/>
        </p:nvPicPr>
        <p:blipFill>
          <a:blip r:embed="rId3">
            <a:alphaModFix/>
          </a:blip>
          <a:stretch>
            <a:fillRect/>
          </a:stretch>
        </p:blipFill>
        <p:spPr>
          <a:xfrm>
            <a:off x="40075" y="424906"/>
            <a:ext cx="3056950" cy="4293681"/>
          </a:xfrm>
          <a:prstGeom prst="rect">
            <a:avLst/>
          </a:prstGeom>
          <a:noFill/>
          <a:ln>
            <a:noFill/>
          </a:ln>
        </p:spPr>
      </p:pic>
      <p:pic>
        <p:nvPicPr>
          <p:cNvPr id="201" name="Google Shape;201;p36"/>
          <p:cNvPicPr preferRelativeResize="0"/>
          <p:nvPr/>
        </p:nvPicPr>
        <p:blipFill>
          <a:blip r:embed="rId4">
            <a:alphaModFix/>
          </a:blip>
          <a:stretch>
            <a:fillRect/>
          </a:stretch>
        </p:blipFill>
        <p:spPr>
          <a:xfrm>
            <a:off x="3097013" y="324788"/>
            <a:ext cx="2949975" cy="4493924"/>
          </a:xfrm>
          <a:prstGeom prst="rect">
            <a:avLst/>
          </a:prstGeom>
          <a:noFill/>
          <a:ln>
            <a:noFill/>
          </a:ln>
        </p:spPr>
      </p:pic>
      <p:pic>
        <p:nvPicPr>
          <p:cNvPr id="202" name="Google Shape;202;p36"/>
          <p:cNvPicPr preferRelativeResize="0"/>
          <p:nvPr/>
        </p:nvPicPr>
        <p:blipFill>
          <a:blip r:embed="rId5">
            <a:alphaModFix/>
          </a:blip>
          <a:stretch>
            <a:fillRect/>
          </a:stretch>
        </p:blipFill>
        <p:spPr>
          <a:xfrm>
            <a:off x="6101163" y="502550"/>
            <a:ext cx="2792212" cy="421605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pic>
        <p:nvPicPr>
          <p:cNvPr id="207" name="Google Shape;207;p37"/>
          <p:cNvPicPr preferRelativeResize="0"/>
          <p:nvPr/>
        </p:nvPicPr>
        <p:blipFill>
          <a:blip r:embed="rId3">
            <a:alphaModFix/>
          </a:blip>
          <a:stretch>
            <a:fillRect/>
          </a:stretch>
        </p:blipFill>
        <p:spPr>
          <a:xfrm>
            <a:off x="662125" y="152400"/>
            <a:ext cx="7819749" cy="48386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38"/>
          <p:cNvSpPr txBox="1"/>
          <p:nvPr>
            <p:ph type="title"/>
          </p:nvPr>
        </p:nvSpPr>
        <p:spPr>
          <a:xfrm>
            <a:off x="397650" y="3099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319, </a:t>
            </a:r>
            <a:r>
              <a:rPr i="1" lang="en"/>
              <a:t>Number Theory</a:t>
            </a:r>
            <a:r>
              <a:rPr lang="en"/>
              <a:t>, Spring 2015</a:t>
            </a:r>
            <a:endParaRPr/>
          </a:p>
        </p:txBody>
      </p:sp>
      <p:sp>
        <p:nvSpPr>
          <p:cNvPr id="213" name="Google Shape;213;p38"/>
          <p:cNvSpPr txBox="1"/>
          <p:nvPr>
            <p:ph idx="1" type="body"/>
          </p:nvPr>
        </p:nvSpPr>
        <p:spPr>
          <a:xfrm>
            <a:off x="397650" y="3368650"/>
            <a:ext cx="4833900" cy="219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goal was </a:t>
            </a:r>
            <a:r>
              <a:rPr b="1" lang="en">
                <a:solidFill>
                  <a:schemeClr val="dk1"/>
                </a:solidFill>
              </a:rPr>
              <a:t>Yet Another Introductary Number Theory Textbook, v2.0: Cryptology Emphasis Version</a:t>
            </a:r>
            <a:r>
              <a:rPr lang="en">
                <a:solidFill>
                  <a:schemeClr val="dk1"/>
                </a:solidFill>
              </a:rPr>
              <a:t>.</a:t>
            </a:r>
            <a:endParaRPr>
              <a:solidFill>
                <a:schemeClr val="dk1"/>
              </a:solidFill>
            </a:endParaRPr>
          </a:p>
          <a:p>
            <a:pPr indent="0" lvl="0" marL="0" rtl="0" algn="l">
              <a:spcBef>
                <a:spcPts val="1600"/>
              </a:spcBef>
              <a:spcAft>
                <a:spcPts val="1600"/>
              </a:spcAft>
              <a:buNone/>
            </a:pPr>
            <a:r>
              <a:rPr lang="en">
                <a:solidFill>
                  <a:schemeClr val="dk1"/>
                </a:solidFill>
              </a:rPr>
              <a:t>It still</a:t>
            </a:r>
            <a:r>
              <a:rPr lang="en">
                <a:solidFill>
                  <a:schemeClr val="dk1"/>
                </a:solidFill>
              </a:rPr>
              <a:t> turned out to be a lot of work.</a:t>
            </a:r>
            <a:endParaRPr>
              <a:solidFill>
                <a:schemeClr val="dk1"/>
              </a:solidFill>
            </a:endParaRPr>
          </a:p>
        </p:txBody>
      </p:sp>
      <p:pic>
        <p:nvPicPr>
          <p:cNvPr id="214" name="Google Shape;214;p38"/>
          <p:cNvPicPr preferRelativeResize="0"/>
          <p:nvPr/>
        </p:nvPicPr>
        <p:blipFill>
          <a:blip r:embed="rId3">
            <a:alphaModFix/>
          </a:blip>
          <a:stretch>
            <a:fillRect/>
          </a:stretch>
        </p:blipFill>
        <p:spPr>
          <a:xfrm>
            <a:off x="5604850" y="968600"/>
            <a:ext cx="2996175" cy="3873124"/>
          </a:xfrm>
          <a:prstGeom prst="rect">
            <a:avLst/>
          </a:prstGeom>
          <a:noFill/>
          <a:ln>
            <a:noFill/>
          </a:ln>
        </p:spPr>
      </p:pic>
      <p:sp>
        <p:nvSpPr>
          <p:cNvPr id="215" name="Google Shape;215;p38"/>
          <p:cNvSpPr txBox="1"/>
          <p:nvPr/>
        </p:nvSpPr>
        <p:spPr>
          <a:xfrm>
            <a:off x="397650" y="882675"/>
            <a:ext cx="4833900" cy="1383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1"/>
                </a:solidFill>
              </a:rPr>
              <a:t>I had done this before, I had much of the material, surely I could make a good- looking book, rather than a bunch of disjointed chapters (“readings”).</a:t>
            </a:r>
            <a:endParaRPr>
              <a:solidFill>
                <a:schemeClr val="dk1"/>
              </a:solidFill>
            </a:endParaRPr>
          </a:p>
        </p:txBody>
      </p:sp>
      <p:sp>
        <p:nvSpPr>
          <p:cNvPr id="216" name="Google Shape;216;p38"/>
          <p:cNvSpPr txBox="1"/>
          <p:nvPr/>
        </p:nvSpPr>
        <p:spPr>
          <a:xfrm>
            <a:off x="397650" y="2265963"/>
            <a:ext cx="4833900" cy="116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1"/>
                </a:solidFill>
              </a:rPr>
              <a:t>While I was at it, I could include a lot of new material: the applications of number theory to cryptology that I really wanted to teach.</a:t>
            </a:r>
            <a:endParaRPr>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pic>
        <p:nvPicPr>
          <p:cNvPr id="221" name="Google Shape;221;p39"/>
          <p:cNvPicPr preferRelativeResize="0"/>
          <p:nvPr/>
        </p:nvPicPr>
        <p:blipFill>
          <a:blip r:embed="rId3">
            <a:alphaModFix/>
          </a:blip>
          <a:stretch>
            <a:fillRect/>
          </a:stretch>
        </p:blipFill>
        <p:spPr>
          <a:xfrm>
            <a:off x="226050" y="308025"/>
            <a:ext cx="2931776" cy="4329421"/>
          </a:xfrm>
          <a:prstGeom prst="rect">
            <a:avLst/>
          </a:prstGeom>
          <a:noFill/>
          <a:ln>
            <a:noFill/>
          </a:ln>
        </p:spPr>
      </p:pic>
      <p:pic>
        <p:nvPicPr>
          <p:cNvPr id="222" name="Google Shape;222;p39"/>
          <p:cNvPicPr preferRelativeResize="0"/>
          <p:nvPr/>
        </p:nvPicPr>
        <p:blipFill>
          <a:blip r:embed="rId4">
            <a:alphaModFix/>
          </a:blip>
          <a:stretch>
            <a:fillRect/>
          </a:stretch>
        </p:blipFill>
        <p:spPr>
          <a:xfrm>
            <a:off x="3157825" y="318163"/>
            <a:ext cx="2931775" cy="4309150"/>
          </a:xfrm>
          <a:prstGeom prst="rect">
            <a:avLst/>
          </a:prstGeom>
          <a:noFill/>
          <a:ln>
            <a:noFill/>
          </a:ln>
        </p:spPr>
      </p:pic>
      <p:pic>
        <p:nvPicPr>
          <p:cNvPr id="223" name="Google Shape;223;p39"/>
          <p:cNvPicPr preferRelativeResize="0"/>
          <p:nvPr/>
        </p:nvPicPr>
        <p:blipFill>
          <a:blip r:embed="rId5">
            <a:alphaModFix/>
          </a:blip>
          <a:stretch>
            <a:fillRect/>
          </a:stretch>
        </p:blipFill>
        <p:spPr>
          <a:xfrm>
            <a:off x="6089600" y="394937"/>
            <a:ext cx="2784475" cy="415560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Google Shape;228;p40"/>
          <p:cNvSpPr txBox="1"/>
          <p:nvPr>
            <p:ph type="title"/>
          </p:nvPr>
        </p:nvSpPr>
        <p:spPr>
          <a:xfrm>
            <a:off x="397650" y="3099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411, </a:t>
            </a:r>
            <a:r>
              <a:rPr i="1" lang="en"/>
              <a:t>Intro. to Topology</a:t>
            </a:r>
            <a:r>
              <a:rPr lang="en"/>
              <a:t>, Summer 2015</a:t>
            </a:r>
            <a:endParaRPr/>
          </a:p>
        </p:txBody>
      </p:sp>
      <p:sp>
        <p:nvSpPr>
          <p:cNvPr id="229" name="Google Shape;229;p40"/>
          <p:cNvSpPr txBox="1"/>
          <p:nvPr/>
        </p:nvSpPr>
        <p:spPr>
          <a:xfrm>
            <a:off x="238800" y="1018950"/>
            <a:ext cx="4333200" cy="367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Topology was always my first love, it’s why I became a mathematician, it’s part of me.</a:t>
            </a:r>
            <a:br>
              <a:rPr lang="en" sz="1800"/>
            </a:br>
            <a:r>
              <a:rPr lang="en" sz="1800"/>
              <a:t>Surely I could teach it entirely without a book … maybe creating notes when it would help the students and finding resources on the Internet.</a:t>
            </a:r>
            <a:br>
              <a:rPr lang="en" sz="1800"/>
            </a:br>
            <a:r>
              <a:rPr lang="en" sz="1800"/>
              <a:t>To use someone else’s book would be an insult to my topologist’s heart.</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The educational resources I used were all JITERs.</a:t>
            </a:r>
            <a:endParaRPr sz="1800"/>
          </a:p>
        </p:txBody>
      </p:sp>
      <p:pic>
        <p:nvPicPr>
          <p:cNvPr id="230" name="Google Shape;230;p40"/>
          <p:cNvPicPr preferRelativeResize="0"/>
          <p:nvPr/>
        </p:nvPicPr>
        <p:blipFill>
          <a:blip r:embed="rId3">
            <a:alphaModFix/>
          </a:blip>
          <a:stretch>
            <a:fillRect/>
          </a:stretch>
        </p:blipFill>
        <p:spPr>
          <a:xfrm>
            <a:off x="4957625" y="956300"/>
            <a:ext cx="3605082" cy="3252901"/>
          </a:xfrm>
          <a:prstGeom prst="rect">
            <a:avLst/>
          </a:prstGeom>
          <a:noFill/>
          <a:ln>
            <a:noFill/>
          </a:ln>
        </p:spPr>
      </p:pic>
      <p:sp>
        <p:nvSpPr>
          <p:cNvPr id="231" name="Google Shape;231;p40"/>
          <p:cNvSpPr txBox="1"/>
          <p:nvPr/>
        </p:nvSpPr>
        <p:spPr>
          <a:xfrm>
            <a:off x="4863150" y="4282825"/>
            <a:ext cx="4055100" cy="51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100"/>
              <a:t>Hopf Fibration</a:t>
            </a:r>
            <a:r>
              <a:rPr lang="en" sz="1100"/>
              <a:t>, by Niles Johnson, from </a:t>
            </a:r>
            <a:r>
              <a:rPr lang="en" sz="1100" u="sng">
                <a:solidFill>
                  <a:schemeClr val="hlink"/>
                </a:solidFill>
                <a:hlinkClick r:id="rId4"/>
              </a:rPr>
              <a:t>Wikimedia Commons</a:t>
            </a:r>
            <a:r>
              <a:rPr b="1" lang="en" sz="1100"/>
              <a:t>,</a:t>
            </a:r>
            <a:r>
              <a:rPr lang="en" sz="1100"/>
              <a:t> </a:t>
            </a:r>
            <a:r>
              <a:rPr lang="en" sz="1100">
                <a:solidFill>
                  <a:schemeClr val="dk1"/>
                </a:solidFill>
              </a:rPr>
              <a:t>was released under a </a:t>
            </a:r>
            <a:r>
              <a:rPr lang="en" sz="1100">
                <a:solidFill>
                  <a:schemeClr val="dk1"/>
                </a:solidFill>
                <a:uFill>
                  <a:noFill/>
                </a:uFill>
                <a:hlinkClick r:id="rId5"/>
              </a:rPr>
              <a:t> </a:t>
            </a:r>
            <a:r>
              <a:rPr lang="en" sz="1100" u="sng">
                <a:solidFill>
                  <a:schemeClr val="hlink"/>
                </a:solidFill>
                <a:hlinkClick r:id="rId6"/>
              </a:rPr>
              <a:t>Creative Commons</a:t>
            </a:r>
            <a:r>
              <a:rPr lang="en" sz="1100">
                <a:solidFill>
                  <a:schemeClr val="dk1"/>
                </a:solidFill>
                <a:uFill>
                  <a:noFill/>
                </a:uFill>
                <a:hlinkClick r:id="rId7"/>
              </a:rPr>
              <a:t> </a:t>
            </a:r>
            <a:r>
              <a:rPr lang="en" sz="1100" u="sng">
                <a:solidFill>
                  <a:schemeClr val="hlink"/>
                </a:solidFill>
                <a:hlinkClick r:id="rId8"/>
              </a:rPr>
              <a:t>Attribution-Share Alike 3.0 Unported</a:t>
            </a:r>
            <a:r>
              <a:rPr lang="en" sz="1100">
                <a:solidFill>
                  <a:schemeClr val="dk1"/>
                </a:solidFill>
              </a:rPr>
              <a:t> license. </a:t>
            </a:r>
            <a:endParaRPr/>
          </a:p>
        </p:txBody>
      </p:sp>
      <p:pic>
        <p:nvPicPr>
          <p:cNvPr id="232" name="Google Shape;232;p40"/>
          <p:cNvPicPr preferRelativeResize="0"/>
          <p:nvPr/>
        </p:nvPicPr>
        <p:blipFill>
          <a:blip r:embed="rId9">
            <a:alphaModFix/>
          </a:blip>
          <a:stretch>
            <a:fillRect/>
          </a:stretch>
        </p:blipFill>
        <p:spPr>
          <a:xfrm>
            <a:off x="4957625" y="4103025"/>
            <a:ext cx="689467" cy="2412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 name="Shape 236"/>
        <p:cNvGrpSpPr/>
        <p:nvPr/>
      </p:nvGrpSpPr>
      <p:grpSpPr>
        <a:xfrm>
          <a:off x="0" y="0"/>
          <a:ext cx="0" cy="0"/>
          <a:chOff x="0" y="0"/>
          <a:chExt cx="0" cy="0"/>
        </a:xfrm>
      </p:grpSpPr>
      <p:sp>
        <p:nvSpPr>
          <p:cNvPr id="237" name="Google Shape;237;p41"/>
          <p:cNvSpPr txBox="1"/>
          <p:nvPr>
            <p:ph type="title"/>
          </p:nvPr>
        </p:nvSpPr>
        <p:spPr>
          <a:xfrm>
            <a:off x="397650" y="3099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156, </a:t>
            </a:r>
            <a:r>
              <a:rPr i="1" lang="en"/>
              <a:t>Intro. to Statistics</a:t>
            </a:r>
            <a:r>
              <a:rPr lang="en"/>
              <a:t>, Fall 2016</a:t>
            </a:r>
            <a:endParaRPr/>
          </a:p>
        </p:txBody>
      </p:sp>
      <p:sp>
        <p:nvSpPr>
          <p:cNvPr id="238" name="Google Shape;238;p41"/>
          <p:cNvSpPr txBox="1"/>
          <p:nvPr/>
        </p:nvSpPr>
        <p:spPr>
          <a:xfrm>
            <a:off x="656100" y="945325"/>
            <a:ext cx="7831800" cy="405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This time, for the first time, I was in large part motivated by the cost of the commercial textbook I had always unquestioningly used.</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I mostly assigned students to read bits out of a book from the Saylor Academy I found on the Open Textbook Library, plus lots of additional material - simplifications, alternate explanations, </a:t>
            </a:r>
            <a:r>
              <a:rPr i="1" lang="en" sz="1800"/>
              <a:t>etc.</a:t>
            </a:r>
            <a:r>
              <a:rPr lang="en" sz="1800"/>
              <a:t> - I wrote, mostly in the form of LaTeX on my website.</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It was only a tiny amount more effort to use this resource plus my web pages of explanation, than it had been to use the commercial textbook.</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There was a surprisingly low success rate in the online section, which might have partly been because the students had not spent the money on an expensive textbook and so had less to lose by failing…?</a:t>
            </a:r>
            <a:endParaRPr sz="18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42"/>
          <p:cNvSpPr txBox="1"/>
          <p:nvPr>
            <p:ph type="title"/>
          </p:nvPr>
        </p:nvSpPr>
        <p:spPr>
          <a:xfrm>
            <a:off x="397650" y="3099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Reykjavik U. T-[7,8]50-CYCR</a:t>
            </a:r>
            <a:r>
              <a:rPr lang="en"/>
              <a:t>, </a:t>
            </a:r>
            <a:r>
              <a:rPr i="1" lang="en"/>
              <a:t>Crypto.</a:t>
            </a:r>
            <a:r>
              <a:rPr lang="en"/>
              <a:t>,</a:t>
            </a:r>
            <a:r>
              <a:rPr lang="en"/>
              <a:t> Winter 2016</a:t>
            </a:r>
            <a:endParaRPr/>
          </a:p>
        </p:txBody>
      </p:sp>
      <p:sp>
        <p:nvSpPr>
          <p:cNvPr id="244" name="Google Shape;244;p42"/>
          <p:cNvSpPr txBox="1"/>
          <p:nvPr/>
        </p:nvSpPr>
        <p:spPr>
          <a:xfrm>
            <a:off x="576300" y="982150"/>
            <a:ext cx="8163300" cy="398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Very intense experience of all JITERs and FLOSS.</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Didn’t see the sun in four weeks.  The rain was often horizontal.</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Never tried the </a:t>
            </a:r>
            <a:r>
              <a:rPr i="1" lang="en" sz="1800"/>
              <a:t>fermented shark</a:t>
            </a:r>
            <a:r>
              <a:rPr lang="en" sz="1800"/>
              <a:t>, which a student of mine told me was not made with urine as an ingredient -- it’s just that the flesh of those sharks has naturally </a:t>
            </a:r>
            <a:r>
              <a:rPr lang="en" sz="1800"/>
              <a:t>occurring urea, so it does smell like piss.</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Don’t get me wrong, I’d go back in a minute!</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Computer science is </a:t>
            </a:r>
            <a:r>
              <a:rPr b="1" i="1" lang="en" sz="1800"/>
              <a:t>so much fun</a:t>
            </a:r>
            <a:r>
              <a:rPr lang="en" sz="1800"/>
              <a:t> to teach: it’s all exploration, curiosity, collaboration, students going to the web for bits of code and libraries - </a:t>
            </a:r>
            <a:r>
              <a:rPr lang="en" sz="1800" u="sng">
                <a:solidFill>
                  <a:schemeClr val="hlink"/>
                </a:solidFill>
                <a:hlinkClick r:id="rId3"/>
              </a:rPr>
              <a:t>stackoverflow.com</a:t>
            </a:r>
            <a:r>
              <a:rPr lang="en" sz="1800"/>
              <a:t>, </a:t>
            </a:r>
            <a:r>
              <a:rPr i="1" lang="en" sz="1800"/>
              <a:t>etc.</a:t>
            </a:r>
            <a:r>
              <a:rPr lang="en" sz="1800"/>
              <a:t> It’s a shame math can’t be taught this way… maybe?</a:t>
            </a:r>
            <a:endParaRPr sz="18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43"/>
          <p:cNvSpPr txBox="1"/>
          <p:nvPr>
            <p:ph type="title"/>
          </p:nvPr>
        </p:nvSpPr>
        <p:spPr>
          <a:xfrm>
            <a:off x="397650" y="3099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156, </a:t>
            </a:r>
            <a:r>
              <a:rPr i="1" lang="en"/>
              <a:t>Intro. to Statistics</a:t>
            </a:r>
            <a:r>
              <a:rPr lang="en"/>
              <a:t>, Spring 2017</a:t>
            </a:r>
            <a:endParaRPr/>
          </a:p>
        </p:txBody>
      </p:sp>
      <p:sp>
        <p:nvSpPr>
          <p:cNvPr id="250" name="Google Shape;250;p43"/>
          <p:cNvSpPr txBox="1"/>
          <p:nvPr>
            <p:ph idx="1" type="body"/>
          </p:nvPr>
        </p:nvSpPr>
        <p:spPr>
          <a:xfrm>
            <a:off x="446775" y="2633175"/>
            <a:ext cx="4833900" cy="219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result was </a:t>
            </a:r>
            <a:r>
              <a:rPr b="1" lang="en">
                <a:solidFill>
                  <a:schemeClr val="dk1"/>
                </a:solidFill>
              </a:rPr>
              <a:t>Lies, Damned Lies, or Statistics: How to Tell the Truth with Statistics</a:t>
            </a:r>
            <a:r>
              <a:rPr lang="en">
                <a:solidFill>
                  <a:schemeClr val="dk1"/>
                </a:solidFill>
              </a:rPr>
              <a:t>.</a:t>
            </a:r>
            <a:endParaRPr>
              <a:solidFill>
                <a:schemeClr val="dk1"/>
              </a:solidFill>
            </a:endParaRPr>
          </a:p>
          <a:p>
            <a:pPr indent="0" lvl="0" marL="0" rtl="0" algn="l">
              <a:spcBef>
                <a:spcPts val="1600"/>
              </a:spcBef>
              <a:spcAft>
                <a:spcPts val="1600"/>
              </a:spcAft>
              <a:buNone/>
            </a:pPr>
            <a:r>
              <a:rPr lang="en">
                <a:solidFill>
                  <a:schemeClr val="dk1"/>
                </a:solidFill>
              </a:rPr>
              <a:t>It still turned out to be a lot of work.</a:t>
            </a:r>
            <a:endParaRPr>
              <a:solidFill>
                <a:schemeClr val="dk1"/>
              </a:solidFill>
            </a:endParaRPr>
          </a:p>
        </p:txBody>
      </p:sp>
      <p:sp>
        <p:nvSpPr>
          <p:cNvPr id="251" name="Google Shape;251;p43"/>
          <p:cNvSpPr txBox="1"/>
          <p:nvPr/>
        </p:nvSpPr>
        <p:spPr>
          <a:xfrm>
            <a:off x="446775" y="882675"/>
            <a:ext cx="4833900" cy="1750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chemeClr val="dk1"/>
                </a:solidFill>
              </a:rPr>
              <a:t>Much like my second go ‘round with number theory, I felt that </a:t>
            </a:r>
            <a:r>
              <a:rPr lang="en" sz="1800">
                <a:solidFill>
                  <a:schemeClr val="dk1"/>
                </a:solidFill>
              </a:rPr>
              <a:t>I had done this before and surely could make a good-looking book that covered what I wanted, from the perspective I wanted.</a:t>
            </a:r>
            <a:endParaRPr>
              <a:solidFill>
                <a:schemeClr val="dk1"/>
              </a:solidFill>
            </a:endParaRPr>
          </a:p>
        </p:txBody>
      </p:sp>
      <p:pic>
        <p:nvPicPr>
          <p:cNvPr id="252" name="Google Shape;252;p43"/>
          <p:cNvPicPr preferRelativeResize="0"/>
          <p:nvPr/>
        </p:nvPicPr>
        <p:blipFill>
          <a:blip r:embed="rId3">
            <a:alphaModFix/>
          </a:blip>
          <a:stretch>
            <a:fillRect/>
          </a:stretch>
        </p:blipFill>
        <p:spPr>
          <a:xfrm>
            <a:off x="5776775" y="961425"/>
            <a:ext cx="2637350" cy="39560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 name="Shape 256"/>
        <p:cNvGrpSpPr/>
        <p:nvPr/>
      </p:nvGrpSpPr>
      <p:grpSpPr>
        <a:xfrm>
          <a:off x="0" y="0"/>
          <a:ext cx="0" cy="0"/>
          <a:chOff x="0" y="0"/>
          <a:chExt cx="0" cy="0"/>
        </a:xfrm>
      </p:grpSpPr>
      <p:sp>
        <p:nvSpPr>
          <p:cNvPr id="257" name="Google Shape;257;p44"/>
          <p:cNvSpPr txBox="1"/>
          <p:nvPr>
            <p:ph idx="1" type="body"/>
          </p:nvPr>
        </p:nvSpPr>
        <p:spPr>
          <a:xfrm>
            <a:off x="311700" y="636900"/>
            <a:ext cx="8520600" cy="437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I’ve (mostly) ported </a:t>
            </a:r>
            <a:r>
              <a:rPr b="1" lang="en">
                <a:solidFill>
                  <a:schemeClr val="dk1"/>
                </a:solidFill>
              </a:rPr>
              <a:t>LDLoS</a:t>
            </a:r>
            <a:r>
              <a:rPr lang="en">
                <a:solidFill>
                  <a:schemeClr val="dk1"/>
                </a:solidFill>
              </a:rPr>
              <a:t> to </a:t>
            </a:r>
            <a:r>
              <a:rPr i="1" lang="en">
                <a:solidFill>
                  <a:schemeClr val="dk1"/>
                </a:solidFill>
              </a:rPr>
              <a:t>PressBooks</a:t>
            </a:r>
            <a:r>
              <a:rPr lang="en">
                <a:solidFill>
                  <a:schemeClr val="dk1"/>
                </a:solidFill>
              </a:rPr>
              <a:t> recently, where it will be easier to modify.</a:t>
            </a:r>
            <a:endParaRPr>
              <a:solidFill>
                <a:schemeClr val="dk1"/>
              </a:solidFill>
            </a:endParaRPr>
          </a:p>
          <a:p>
            <a:pPr indent="0" lvl="0" marL="0" rtl="0" algn="l">
              <a:spcBef>
                <a:spcPts val="1600"/>
              </a:spcBef>
              <a:spcAft>
                <a:spcPts val="0"/>
              </a:spcAft>
              <a:buNone/>
            </a:pPr>
            <a:r>
              <a:rPr lang="en">
                <a:solidFill>
                  <a:schemeClr val="dk1"/>
                </a:solidFill>
              </a:rPr>
              <a:t>An easy thing to do with an OER statistics textbook, as I did once with </a:t>
            </a:r>
            <a:r>
              <a:rPr b="1" lang="en">
                <a:solidFill>
                  <a:schemeClr val="dk1"/>
                </a:solidFill>
              </a:rPr>
              <a:t>LDLoS</a:t>
            </a:r>
            <a:r>
              <a:rPr lang="en">
                <a:solidFill>
                  <a:schemeClr val="dk1"/>
                </a:solidFill>
              </a:rPr>
              <a:t> and could do again in the future, is to make new, topical problems every time it is used.  This would prevent student cheating (</a:t>
            </a:r>
            <a:r>
              <a:rPr i="1" lang="en">
                <a:solidFill>
                  <a:schemeClr val="dk1"/>
                </a:solidFill>
              </a:rPr>
              <a:t>e.g.,</a:t>
            </a:r>
            <a:r>
              <a:rPr lang="en">
                <a:solidFill>
                  <a:schemeClr val="dk1"/>
                </a:solidFill>
              </a:rPr>
              <a:t> with </a:t>
            </a:r>
            <a:r>
              <a:rPr lang="en" u="sng">
                <a:solidFill>
                  <a:schemeClr val="hlink"/>
                </a:solidFill>
                <a:hlinkClick r:id="rId3"/>
              </a:rPr>
              <a:t>chegg.com</a:t>
            </a:r>
            <a:r>
              <a:rPr lang="en">
                <a:solidFill>
                  <a:schemeClr val="dk1"/>
                </a:solidFill>
              </a:rPr>
              <a:t>), and promote student engagement.</a:t>
            </a:r>
            <a:endParaRPr>
              <a:solidFill>
                <a:schemeClr val="dk1"/>
              </a:solidFill>
            </a:endParaRPr>
          </a:p>
          <a:p>
            <a:pPr indent="0" lvl="0" marL="0" rtl="0" algn="l">
              <a:spcBef>
                <a:spcPts val="1600"/>
              </a:spcBef>
              <a:spcAft>
                <a:spcPts val="1600"/>
              </a:spcAft>
              <a:buNone/>
            </a:pPr>
            <a:r>
              <a:rPr lang="en">
                <a:solidFill>
                  <a:schemeClr val="dk1"/>
                </a:solidFill>
              </a:rPr>
              <a:t>I don’t know that I will ever do that, because I want, the next time I teach statistics, to do a more personalized, exploratory [IBL] version, which needs either extensive JITER support, or else a very concise textbook with terse </a:t>
            </a:r>
            <a:r>
              <a:rPr lang="en">
                <a:solidFill>
                  <a:schemeClr val="dk1"/>
                </a:solidFill>
              </a:rPr>
              <a:t>summaries</a:t>
            </a:r>
            <a:r>
              <a:rPr lang="en">
                <a:solidFill>
                  <a:schemeClr val="dk1"/>
                </a:solidFill>
              </a:rPr>
              <a:t> of definitions, theorems, algorithms, </a:t>
            </a:r>
            <a:r>
              <a:rPr i="1" lang="en">
                <a:solidFill>
                  <a:schemeClr val="dk1"/>
                </a:solidFill>
              </a:rPr>
              <a:t>etc.</a:t>
            </a:r>
            <a:r>
              <a:rPr lang="en">
                <a:solidFill>
                  <a:schemeClr val="dk1"/>
                </a:solidFill>
              </a:rPr>
              <a:t>, plus scaffolding for student projects and exploration.</a:t>
            </a:r>
            <a:br>
              <a:rPr lang="en">
                <a:solidFill>
                  <a:schemeClr val="dk1"/>
                </a:solidFill>
              </a:rPr>
            </a:br>
            <a:r>
              <a:rPr lang="en">
                <a:solidFill>
                  <a:schemeClr val="dk1"/>
                </a:solidFill>
              </a:rPr>
              <a:t>                                                                                                                             ◼</a:t>
            </a:r>
            <a:endParaRPr>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Google Shape;262;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Benefits of a state-wide initiative</a:t>
            </a:r>
            <a:endParaRPr/>
          </a:p>
        </p:txBody>
      </p:sp>
      <p:sp>
        <p:nvSpPr>
          <p:cNvPr id="263" name="Google Shape;263;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264" name="Google Shape;264;p45"/>
          <p:cNvPicPr preferRelativeResize="0"/>
          <p:nvPr/>
        </p:nvPicPr>
        <p:blipFill>
          <a:blip r:embed="rId3">
            <a:alphaModFix/>
          </a:blip>
          <a:stretch>
            <a:fillRect/>
          </a:stretch>
        </p:blipFill>
        <p:spPr>
          <a:xfrm>
            <a:off x="0" y="1244768"/>
            <a:ext cx="9144002" cy="349321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Google Shape;269;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Lessons/Generalizations…  Emily</a:t>
            </a:r>
            <a:endParaRPr/>
          </a:p>
        </p:txBody>
      </p:sp>
      <p:sp>
        <p:nvSpPr>
          <p:cNvPr id="270" name="Google Shape;270;p4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rPr>
              <a:t>Serving on the State OER council helped me realize:</a:t>
            </a:r>
            <a:endParaRPr sz="2400">
              <a:solidFill>
                <a:schemeClr val="dk1"/>
              </a:solidFill>
            </a:endParaRPr>
          </a:p>
          <a:p>
            <a:pPr indent="-355600" lvl="0" marL="457200" rtl="0" algn="l">
              <a:spcBef>
                <a:spcPts val="1600"/>
              </a:spcBef>
              <a:spcAft>
                <a:spcPts val="0"/>
              </a:spcAft>
              <a:buClr>
                <a:schemeClr val="dk1"/>
              </a:buClr>
              <a:buSzPts val="2000"/>
              <a:buChar char="●"/>
            </a:pPr>
            <a:r>
              <a:rPr lang="en" sz="2000">
                <a:solidFill>
                  <a:schemeClr val="dk1"/>
                </a:solidFill>
              </a:rPr>
              <a:t>Impact cost of materials has on student achievement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The importance of building relationships and teams</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A little interest and support from the state can enhance the interest of the University administration </a:t>
            </a:r>
            <a:endParaRPr sz="2000">
              <a:solidFill>
                <a:schemeClr val="dk1"/>
              </a:solidFill>
            </a:endParaRPr>
          </a:p>
          <a:p>
            <a:pPr indent="0" lvl="0" marL="0" rtl="0" algn="l">
              <a:spcBef>
                <a:spcPts val="1600"/>
              </a:spcBef>
              <a:spcAft>
                <a:spcPts val="160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4" name="Shape 274"/>
        <p:cNvGrpSpPr/>
        <p:nvPr/>
      </p:nvGrpSpPr>
      <p:grpSpPr>
        <a:xfrm>
          <a:off x="0" y="0"/>
          <a:ext cx="0" cy="0"/>
          <a:chOff x="0" y="0"/>
          <a:chExt cx="0" cy="0"/>
        </a:xfrm>
      </p:grpSpPr>
      <p:sp>
        <p:nvSpPr>
          <p:cNvPr id="275" name="Google Shape;275;p47"/>
          <p:cNvSpPr txBox="1"/>
          <p:nvPr>
            <p:ph type="title"/>
          </p:nvPr>
        </p:nvSpPr>
        <p:spPr>
          <a:xfrm>
            <a:off x="311700" y="3097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Lessons/Generalizations  … Jonathan</a:t>
            </a:r>
            <a:endParaRPr/>
          </a:p>
        </p:txBody>
      </p:sp>
      <p:sp>
        <p:nvSpPr>
          <p:cNvPr id="276" name="Google Shape;276;p47"/>
          <p:cNvSpPr txBox="1"/>
          <p:nvPr>
            <p:ph idx="1" type="body"/>
          </p:nvPr>
        </p:nvSpPr>
        <p:spPr>
          <a:xfrm>
            <a:off x="253025" y="1195997"/>
            <a:ext cx="8520600" cy="1718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AutoNum type="alphaUcPeriod"/>
            </a:pPr>
            <a:r>
              <a:rPr lang="en">
                <a:solidFill>
                  <a:schemeClr val="dk1"/>
                </a:solidFill>
              </a:rPr>
              <a:t>Technology issues: comfort with things like running server software, preferring markup languages to WYSIWYG interfaces, the command-line interface to point-and-click, </a:t>
            </a:r>
            <a:r>
              <a:rPr i="1" lang="en">
                <a:solidFill>
                  <a:schemeClr val="dk1"/>
                </a:solidFill>
              </a:rPr>
              <a:t>etc. </a:t>
            </a:r>
            <a:r>
              <a:rPr lang="en">
                <a:solidFill>
                  <a:schemeClr val="dk1"/>
                </a:solidFill>
              </a:rPr>
              <a:t>(</a:t>
            </a:r>
            <a:r>
              <a:rPr i="1" lang="en">
                <a:solidFill>
                  <a:schemeClr val="dk1"/>
                </a:solidFill>
              </a:rPr>
              <a:t>i.e., </a:t>
            </a:r>
            <a:r>
              <a:rPr lang="en">
                <a:solidFill>
                  <a:schemeClr val="dk1"/>
                </a:solidFill>
              </a:rPr>
              <a:t>general geekiness)</a:t>
            </a:r>
            <a:endParaRPr>
              <a:solidFill>
                <a:schemeClr val="dk1"/>
              </a:solidFill>
            </a:endParaRPr>
          </a:p>
          <a:p>
            <a:pPr indent="-342900" lvl="0" marL="457200" rtl="0" algn="l">
              <a:spcBef>
                <a:spcPts val="0"/>
              </a:spcBef>
              <a:spcAft>
                <a:spcPts val="0"/>
              </a:spcAft>
              <a:buClr>
                <a:schemeClr val="dk1"/>
              </a:buClr>
              <a:buSzPts val="1800"/>
              <a:buAutoNum type="alphaUcPeriod"/>
            </a:pPr>
            <a:r>
              <a:rPr lang="en">
                <a:solidFill>
                  <a:schemeClr val="dk1"/>
                </a:solidFill>
              </a:rPr>
              <a:t>A certain monomania on the topic of autonomy, agency, and academic freedom for myself and my students. Hence FLOSS and OER.</a:t>
            </a:r>
            <a:endParaRPr>
              <a:solidFill>
                <a:schemeClr val="dk1"/>
              </a:solidFill>
            </a:endParaRPr>
          </a:p>
          <a:p>
            <a:pPr indent="0" lvl="0" marL="0" rtl="0" algn="l">
              <a:spcBef>
                <a:spcPts val="1600"/>
              </a:spcBef>
              <a:spcAft>
                <a:spcPts val="1600"/>
              </a:spcAft>
              <a:buNone/>
            </a:pPr>
            <a:r>
              <a:t/>
            </a:r>
            <a:endParaRPr>
              <a:solidFill>
                <a:schemeClr val="dk1"/>
              </a:solidFill>
            </a:endParaRPr>
          </a:p>
        </p:txBody>
      </p:sp>
      <p:sp>
        <p:nvSpPr>
          <p:cNvPr id="277" name="Google Shape;277;p47"/>
          <p:cNvSpPr txBox="1"/>
          <p:nvPr/>
        </p:nvSpPr>
        <p:spPr>
          <a:xfrm>
            <a:off x="529900" y="3541500"/>
            <a:ext cx="7896600" cy="142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i="1" lang="en" sz="1800">
                <a:solidFill>
                  <a:schemeClr val="dk1"/>
                </a:solidFill>
              </a:rPr>
              <a:t>“Institutions of higher education are conducted </a:t>
            </a:r>
            <a:r>
              <a:rPr b="1" i="1" lang="en" sz="1800">
                <a:solidFill>
                  <a:schemeClr val="dk1"/>
                </a:solidFill>
              </a:rPr>
              <a:t>for the common good</a:t>
            </a:r>
            <a:r>
              <a:rPr i="1" lang="en" sz="1800">
                <a:solidFill>
                  <a:schemeClr val="dk1"/>
                </a:solidFill>
              </a:rPr>
              <a:t> and  not to further the interest of either the individual teacher or the institution as a whole. The common good depends upon the free search for truth and its free exposition.”</a:t>
            </a:r>
            <a:endParaRPr i="1" sz="1800">
              <a:solidFill>
                <a:schemeClr val="dk1"/>
              </a:solidFill>
            </a:endParaRPr>
          </a:p>
        </p:txBody>
      </p:sp>
      <p:sp>
        <p:nvSpPr>
          <p:cNvPr id="278" name="Google Shape;278;p47"/>
          <p:cNvSpPr txBox="1"/>
          <p:nvPr/>
        </p:nvSpPr>
        <p:spPr>
          <a:xfrm>
            <a:off x="253025" y="2828388"/>
            <a:ext cx="8520600" cy="713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The AAUP’s 1940 </a:t>
            </a:r>
            <a:r>
              <a:rPr i="1" lang="en" sz="1800">
                <a:solidFill>
                  <a:schemeClr val="dk1"/>
                </a:solidFill>
              </a:rPr>
              <a:t>Statement of Principles on Academic Freedom and Tenure</a:t>
            </a:r>
            <a:r>
              <a:rPr lang="en" sz="1800">
                <a:solidFill>
                  <a:schemeClr val="dk1"/>
                </a:solidFill>
              </a:rPr>
              <a:t>, where academic freedom is explained and justified, says</a:t>
            </a:r>
            <a:endParaRPr sz="1800">
              <a:solidFill>
                <a:schemeClr val="dk1"/>
              </a:solidFill>
            </a:endParaRPr>
          </a:p>
          <a:p>
            <a:pPr indent="0" lvl="0" marL="0" rtl="0" algn="l">
              <a:spcBef>
                <a:spcPts val="1600"/>
              </a:spcBef>
              <a:spcAft>
                <a:spcPts val="0"/>
              </a:spcAft>
              <a:buNone/>
            </a:pPr>
            <a:r>
              <a:t/>
            </a:r>
            <a:endParaRPr/>
          </a:p>
        </p:txBody>
      </p:sp>
      <p:sp>
        <p:nvSpPr>
          <p:cNvPr id="279" name="Google Shape;279;p47"/>
          <p:cNvSpPr txBox="1"/>
          <p:nvPr/>
        </p:nvSpPr>
        <p:spPr>
          <a:xfrm>
            <a:off x="284375" y="839850"/>
            <a:ext cx="8457900" cy="46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It seems like two overarching themes characterize my involvement in OER:</a:t>
            </a:r>
            <a:endParaRPr sz="1800">
              <a:solidFill>
                <a:schemeClr val="dk1"/>
              </a:solidFill>
            </a:endParaRPr>
          </a:p>
          <a:p>
            <a:pPr indent="0" lvl="0" marL="0" rtl="0" algn="l">
              <a:spcBef>
                <a:spcPts val="160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sp>
        <p:nvSpPr>
          <p:cNvPr id="284" name="Google Shape;284;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Call to action...Emily</a:t>
            </a:r>
            <a:endParaRPr/>
          </a:p>
        </p:txBody>
      </p:sp>
      <p:sp>
        <p:nvSpPr>
          <p:cNvPr id="285" name="Google Shape;285;p48"/>
          <p:cNvSpPr txBox="1"/>
          <p:nvPr>
            <p:ph idx="1" type="body"/>
          </p:nvPr>
        </p:nvSpPr>
        <p:spPr>
          <a:xfrm>
            <a:off x="311700" y="1152475"/>
            <a:ext cx="37074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H</a:t>
            </a:r>
            <a:r>
              <a:rPr lang="en"/>
              <a:t>elp faculty find their own intrinsic motivation, which may be related to why they went into teaching in the first place</a:t>
            </a:r>
            <a:endParaRPr/>
          </a:p>
          <a:p>
            <a:pPr indent="-342900" lvl="0" marL="457200" rtl="0" algn="l">
              <a:spcBef>
                <a:spcPts val="0"/>
              </a:spcBef>
              <a:spcAft>
                <a:spcPts val="0"/>
              </a:spcAft>
              <a:buSzPts val="1800"/>
              <a:buChar char="●"/>
            </a:pPr>
            <a:r>
              <a:rPr lang="en"/>
              <a:t>Engage students</a:t>
            </a:r>
            <a:endParaRPr/>
          </a:p>
          <a:p>
            <a:pPr indent="-342900" lvl="0" marL="457200" rtl="0" algn="l">
              <a:spcBef>
                <a:spcPts val="0"/>
              </a:spcBef>
              <a:spcAft>
                <a:spcPts val="0"/>
              </a:spcAft>
              <a:buSzPts val="1800"/>
              <a:buChar char="●"/>
            </a:pPr>
            <a:r>
              <a:rPr lang="en"/>
              <a:t>Enjoy teaching</a:t>
            </a:r>
            <a:endParaRPr/>
          </a:p>
          <a:p>
            <a:pPr indent="-342900" lvl="0" marL="457200" rtl="0" algn="l">
              <a:spcBef>
                <a:spcPts val="0"/>
              </a:spcBef>
              <a:spcAft>
                <a:spcPts val="0"/>
              </a:spcAft>
              <a:buSzPts val="1800"/>
              <a:buChar char="●"/>
            </a:pPr>
            <a:r>
              <a:rPr lang="en"/>
              <a:t>Look for opportunities to share stories</a:t>
            </a:r>
            <a:endParaRPr/>
          </a:p>
          <a:p>
            <a:pPr indent="0" lvl="0" marL="0" rtl="0" algn="l">
              <a:spcBef>
                <a:spcPts val="1600"/>
              </a:spcBef>
              <a:spcAft>
                <a:spcPts val="1600"/>
              </a:spcAft>
              <a:buNone/>
            </a:pPr>
            <a:r>
              <a:t/>
            </a:r>
            <a:endParaRPr/>
          </a:p>
        </p:txBody>
      </p:sp>
      <p:pic>
        <p:nvPicPr>
          <p:cNvPr id="286" name="Google Shape;286;p48"/>
          <p:cNvPicPr preferRelativeResize="0"/>
          <p:nvPr/>
        </p:nvPicPr>
        <p:blipFill rotWithShape="1">
          <a:blip r:embed="rId3">
            <a:alphaModFix/>
          </a:blip>
          <a:srcRect b="0" l="15767" r="29596" t="21783"/>
          <a:stretch/>
        </p:blipFill>
        <p:spPr>
          <a:xfrm>
            <a:off x="3866700" y="181750"/>
            <a:ext cx="5040102" cy="480934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0" name="Shape 290"/>
        <p:cNvGrpSpPr/>
        <p:nvPr/>
      </p:nvGrpSpPr>
      <p:grpSpPr>
        <a:xfrm>
          <a:off x="0" y="0"/>
          <a:ext cx="0" cy="0"/>
          <a:chOff x="0" y="0"/>
          <a:chExt cx="0" cy="0"/>
        </a:xfrm>
      </p:grpSpPr>
      <p:sp>
        <p:nvSpPr>
          <p:cNvPr id="291" name="Google Shape;291;p49"/>
          <p:cNvSpPr txBox="1"/>
          <p:nvPr>
            <p:ph type="title"/>
          </p:nvPr>
        </p:nvSpPr>
        <p:spPr>
          <a:xfrm>
            <a:off x="311700" y="4941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Call to action...Jonathan</a:t>
            </a:r>
            <a:endParaRPr/>
          </a:p>
        </p:txBody>
      </p:sp>
      <p:sp>
        <p:nvSpPr>
          <p:cNvPr id="292" name="Google Shape;292;p49"/>
          <p:cNvSpPr txBox="1"/>
          <p:nvPr>
            <p:ph idx="1" type="body"/>
          </p:nvPr>
        </p:nvSpPr>
        <p:spPr>
          <a:xfrm>
            <a:off x="405750" y="1349125"/>
            <a:ext cx="8332500" cy="386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Faculty can self-educate about the tools -- we needn’t accept the suppression of autonomy and agency of nonfree software (LMSes, commercial OSes and environments, online walled gardens), we can take the time to learn how to use free software, it gives us and our students autonomy and agency.</a:t>
            </a:r>
            <a:endParaRPr>
              <a:solidFill>
                <a:schemeClr val="dk1"/>
              </a:solidFill>
            </a:endParaRPr>
          </a:p>
          <a:p>
            <a:pPr indent="0" lvl="0" marL="0" rtl="0" algn="l">
              <a:spcBef>
                <a:spcPts val="1600"/>
              </a:spcBef>
              <a:spcAft>
                <a:spcPts val="1600"/>
              </a:spcAft>
              <a:buClr>
                <a:schemeClr val="dk1"/>
              </a:buClr>
              <a:buSzPts val="1100"/>
              <a:buFont typeface="Arial"/>
              <a:buNone/>
            </a:pPr>
            <a:r>
              <a:rPr lang="en">
                <a:solidFill>
                  <a:schemeClr val="dk1"/>
                </a:solidFill>
              </a:rPr>
              <a:t>A certain obstinacy about academic freedom, along with a bit of humane arrogance about who has the expertise, can drive us away from nonfree tools, platforms, and non-open educational resources, to a better future.</a:t>
            </a:r>
            <a:endParaRPr i="1">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sp>
        <p:nvSpPr>
          <p:cNvPr id="297" name="Google Shape;297;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Questions/Comments/Contact Info:</a:t>
            </a:r>
            <a:endParaRPr/>
          </a:p>
        </p:txBody>
      </p:sp>
      <p:sp>
        <p:nvSpPr>
          <p:cNvPr id="298" name="Google Shape;298;p50"/>
          <p:cNvSpPr txBox="1"/>
          <p:nvPr>
            <p:ph idx="1" type="body"/>
          </p:nvPr>
        </p:nvSpPr>
        <p:spPr>
          <a:xfrm>
            <a:off x="1860525" y="2865475"/>
            <a:ext cx="6613500" cy="15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rPr>
              <a:t>Jonathan Poritz:</a:t>
            </a:r>
            <a:br>
              <a:rPr lang="en" sz="2400">
                <a:solidFill>
                  <a:schemeClr val="dk1"/>
                </a:solidFill>
              </a:rPr>
            </a:br>
            <a:r>
              <a:rPr lang="en" sz="2400">
                <a:solidFill>
                  <a:schemeClr val="dk1"/>
                </a:solidFill>
              </a:rPr>
              <a:t>         Web:       </a:t>
            </a:r>
            <a:r>
              <a:rPr lang="en" sz="2400" u="sng">
                <a:solidFill>
                  <a:schemeClr val="hlink"/>
                </a:solidFill>
                <a:hlinkClick r:id="rId3"/>
              </a:rPr>
              <a:t>https://poritz.net/jonathan</a:t>
            </a:r>
            <a:br>
              <a:rPr lang="en" sz="2400">
                <a:solidFill>
                  <a:schemeClr val="dk1"/>
                </a:solidFill>
              </a:rPr>
            </a:br>
            <a:r>
              <a:rPr lang="en" sz="2400">
                <a:solidFill>
                  <a:schemeClr val="dk1"/>
                </a:solidFill>
              </a:rPr>
              <a:t>         Email:      </a:t>
            </a:r>
            <a:r>
              <a:rPr lang="en" sz="2400" u="sng">
                <a:solidFill>
                  <a:schemeClr val="hlink"/>
                </a:solidFill>
                <a:hlinkClick r:id="rId4"/>
              </a:rPr>
              <a:t>jonathan@poritz.net</a:t>
            </a:r>
            <a:br>
              <a:rPr lang="en" sz="2400">
                <a:solidFill>
                  <a:schemeClr val="dk1"/>
                </a:solidFill>
              </a:rPr>
            </a:br>
            <a:r>
              <a:rPr lang="en" sz="2400">
                <a:solidFill>
                  <a:schemeClr val="dk1"/>
                </a:solidFill>
              </a:rPr>
              <a:t>         Twitter:    </a:t>
            </a:r>
            <a:r>
              <a:rPr lang="en" sz="2400" u="sng">
                <a:solidFill>
                  <a:schemeClr val="hlink"/>
                </a:solidFill>
                <a:hlinkClick r:id="rId5"/>
              </a:rPr>
              <a:t>@poritzj</a:t>
            </a:r>
            <a:endParaRPr sz="2400">
              <a:solidFill>
                <a:schemeClr val="dk1"/>
              </a:solidFill>
            </a:endParaRPr>
          </a:p>
          <a:p>
            <a:pPr indent="0" lvl="0" marL="0" rtl="0" algn="l">
              <a:spcBef>
                <a:spcPts val="1600"/>
              </a:spcBef>
              <a:spcAft>
                <a:spcPts val="0"/>
              </a:spcAft>
              <a:buNone/>
            </a:pPr>
            <a:r>
              <a:t/>
            </a:r>
            <a:endParaRPr>
              <a:solidFill>
                <a:schemeClr val="dk1"/>
              </a:solidFill>
            </a:endParaRPr>
          </a:p>
          <a:p>
            <a:pPr indent="0" lvl="0" marL="0" rtl="0" algn="l">
              <a:spcBef>
                <a:spcPts val="1600"/>
              </a:spcBef>
              <a:spcAft>
                <a:spcPts val="1600"/>
              </a:spcAft>
              <a:buNone/>
            </a:pPr>
            <a:r>
              <a:t/>
            </a:r>
            <a:endParaRPr>
              <a:solidFill>
                <a:schemeClr val="dk1"/>
              </a:solidFill>
            </a:endParaRPr>
          </a:p>
        </p:txBody>
      </p:sp>
      <p:sp>
        <p:nvSpPr>
          <p:cNvPr id="299" name="Google Shape;299;p50"/>
          <p:cNvSpPr txBox="1"/>
          <p:nvPr/>
        </p:nvSpPr>
        <p:spPr>
          <a:xfrm>
            <a:off x="1860525" y="1232725"/>
            <a:ext cx="5963100" cy="170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Emily Ragan:</a:t>
            </a:r>
            <a:br>
              <a:rPr lang="en" sz="2400">
                <a:solidFill>
                  <a:schemeClr val="dk1"/>
                </a:solidFill>
              </a:rPr>
            </a:br>
            <a:r>
              <a:rPr lang="en" sz="2400">
                <a:solidFill>
                  <a:schemeClr val="dk1"/>
                </a:solidFill>
              </a:rPr>
              <a:t>        Email:    </a:t>
            </a:r>
            <a:r>
              <a:rPr lang="en" sz="2400" u="sng">
                <a:solidFill>
                  <a:schemeClr val="hlink"/>
                </a:solidFill>
                <a:hlinkClick r:id="rId6"/>
              </a:rPr>
              <a:t>eragan@msudenver.edu</a:t>
            </a:r>
            <a:endParaRPr sz="2400">
              <a:solidFill>
                <a:schemeClr val="dk1"/>
              </a:solidFill>
            </a:endParaRPr>
          </a:p>
          <a:p>
            <a:pPr indent="0" lvl="0" marL="0" rtl="0" algn="l">
              <a:spcBef>
                <a:spcPts val="0"/>
              </a:spcBef>
              <a:spcAft>
                <a:spcPts val="0"/>
              </a:spcAft>
              <a:buNone/>
            </a:pPr>
            <a:r>
              <a:rPr lang="en" sz="2400">
                <a:solidFill>
                  <a:schemeClr val="dk1"/>
                </a:solidFill>
              </a:rPr>
              <a:t>        Twitter:   </a:t>
            </a:r>
            <a:r>
              <a:rPr lang="en" sz="2400" u="sng">
                <a:solidFill>
                  <a:schemeClr val="hlink"/>
                </a:solidFill>
                <a:hlinkClick r:id="rId7"/>
              </a:rPr>
              <a:t>@eragan7</a:t>
            </a:r>
            <a:endParaRPr sz="2400">
              <a:solidFill>
                <a:schemeClr val="dk1"/>
              </a:solidFill>
            </a:endParaRPr>
          </a:p>
          <a:p>
            <a:pPr indent="457200" lvl="0" marL="457200" rtl="0" algn="l">
              <a:spcBef>
                <a:spcPts val="0"/>
              </a:spcBef>
              <a:spcAft>
                <a:spcPts val="0"/>
              </a:spcAft>
              <a:buNone/>
            </a:pPr>
            <a:r>
              <a:t/>
            </a:r>
            <a:endParaRPr sz="1800">
              <a:solidFill>
                <a:schemeClr val="dk1"/>
              </a:solidFill>
            </a:endParaRPr>
          </a:p>
          <a:p>
            <a:pPr indent="457200" lvl="0" marL="45720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