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05600" cy="9944100"/>
  <p:embeddedFontLst>
    <p:embeddedFont>
      <p:font typeface="Comforta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Comfortaa-bold.fntdata"/><Relationship Id="rId6" Type="http://schemas.openxmlformats.org/officeDocument/2006/relationships/slide" Target="slides/slide2.xml"/><Relationship Id="rId18" Type="http://schemas.openxmlformats.org/officeDocument/2006/relationships/font" Target="fonts/Comforta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9100" cy="498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4940" y="0"/>
            <a:ext cx="2949100" cy="498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0688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5171"/>
            <a:ext cx="2949100" cy="4989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4940" y="9445171"/>
            <a:ext cx="2949100" cy="4989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20688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54940" y="9445171"/>
            <a:ext cx="2949100" cy="4989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e034a754c_0_0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e034a754c_0_0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1fe034a754c_0_0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f9a6bb2223_0_0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f9a6bb2223_0_0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1f9a6bb2223_0_0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d3c3aa16a_0_538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fd3c3aa16a_0_538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fd3c3aa16a_0_538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f9a6bb2223_0_11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f9a6bb2223_0_11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1f9a6bb2223_0_11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f9a6bb2223_0_22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f9a6bb2223_0_22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1f9a6bb2223_0_22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f9a6bb2223_0_29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f9a6bb2223_0_29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1f9a6bb2223_0_29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f9a6bb2223_0_34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f9a6bb2223_0_34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1f9a6bb2223_0_34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f9a6bb2223_0_39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f9a6bb2223_0_39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1f9a6bb2223_0_39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f9a6bb2223_0_63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f9a6bb2223_0_63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1f9a6bb2223_0_63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f9a6bb2223_0_44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f9a6bb2223_0_44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1f9a6bb2223_0_44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f9a6bb2223_0_53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1f9a6bb2223_0_53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1f9a6bb2223_0_53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f9a6bb2223_0_58:notes"/>
          <p:cNvSpPr/>
          <p:nvPr>
            <p:ph idx="2" type="sldImg"/>
          </p:nvPr>
        </p:nvSpPr>
        <p:spPr>
          <a:xfrm>
            <a:off x="420688" y="1243013"/>
            <a:ext cx="5964300" cy="335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f9a6bb2223_0_58:notes"/>
          <p:cNvSpPr txBox="1"/>
          <p:nvPr>
            <p:ph idx="1" type="body"/>
          </p:nvPr>
        </p:nvSpPr>
        <p:spPr>
          <a:xfrm>
            <a:off x="680562" y="4785598"/>
            <a:ext cx="5444400" cy="3915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1f9a6bb2223_0_58:notes"/>
          <p:cNvSpPr txBox="1"/>
          <p:nvPr>
            <p:ph idx="12" type="sldNum"/>
          </p:nvPr>
        </p:nvSpPr>
        <p:spPr>
          <a:xfrm>
            <a:off x="3854940" y="9445171"/>
            <a:ext cx="2949000" cy="498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pexels.com/photo/photo-of-a-colorful-ceiling-3685175/" TargetMode="External"/><Relationship Id="rId10" Type="http://schemas.openxmlformats.org/officeDocument/2006/relationships/image" Target="../media/image5.png"/><Relationship Id="rId13" Type="http://schemas.openxmlformats.org/officeDocument/2006/relationships/hyperlink" Target="https://www.pexels.com/photo/photo-of-a-colorful-ceiling-3685175/?utm_content=attributionCopyText&amp;utm_medium=referral&amp;utm_source=pexels" TargetMode="External"/><Relationship Id="rId12" Type="http://schemas.openxmlformats.org/officeDocument/2006/relationships/hyperlink" Target="https://www.pexels.com/@mitchel3uo?utm_content=attributionCopyText&amp;utm_medium=referral&amp;utm_source=pexel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1.png"/><Relationship Id="rId5" Type="http://schemas.openxmlformats.org/officeDocument/2006/relationships/hyperlink" Target="mailto:jonathan@poritz.net" TargetMode="External"/><Relationship Id="rId6" Type="http://schemas.openxmlformats.org/officeDocument/2006/relationships/hyperlink" Target="https://poritz.net/jonathan" TargetMode="External"/><Relationship Id="rId7" Type="http://schemas.openxmlformats.org/officeDocument/2006/relationships/hyperlink" Target="https://creativecommons.org/licenses/by/4.0/" TargetMode="External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irrodl.org/index.php/irrodl/article/view/3096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erudit.org/en/journals/irrodl/2018-v19-n4-irrodl04233/1055532ar.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mediawiki.org" TargetMode="External"/><Relationship Id="rId4" Type="http://schemas.openxmlformats.org/officeDocument/2006/relationships/hyperlink" Target="https://poritz.net/jonathan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hyperlink" Target="http://reclaimhosting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csupworldlanguages.org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opened22.sched.com/#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/>
          <p:cNvPicPr preferRelativeResize="0"/>
          <p:nvPr/>
        </p:nvPicPr>
        <p:blipFill rotWithShape="1">
          <a:blip r:embed="rId3">
            <a:alphaModFix/>
          </a:blip>
          <a:srcRect b="21813" l="5246" r="26086" t="0"/>
          <a:stretch/>
        </p:blipFill>
        <p:spPr>
          <a:xfrm flipH="1" rot="5400000">
            <a:off x="2657476" y="-2657474"/>
            <a:ext cx="6857999" cy="1217294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352450" y="1494425"/>
            <a:ext cx="1666200" cy="3930600"/>
          </a:xfrm>
          <a:prstGeom prst="rect">
            <a:avLst/>
          </a:pr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0500" y="1"/>
            <a:ext cx="3181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/>
          <p:nvPr/>
        </p:nvSpPr>
        <p:spPr>
          <a:xfrm>
            <a:off x="8515250" y="4488225"/>
            <a:ext cx="3342300" cy="11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Jonathan Poritz</a:t>
            </a:r>
            <a:endParaRPr b="1" sz="23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5"/>
              </a:rPr>
              <a:t>jonathan@poritz.net</a:t>
            </a:r>
            <a:endParaRPr sz="17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6"/>
              </a:rPr>
              <a:t>poritz.net/jonathan</a:t>
            </a:r>
            <a:r>
              <a:rPr lang="en-GB" sz="1700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 sz="17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7755300" y="1886775"/>
            <a:ext cx="4039200" cy="914400"/>
          </a:xfrm>
          <a:prstGeom prst="rect">
            <a:avLst/>
          </a:prstGeom>
          <a:solidFill>
            <a:srgbClr val="04191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1FB2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755300" y="2064850"/>
            <a:ext cx="3960600" cy="65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b="1" lang="en-GB" sz="4344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ESEMPI DI OEP</a:t>
            </a:r>
            <a:endParaRPr b="1" sz="8400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descr="by.eps" id="95" name="Google Shape;95;p13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669674" y="6244087"/>
            <a:ext cx="1124676" cy="39964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8515338" y="5611425"/>
            <a:ext cx="3342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ECCETTO DOVE ALTRIMENTI </a:t>
            </a:r>
            <a:endParaRPr b="1" i="0" sz="900" u="none" cap="none" strike="noStrik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SPECIFICATO, QUESTA PRESENTAZIONE </a:t>
            </a:r>
            <a:endParaRPr b="1" i="0" sz="900" u="none" cap="none" strike="noStrik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È RILASCIATA CON LICENZA</a:t>
            </a:r>
            <a:endParaRPr b="1" i="0" sz="900" u="none" cap="none" strike="noStrike">
              <a:solidFill>
                <a:srgbClr val="FFFFFF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87599" y="1989904"/>
            <a:ext cx="806463" cy="8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352450" y="1631250"/>
            <a:ext cx="16662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IN COLLABORAZIONE </a:t>
            </a:r>
            <a:endParaRPr b="1" sz="9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CON</a:t>
            </a:r>
            <a:endParaRPr b="1" sz="9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99" name="Google Shape;99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71614" y="3332358"/>
            <a:ext cx="1438410" cy="6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 txBox="1"/>
          <p:nvPr/>
        </p:nvSpPr>
        <p:spPr>
          <a:xfrm>
            <a:off x="352450" y="3032796"/>
            <a:ext cx="1666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CON IL </a:t>
            </a:r>
            <a:br>
              <a:rPr b="1" lang="en-GB" sz="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lang="en-GB" sz="900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SOSTEGNO DI</a:t>
            </a:r>
            <a:endParaRPr b="1" sz="400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1" name="Google Shape;101;p13"/>
          <p:cNvSpPr txBox="1"/>
          <p:nvPr/>
        </p:nvSpPr>
        <p:spPr>
          <a:xfrm>
            <a:off x="361975" y="4149351"/>
            <a:ext cx="1666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GB" sz="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CON IL </a:t>
            </a:r>
            <a:br>
              <a:rPr b="1" i="0" lang="en-GB" sz="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b="1" i="0" lang="en-GB" sz="900" u="none" cap="none" strike="noStrik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rPr>
              <a:t>PATROCINIO DI</a:t>
            </a:r>
            <a:endParaRPr b="1" i="0" sz="4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352450" y="6244086"/>
            <a:ext cx="4337100" cy="399600"/>
          </a:xfrm>
          <a:prstGeom prst="rect">
            <a:avLst/>
          </a:prstGeom>
          <a:solidFill>
            <a:srgbClr val="FFFFFF">
              <a:alpha val="807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97650" y="6302306"/>
            <a:ext cx="4292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sng" cap="none" strike="noStrike">
                <a:solidFill>
                  <a:srgbClr val="0563C1"/>
                </a:solidFill>
                <a:latin typeface="Comfortaa"/>
                <a:ea typeface="Comfortaa"/>
                <a:cs typeface="Comfortaa"/>
                <a:sym typeface="Comforta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PHOTO OF A COLORFUL CEILING</a:t>
            </a:r>
            <a:r>
              <a:rPr b="1" i="0" lang="en-GB" sz="900" u="sng" cap="none" strike="noStrike">
                <a:solidFill>
                  <a:srgbClr val="0563C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i="0" lang="en-GB" sz="900" u="none" cap="none" strike="noStrike">
                <a:solidFill>
                  <a:srgbClr val="1A1A1A"/>
                </a:solidFill>
                <a:latin typeface="Comfortaa"/>
                <a:ea typeface="Comfortaa"/>
                <a:cs typeface="Comfortaa"/>
                <a:sym typeface="Comfortaa"/>
              </a:rPr>
              <a:t>BY </a:t>
            </a:r>
            <a:r>
              <a:rPr b="1" i="0" lang="en-GB" sz="900" u="none" cap="none" strike="noStrike">
                <a:solidFill>
                  <a:srgbClr val="0563C1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MITCHELL LUO</a:t>
            </a:r>
            <a:r>
              <a:rPr b="1" i="0" lang="en-GB" sz="900" u="none" cap="none" strike="noStrike">
                <a:solidFill>
                  <a:srgbClr val="1A1A1A"/>
                </a:solidFill>
                <a:latin typeface="Comfortaa"/>
                <a:ea typeface="Comfortaa"/>
                <a:cs typeface="Comfortaa"/>
                <a:sym typeface="Comfortaa"/>
              </a:rPr>
              <a:t> FROM </a:t>
            </a:r>
            <a:r>
              <a:rPr b="1" i="0" lang="en-GB" sz="900" u="none" cap="none" strike="noStrike">
                <a:solidFill>
                  <a:srgbClr val="0563C1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PEXELS</a:t>
            </a:r>
            <a:endParaRPr b="1" i="0" sz="900" u="none" cap="none" strike="noStrike">
              <a:solidFill>
                <a:srgbClr val="000000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4" name="Google Shape;104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656290" y="4420307"/>
            <a:ext cx="1135911" cy="937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solidFill>
            <a:srgbClr val="1FB2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593250" y="509600"/>
            <a:ext cx="11005500" cy="44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Avevamo la definizione di</a:t>
            </a:r>
            <a:r>
              <a:rPr lang="en-GB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OEP come:</a:t>
            </a:r>
            <a:br>
              <a:rPr lang="en-GB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“Pratiche collaborative che includono la creazione, </a:t>
            </a:r>
            <a:b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l’uso, il riuso di OER, così come pratiche pedagogiche </a:t>
            </a:r>
            <a:b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che impiegano tecnologie partecipative e social network per interagire, praticare peer-learning, creare conoscenza, e rinforzare il ruolo attivo delle persone che partecipano ad eventi formativi.”</a:t>
            </a:r>
            <a:r>
              <a:rPr lang="en-GB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en-GB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(traduzione da </a:t>
            </a:r>
            <a:r>
              <a:rPr lang="en-GB" sz="2000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Cronin</a:t>
            </a:r>
            <a:r>
              <a:rPr lang="en-GB" sz="2000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,</a:t>
            </a:r>
            <a:r>
              <a:rPr lang="en-GB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2018, CC BY)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Con gli obiettivi di:</a:t>
            </a:r>
            <a:endParaRPr sz="24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568200" y="4743125"/>
            <a:ext cx="1105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4"/>
          <p:cNvSpPr txBox="1"/>
          <p:nvPr/>
        </p:nvSpPr>
        <p:spPr>
          <a:xfrm>
            <a:off x="541875" y="5006375"/>
            <a:ext cx="111492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migliorare sia l’accesso al sapere che il processo di apprendimento</a:t>
            </a:r>
            <a:endParaRPr sz="2400">
              <a:solidFill>
                <a:srgbClr val="1FB2B2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contribuire alla crescita e alla realizzazione del potenziale </a:t>
            </a:r>
            <a:b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di chi apprende. </a:t>
            </a:r>
            <a:endParaRPr>
              <a:solidFill>
                <a:srgbClr val="1FB2B2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solidFill>
            <a:srgbClr val="1FB2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5"/>
          <p:cNvSpPr txBox="1"/>
          <p:nvPr>
            <p:ph type="title"/>
          </p:nvPr>
        </p:nvSpPr>
        <p:spPr>
          <a:xfrm>
            <a:off x="532650" y="368575"/>
            <a:ext cx="1112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9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Definizione: Pedagogia abilitata dalle OER </a:t>
            </a:r>
            <a:r>
              <a:rPr lang="en-GB" sz="25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[“OER-enabled pedagogy”]</a:t>
            </a:r>
            <a:r>
              <a:rPr lang="en-GB" sz="3600">
                <a:solidFill>
                  <a:srgbClr val="1FB2B2"/>
                </a:solidFill>
                <a:highlight>
                  <a:schemeClr val="lt1"/>
                </a:highlight>
              </a:rPr>
              <a:t> </a:t>
            </a:r>
            <a:endParaRPr sz="5200">
              <a:solidFill>
                <a:srgbClr val="1FB2B2"/>
              </a:solidFill>
              <a:highlight>
                <a:schemeClr val="lt1"/>
              </a:highlight>
            </a:endParaRPr>
          </a:p>
        </p:txBody>
      </p:sp>
      <p:sp>
        <p:nvSpPr>
          <p:cNvPr id="121" name="Google Shape;121;p15"/>
          <p:cNvSpPr txBox="1"/>
          <p:nvPr>
            <p:ph idx="1" type="body"/>
          </p:nvPr>
        </p:nvSpPr>
        <p:spPr>
          <a:xfrm>
            <a:off x="601350" y="1628467"/>
            <a:ext cx="11005500" cy="1627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2400">
                <a:solidFill>
                  <a:srgbClr val="1FB2B2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“L’insieme delle pratiche di insegnamento e apprendimento che sono solo possibile o pratico nel contesto delle 5R che sono caratteristiche di OER.”</a:t>
            </a:r>
            <a:r>
              <a:rPr lang="en-GB" sz="24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en-GB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(traduzione da </a:t>
            </a:r>
            <a:r>
              <a:rPr lang="en-GB" sz="20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Wiley &amp; Hilton</a:t>
            </a:r>
            <a:r>
              <a:rPr lang="en-GB" sz="2000" u="sng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,</a:t>
            </a:r>
            <a:r>
              <a:rPr lang="en-GB" sz="2000">
                <a:solidFill>
                  <a:schemeClr val="lt1"/>
                </a:solidFill>
                <a:latin typeface="Comfortaa"/>
                <a:ea typeface="Comfortaa"/>
                <a:cs typeface="Comfortaa"/>
                <a:sym typeface="Comfortaa"/>
              </a:rPr>
              <a:t> 2018, CC BY)</a:t>
            </a:r>
            <a:endParaRPr sz="2000">
              <a:solidFill>
                <a:schemeClr val="l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2" name="Google Shape;122;p15"/>
          <p:cNvSpPr txBox="1"/>
          <p:nvPr/>
        </p:nvSpPr>
        <p:spPr>
          <a:xfrm>
            <a:off x="476075" y="4308725"/>
            <a:ext cx="11162400" cy="215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52000" y="3361000"/>
            <a:ext cx="11104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 è, per me, una prospettiva più concreta e pratica.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Anche se voglio tenere a mente gli ideali superiori dell’OE: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532650" y="4389725"/>
            <a:ext cx="5761500" cy="185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Condivisione dei saperi diversi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Co-creazione di contenuti, percorsi, esercizi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Approccio non giudicante e inclusivo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5925600" y="4308725"/>
            <a:ext cx="56811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5846625" y="4389725"/>
            <a:ext cx="5681100" cy="185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Docente come consulente esperto, circondato da altre figure di esperte/i</a:t>
            </a:r>
            <a:endParaRPr sz="2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Studenti come protagonisti attivi </a:t>
            </a:r>
            <a:b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della propria crescita, in gruppo e singolarmente 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3" name="Google Shape;133;p16"/>
          <p:cNvSpPr txBox="1"/>
          <p:nvPr>
            <p:ph type="title"/>
          </p:nvPr>
        </p:nvSpPr>
        <p:spPr>
          <a:xfrm>
            <a:off x="352375" y="152400"/>
            <a:ext cx="114801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highlight>
                  <a:srgbClr val="1FB2B2"/>
                </a:highlight>
                <a:latin typeface="Comfortaa"/>
                <a:ea typeface="Comfortaa"/>
                <a:cs typeface="Comfortaa"/>
                <a:sym typeface="Comfortaa"/>
              </a:rPr>
              <a:t>Esempi di Pratiche e Pedagogie Open</a:t>
            </a:r>
            <a:endParaRPr>
              <a:solidFill>
                <a:schemeClr val="lt1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34" name="Google Shape;134;p16"/>
          <p:cNvSpPr txBox="1"/>
          <p:nvPr>
            <p:ph idx="1" type="body"/>
          </p:nvPr>
        </p:nvSpPr>
        <p:spPr>
          <a:xfrm>
            <a:off x="440600" y="2075875"/>
            <a:ext cx="11480100" cy="4176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La mia prima esperienza di OEP:</a:t>
            </a:r>
            <a:endParaRPr b="1" sz="2400"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highlight>
                  <a:srgbClr val="1FB2B2"/>
                </a:highlight>
                <a:latin typeface="Comfortaa"/>
                <a:ea typeface="Comfortaa"/>
                <a:cs typeface="Comfortaa"/>
                <a:sym typeface="Comfortaa"/>
              </a:rPr>
              <a:t>Gli studenti scrivono il loro libro di testo sotto forma di wiki</a:t>
            </a:r>
            <a:r>
              <a:rPr lang="en-GB" sz="2400">
                <a:solidFill>
                  <a:srgbClr val="2B2C36"/>
                </a:solidFill>
                <a:highlight>
                  <a:srgbClr val="FFFFFF"/>
                </a:highlight>
                <a:latin typeface="Comfortaa"/>
                <a:ea typeface="Comfortaa"/>
                <a:cs typeface="Comfortaa"/>
                <a:sym typeface="Comfortaa"/>
              </a:rPr>
              <a:t>: Una soluzione quando non c’</a:t>
            </a: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è tempo di ordinare il libro perfetto … che da agli studenti più autonomia, voce, ed opportunit</a:t>
            </a:r>
            <a:r>
              <a:rPr lang="en-GB" sz="24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à di esercitarsi a scrivere la matematica (teoremi, dimostrazioni, ecc.).</a:t>
            </a:r>
            <a:endParaRPr sz="2400"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Per Colorado State University Pueblo, 2012, Math 419, “Teoria dei numeri”: libro scritto in</a:t>
            </a:r>
            <a:r>
              <a:rPr lang="en-GB" sz="2400">
                <a:solidFill>
                  <a:srgbClr val="595959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GB" sz="2400" u="sng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MediaWiki</a:t>
            </a:r>
            <a:r>
              <a:rPr lang="en-GB" sz="2400">
                <a:solidFill>
                  <a:srgbClr val="595959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sul mio sito web </a:t>
            </a:r>
            <a:r>
              <a:rPr lang="en-GB" sz="2400" u="sng">
                <a:solidFill>
                  <a:srgbClr val="0097A7"/>
                </a:solid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poritz.net/jonathan</a:t>
            </a:r>
            <a:r>
              <a:rPr lang="en-GB" sz="2400"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400"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t/>
            </a:r>
            <a:endParaRPr sz="16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7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750" y="1374350"/>
            <a:ext cx="5194261" cy="410927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/>
        </p:nvSpPr>
        <p:spPr>
          <a:xfrm>
            <a:off x="936775" y="952125"/>
            <a:ext cx="48819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Cos’</a:t>
            </a: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è “MediWiki”?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Il software libero dietro uno dei siti web più popolari del pianeta: Wikipedia.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Nel 2012 richiedeva una certa esperienza per essere amministrato, ma oggi è quasi interamente punta e clicca, </a:t>
            </a:r>
            <a:r>
              <a:rPr i="1"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e.g.,</a:t>
            </a: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vedi </a:t>
            </a:r>
            <a:r>
              <a:rPr lang="en-GB" sz="24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4"/>
              </a:rPr>
              <a:t>Reclaim Hosting</a:t>
            </a: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.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4225" y="439728"/>
            <a:ext cx="9203559" cy="599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2575" y="438287"/>
            <a:ext cx="9186851" cy="600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0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63" name="Google Shape;16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513" y="391813"/>
            <a:ext cx="9314976" cy="607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0" name="Google Shape;17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1613" y="442925"/>
            <a:ext cx="9208776" cy="599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7" name="Google Shape;17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225" y="503900"/>
            <a:ext cx="4542075" cy="587149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 txBox="1"/>
          <p:nvPr/>
        </p:nvSpPr>
        <p:spPr>
          <a:xfrm>
            <a:off x="726175" y="570400"/>
            <a:ext cx="5528400" cy="59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Colorado State University Pueblo, 2015, Math 319, sempre “Teoria dei numeri” ma ad un livello inferiore: quindi volevo mostrare agli studenti una buona scrittura della matematica.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Sapevo cosa volevo insegnare.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Avevo già una grande parte scritta.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Perché non creare una OER completa da condividere con il mondo?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85" name="Google Shape;185;p23"/>
          <p:cNvSpPr txBox="1"/>
          <p:nvPr/>
        </p:nvSpPr>
        <p:spPr>
          <a:xfrm>
            <a:off x="620850" y="688875"/>
            <a:ext cx="10596300" cy="3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Per chi non vuole amministrare MediWiki, ci sono modi molto </a:t>
            </a: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più facili di gestire un sito web dove gruppi di studenti possono lavorare insieme e vedere tutti i lavori degli altri … Google docs o molti altri siti semplici, magari sull'LMS o su qualche altro spazio pubblico gestito dalla tua istituzione (o procurati il tuo sito web, è facile ed economico. </a:t>
            </a:r>
            <a:r>
              <a:rPr lang="en-GB" sz="1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(anche se forse non è così semplice per i testi matematici)</a:t>
            </a:r>
            <a:endParaRPr sz="1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Per esempio, il lavoro di Dr.ssa Alegria Ribadeneira di CSUP:</a:t>
            </a:r>
            <a:b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en-GB" sz="24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vedere </a:t>
            </a:r>
            <a:r>
              <a:rPr lang="en-GB" sz="24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csupworldlanguages.org</a:t>
            </a:r>
            <a:endParaRPr sz="24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4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2" name="Google Shape;192;p24"/>
          <p:cNvSpPr txBox="1"/>
          <p:nvPr/>
        </p:nvSpPr>
        <p:spPr>
          <a:xfrm>
            <a:off x="699150" y="465100"/>
            <a:ext cx="10793700" cy="57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Ultimo esempio…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highlight>
                  <a:srgbClr val="1FB2B2"/>
                </a:highlight>
                <a:latin typeface="Comfortaa"/>
                <a:ea typeface="Comfortaa"/>
                <a:cs typeface="Comfortaa"/>
                <a:sym typeface="Comfortaa"/>
              </a:rPr>
              <a:t>La mia traiettoria nella valutazione: </a:t>
            </a:r>
            <a:r>
              <a:rPr b="1"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Nell’OE, parliamo spesso di</a:t>
            </a:r>
            <a:r>
              <a:rPr b="1"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Compiti usa-e-getta</a:t>
            </a: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(“Disposable assignments”), che sono compiti che aiutano gli studenti a imparare una cosa particolare, ma poi non hanno più scopo o motivo per essere trattenuti, 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Compiti rinnovabili</a:t>
            </a: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 (“Renewable assignments”), che aiutano gli studenti ad apprendere ma contribuiscono anche allo stato generale di conoscenza degli altri.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Per esempio: esercizi di aritmetica sono usa-e-getta, mentre i compiti di Prof.ssa Ribadeneira.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highlight>
                  <a:schemeClr val="lt1"/>
                </a:highlight>
                <a:latin typeface="Comfortaa"/>
                <a:ea typeface="Comfortaa"/>
                <a:cs typeface="Comfortaa"/>
                <a:sym typeface="Comfortaa"/>
              </a:rPr>
              <a:t>(Espressioni ancora di David Wiley!)</a:t>
            </a:r>
            <a:endParaRPr sz="2000">
              <a:solidFill>
                <a:schemeClr val="dk1"/>
              </a:solidFill>
              <a:highlight>
                <a:schemeClr val="lt1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/>
          <p:nvPr/>
        </p:nvSpPr>
        <p:spPr>
          <a:xfrm>
            <a:off x="143550" y="152400"/>
            <a:ext cx="11904900" cy="6574500"/>
          </a:xfrm>
          <a:prstGeom prst="rect">
            <a:avLst/>
          </a:prstGeom>
          <a:noFill/>
          <a:ln cap="flat" cmpd="sng" w="228600">
            <a:solidFill>
              <a:srgbClr val="1FB2B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FFFFFF"/>
              </a:solidFill>
              <a:highlight>
                <a:srgbClr val="1FB2B2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639900" y="1110075"/>
            <a:ext cx="10912200" cy="49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Allora, arriviamo agli esami “open book” … o anche </a:t>
            </a:r>
            <a:r>
              <a:rPr b="1" lang="en-GB" sz="2400">
                <a:latin typeface="Comfortaa"/>
                <a:ea typeface="Comfortaa"/>
                <a:cs typeface="Comfortaa"/>
                <a:sym typeface="Comfortaa"/>
              </a:rPr>
              <a:t>“open internet”</a:t>
            </a: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!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O forse all’Ungrading (vedere </a:t>
            </a:r>
            <a:r>
              <a:rPr b="1" lang="en-GB" sz="2400">
                <a:latin typeface="Comfortaa"/>
                <a:ea typeface="Comfortaa"/>
                <a:cs typeface="Comfortaa"/>
                <a:sym typeface="Comfortaa"/>
              </a:rPr>
              <a:t>UNgrading: </a:t>
            </a:r>
            <a:r>
              <a:rPr b="1" lang="en-GB" sz="23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Why Rating Students Undermines Learning (and What to Do Instead)</a:t>
            </a: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, di Susan Bloom, 2020), la “nonvalutazione”.  Aumenta la giustizia, l'apprendimento, l’autonomia degli studenti….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Credo che la nonvalutazione sia un OEP: vedere “</a:t>
            </a:r>
            <a:r>
              <a:rPr lang="en-GB" sz="24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Open Pedagogy and Ungrading: Overlapping Pedagogies of Care</a:t>
            </a: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” di Heather Miceli, 2022.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Comfortaa"/>
                <a:ea typeface="Comfortaa"/>
                <a:cs typeface="Comfortaa"/>
                <a:sym typeface="Comfortaa"/>
              </a:rPr>
              <a:t>Per esempio, per il Creative Commons Certificate course uso “auto-valutazione.”</a:t>
            </a:r>
            <a:endParaRPr sz="24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