
<file path=[Content_Types].xml><?xml version="1.0" encoding="utf-8"?>
<Types xmlns="http://schemas.openxmlformats.org/package/2006/content-types">
  <Default ContentType="image/jpeg" Extension="jpg"/>
  <Default ContentType="image/png" Extension="png"/>
  <Default ContentType="application/vnd.openxmlformats-package.relationships+xml" Extension="rels"/>
  <Default ContentType="application/xml" Extension="xml"/>
  <Override ContentType="application/vnd.openxmlformats-officedocument.presentationml.notesMaster+xml" PartName="/ppt/notesMasters/notesMaster1.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notesSlide+xml" PartName="/ppt/notesSlides/notesSlide21.xml"/>
  <Override ContentType="application/vnd.openxmlformats-officedocument.presentationml.notesSlide+xml" PartName="/ppt/notesSlides/notesSlide22.xml"/>
  <Override ContentType="application/vnd.openxmlformats-officedocument.presentationml.notesSlide+xml" PartName="/ppt/notesSlides/notesSlide23.xml"/>
  <Override ContentType="application/vnd.openxmlformats-officedocument.presentationml.notesSlide+xml" PartName="/ppt/notesSlides/notesSlide24.xml"/>
  <Override ContentType="application/vnd.openxmlformats-officedocument.presentationml.notesSlide+xml" PartName="/ppt/notesSlides/notesSlide25.xml"/>
  <Override ContentType="application/vnd.openxmlformats-officedocument.presentationml.notesSlide+xml" PartName="/ppt/notesSlides/notesSlide26.xml"/>
  <Override ContentType="application/vnd.openxmlformats-officedocument.presentationml.notesSlide+xml" PartName="/ppt/notesSlides/notesSlide27.xml"/>
  <Override ContentType="application/vnd.openxmlformats-officedocument.presentationml.notesSlide+xml" PartName="/ppt/notesSlides/notesSlide28.xml"/>
  <Override ContentType="application/vnd.openxmlformats-officedocument.presentationml.notesSlide+xml" PartName="/ppt/notesSlides/notesSlide29.xml"/>
  <Override ContentType="application/vnd.openxmlformats-officedocument.presentationml.notesSlide+xml" PartName="/ppt/notesSlides/notesSlide30.xml"/>
  <Override ContentType="application/vnd.openxmlformats-officedocument.presentationml.notesSlide+xml" PartName="/ppt/notesSlides/notesSlide31.xml"/>
  <Override ContentType="application/vnd.openxmlformats-officedocument.presentationml.notesSlide+xml" PartName="/ppt/notesSlides/notesSlide32.xml"/>
  <Override ContentType="application/vnd.openxmlformats-officedocument.presentationml.notesSlide+xml" PartName="/ppt/notesSlides/notesSlide33.xml"/>
  <Override ContentType="application/vnd.openxmlformats-officedocument.presentationml.notesSlide+xml" PartName="/ppt/notesSlides/notesSlide34.xml"/>
  <Override ContentType="application/vnd.openxmlformats-officedocument.presentationml.notesSlide+xml" PartName="/ppt/notesSlides/notesSlide35.xml"/>
  <Override ContentType="application/vnd.openxmlformats-officedocument.presentationml.notesSlide+xml" PartName="/ppt/notesSlides/notesSlide36.xml"/>
  <Override ContentType="application/vnd.openxmlformats-officedocument.presentationml.notesSlide+xml" PartName="/ppt/notesSlides/notesSlide37.xml"/>
  <Override ContentType="application/vnd.openxmlformats-officedocument.presentationml.notesSlide+xml" PartName="/ppt/notesSlides/notesSlide38.xml"/>
  <Override ContentType="application/vnd.openxmlformats-officedocument.presentationml.notesSlide+xml" PartName="/ppt/notesSlides/notesSlide39.xml"/>
  <Override ContentType="application/vnd.openxmlformats-officedocument.presentationml.notesSlide+xml" PartName="/ppt/notesSlides/notesSlide40.xml"/>
  <Override ContentType="application/vnd.openxmlformats-officedocument.presentationml.notesSlide+xml" PartName="/ppt/notesSlides/notesSlide41.xml"/>
  <Override ContentType="application/vnd.openxmlformats-officedocument.presentationml.notesSlide+xml" PartName="/ppt/notesSlides/notesSlide42.xml"/>
  <Override ContentType="application/vnd.openxmlformats-officedocument.presentationml.notesSlide+xml" PartName="/ppt/notesSlides/notesSlide43.xml"/>
  <Override ContentType="application/vnd.openxmlformats-officedocument.presentationml.notesSlide+xml" PartName="/ppt/notesSlides/notesSlide4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47.xml"/>
  <Override ContentType="application/vnd.openxmlformats-officedocument.presentationml.notesSlide+xml" PartName="/ppt/notesSlides/notesSlide48.xml"/>
  <Override ContentType="application/vnd.openxmlformats-officedocument.presentationml.notesSlide+xml" PartName="/ppt/notesSlides/notesSlide49.xml"/>
  <Override ContentType="application/vnd.openxmlformats-officedocument.presentationml.notesSlide+xml" PartName="/ppt/notesSlides/notesSlide50.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Props+xml" PartName="/ppt/presProps.xml"/>
  <Override ContentType="application/vnd.openxmlformats-officedocument.presentationml.presentation.main+xml" PartName="/ppt/presentation.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viewProps+xml" PartName="/ppt/view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72" r:id="rId4"/>
    <p:sldMasterId id="214748367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users/JaiMagazine-494761/?utm_source=link-attribution&amp;utm_medium=referral&amp;utm_campaign=image&amp;utm_content=480951" TargetMode="External"/><Relationship Id="rId3" Type="http://schemas.openxmlformats.org/officeDocument/2006/relationships/hyperlink" Target="https://pixabay.com/?utm_source=link-attribution&amp;utm_medium=referral&amp;utm_campaign=image&amp;utm_content=480951"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photos/climber-rock-wall-vertical-984380/"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users/geralt-9301/?utm_source=link-attribution&amp;utm_medium=referral&amp;utm_campaign=image&amp;utm_content=3483960" TargetMode="External"/><Relationship Id="rId3" Type="http://schemas.openxmlformats.org/officeDocument/2006/relationships/hyperlink" Target="https://pixabay.com/?utm_source=link-attribution&amp;utm_medium=referral&amp;utm_campaign=image&amp;utm_content=3483960"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users/tania1974-2584320/?utm_source=link-attribution&amp;utm_medium=referral&amp;utm_campaign=image&amp;utm_content=3352996" TargetMode="External"/><Relationship Id="rId3" Type="http://schemas.openxmlformats.org/officeDocument/2006/relationships/hyperlink" Target="https://pixabay.com/?utm_source=link-attribution&amp;utm_medium=referral&amp;utm_campaign=image&amp;utm_content=3352996"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abay.com/illustrations/fist-liberate-change-freedom-681848/"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g64ea2338e5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64ea2338e5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191B26"/>
                </a:solidFill>
              </a:rPr>
              <a:t>Image by </a:t>
            </a:r>
            <a:r>
              <a:rPr lang="en" u="sng">
                <a:solidFill>
                  <a:srgbClr val="191B26"/>
                </a:solidFill>
                <a:hlinkClick r:id="rId2"/>
              </a:rPr>
              <a:t>JaiMagazine</a:t>
            </a:r>
            <a:r>
              <a:rPr lang="en">
                <a:solidFill>
                  <a:srgbClr val="191B26"/>
                </a:solidFill>
              </a:rPr>
              <a:t> from </a:t>
            </a:r>
            <a:r>
              <a:rPr lang="en" u="sng">
                <a:solidFill>
                  <a:srgbClr val="191B26"/>
                </a:solidFill>
                <a:hlinkClick r:id="rId3"/>
              </a:rPr>
              <a:t>Pixabay</a:t>
            </a:r>
            <a:r>
              <a:rPr lang="en">
                <a:solidFill>
                  <a:srgbClr val="191B26"/>
                </a:solidFill>
                <a:highlight>
                  <a:srgbClr val="FFFFFF"/>
                </a:highlight>
              </a:rPr>
              <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700e8e018e_5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https://pixabay.com/photos/climber-rock-wall-vertical-984380/</a:t>
            </a:r>
            <a:endParaRPr/>
          </a:p>
        </p:txBody>
      </p:sp>
      <p:sp>
        <p:nvSpPr>
          <p:cNvPr id="124" name="Google Shape;124;g700e8e018e_5_5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 name="Shape 129"/>
        <p:cNvGrpSpPr/>
        <p:nvPr/>
      </p:nvGrpSpPr>
      <p:grpSpPr>
        <a:xfrm>
          <a:off x="0" y="0"/>
          <a:ext cx="0" cy="0"/>
          <a:chOff x="0" y="0"/>
          <a:chExt cx="0" cy="0"/>
        </a:xfrm>
      </p:grpSpPr>
      <p:sp>
        <p:nvSpPr>
          <p:cNvPr id="130" name="Google Shape;130;g700e8e018e_5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g700e8e018e_5_6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Google Shape;137;g700e8e018e_5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g700e8e018e_5_7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g700e8e018e_5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g700e8e018e_5_7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2" name="Shape 152"/>
        <p:cNvGrpSpPr/>
        <p:nvPr/>
      </p:nvGrpSpPr>
      <p:grpSpPr>
        <a:xfrm>
          <a:off x="0" y="0"/>
          <a:ext cx="0" cy="0"/>
          <a:chOff x="0" y="0"/>
          <a:chExt cx="0" cy="0"/>
        </a:xfrm>
      </p:grpSpPr>
      <p:sp>
        <p:nvSpPr>
          <p:cNvPr id="153" name="Google Shape;153;g700e8e018e_5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g700e8e018e_5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Image on left </a:t>
            </a:r>
            <a:r>
              <a:rPr lang="en">
                <a:solidFill>
                  <a:srgbClr val="333333"/>
                </a:solidFill>
              </a:rPr>
              <a:t>Image by </a:t>
            </a:r>
            <a:r>
              <a:rPr lang="en" u="sng">
                <a:solidFill>
                  <a:schemeClr val="hlink"/>
                </a:solidFill>
                <a:hlinkClick r:id="rId2"/>
              </a:rPr>
              <a:t>Gerd Altmann</a:t>
            </a:r>
            <a:r>
              <a:rPr lang="en">
                <a:solidFill>
                  <a:srgbClr val="333333"/>
                </a:solidFill>
              </a:rPr>
              <a:t> from </a:t>
            </a:r>
            <a:r>
              <a:rPr lang="en" u="sng">
                <a:solidFill>
                  <a:schemeClr val="hlink"/>
                </a:solidFill>
                <a:hlinkClick r:id="rId3"/>
              </a:rPr>
              <a:t>Pixabay</a:t>
            </a:r>
            <a:r>
              <a:rPr lang="en">
                <a:solidFill>
                  <a:srgbClr val="333333"/>
                </a:solidFill>
                <a:highlight>
                  <a:srgbClr val="FFFFFF"/>
                </a:highlight>
              </a:rPr>
              <a:t> </a:t>
            </a:r>
            <a:endParaRPr/>
          </a:p>
          <a:p>
            <a:pPr indent="0" lvl="0" marL="0" rtl="0" algn="l">
              <a:lnSpc>
                <a:spcPct val="100000"/>
              </a:lnSpc>
              <a:spcBef>
                <a:spcPts val="0"/>
              </a:spcBef>
              <a:spcAft>
                <a:spcPts val="0"/>
              </a:spcAft>
              <a:buSzPts val="1100"/>
              <a:buNone/>
            </a:pPr>
            <a:r>
              <a:rPr lang="en"/>
              <a:t>Image on right includes logos from the phet simulations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700e8e018e_5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700e8e018e_5_9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g700e8e018e_5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700e8e018e_5_9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700e8e018e_5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700e8e018e_5_10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g700e8e018e_5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g700e8e018e_5_1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g700e8e018e_5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700e8e018e_5_11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9" name="Shape 199"/>
        <p:cNvGrpSpPr/>
        <p:nvPr/>
      </p:nvGrpSpPr>
      <p:grpSpPr>
        <a:xfrm>
          <a:off x="0" y="0"/>
          <a:ext cx="0" cy="0"/>
          <a:chOff x="0" y="0"/>
          <a:chExt cx="0" cy="0"/>
        </a:xfrm>
      </p:grpSpPr>
      <p:sp>
        <p:nvSpPr>
          <p:cNvPr id="200" name="Google Shape;200;g700e8e018e_5_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g700e8e018e_5_1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
              <a:t>While only 45% of students preferred online materials, 75% preferred free access over a traditional textbook</a:t>
            </a:r>
            <a:endParaRPr/>
          </a:p>
          <a:p>
            <a:pPr indent="0" lvl="0" marL="0" marR="0" rtl="0" algn="l">
              <a:lnSpc>
                <a:spcPct val="100000"/>
              </a:lnSpc>
              <a:spcBef>
                <a:spcPts val="0"/>
              </a:spcBef>
              <a:spcAft>
                <a:spcPts val="0"/>
              </a:spcAft>
              <a:buClr>
                <a:srgbClr val="000000"/>
              </a:buClr>
              <a:buSzPts val="1100"/>
              <a:buFont typeface="Arial"/>
              <a:buNone/>
            </a:pPr>
            <a:r>
              <a:rPr lang="en"/>
              <a:t>In SRI comments one student mentioned how much they appreciated being able to get a print copy of the book</a:t>
            </a:r>
            <a:endParaRPr/>
          </a:p>
          <a:p>
            <a:pPr indent="-228600" lvl="0" marL="457200" rtl="0" algn="l">
              <a:lnSpc>
                <a:spcPct val="100000"/>
              </a:lnSpc>
              <a:spcBef>
                <a:spcPts val="0"/>
              </a:spcBef>
              <a:spcAft>
                <a:spcPts val="0"/>
              </a:spcAft>
              <a:buSzPts val="1100"/>
              <a:buNone/>
            </a:pPr>
            <a:r>
              <a:t/>
            </a:r>
            <a:endParaRPr/>
          </a:p>
        </p:txBody>
      </p:sp>
      <p:sp>
        <p:nvSpPr>
          <p:cNvPr id="202" name="Google Shape;202;g700e8e018e_5_1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Google Shape;206;g700e8e018e_5_1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 name="Google Shape;207;g700e8e018e_5_1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a:t>85% of students agreed that the course materials helped them achieve the course learning objectives</a:t>
            </a:r>
            <a:endParaRPr/>
          </a:p>
        </p:txBody>
      </p:sp>
      <p:sp>
        <p:nvSpPr>
          <p:cNvPr id="208" name="Google Shape;208;g700e8e018e_5_13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700e8e018e_5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g700e8e018e_5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g700e8e018e_5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g700e8e018e_5_14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1" name="Shape 231"/>
        <p:cNvGrpSpPr/>
        <p:nvPr/>
      </p:nvGrpSpPr>
      <p:grpSpPr>
        <a:xfrm>
          <a:off x="0" y="0"/>
          <a:ext cx="0" cy="0"/>
          <a:chOff x="0" y="0"/>
          <a:chExt cx="0" cy="0"/>
        </a:xfrm>
      </p:grpSpPr>
      <p:sp>
        <p:nvSpPr>
          <p:cNvPr id="232" name="Google Shape;232;g700e8e018e_5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 name="Google Shape;233;g700e8e018e_5_1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Image by </a:t>
            </a:r>
            <a:r>
              <a:rPr lang="en" sz="1200" u="sng">
                <a:solidFill>
                  <a:schemeClr val="hlink"/>
                </a:solidFill>
                <a:latin typeface="Calibri"/>
                <a:ea typeface="Calibri"/>
                <a:cs typeface="Calibri"/>
                <a:sym typeface="Calibri"/>
                <a:hlinkClick r:id="rId2"/>
              </a:rPr>
              <a:t>Tania Rodriguez</a:t>
            </a:r>
            <a:r>
              <a:rPr lang="en" sz="1200">
                <a:solidFill>
                  <a:schemeClr val="dk1"/>
                </a:solidFill>
                <a:latin typeface="Calibri"/>
                <a:ea typeface="Calibri"/>
                <a:cs typeface="Calibri"/>
                <a:sym typeface="Calibri"/>
              </a:rPr>
              <a:t> from </a:t>
            </a:r>
            <a:r>
              <a:rPr lang="en" sz="1200" u="sng">
                <a:solidFill>
                  <a:schemeClr val="hlink"/>
                </a:solidFill>
                <a:latin typeface="Calibri"/>
                <a:ea typeface="Calibri"/>
                <a:cs typeface="Calibri"/>
                <a:sym typeface="Calibri"/>
                <a:hlinkClick r:id="rId3"/>
              </a:rPr>
              <a:t>Pixabay</a:t>
            </a:r>
            <a:endParaRPr sz="1200" u="sng">
              <a:solidFill>
                <a:schemeClr val="hlink"/>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7" name="Shape 237"/>
        <p:cNvGrpSpPr/>
        <p:nvPr/>
      </p:nvGrpSpPr>
      <p:grpSpPr>
        <a:xfrm>
          <a:off x="0" y="0"/>
          <a:ext cx="0" cy="0"/>
          <a:chOff x="0" y="0"/>
          <a:chExt cx="0" cy="0"/>
        </a:xfrm>
      </p:grpSpPr>
      <p:sp>
        <p:nvSpPr>
          <p:cNvPr id="238" name="Google Shape;238;g700e8e018e_5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 name="Google Shape;239;g700e8e018e_5_1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g700e8e018e_5_1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g700e8e018e_5_1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700e8e018e_5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 name="Google Shape;252;g700e8e018e_5_1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g700e8e018e_5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700e8e018e_5_17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0" name="Shape 270"/>
        <p:cNvGrpSpPr/>
        <p:nvPr/>
      </p:nvGrpSpPr>
      <p:grpSpPr>
        <a:xfrm>
          <a:off x="0" y="0"/>
          <a:ext cx="0" cy="0"/>
          <a:chOff x="0" y="0"/>
          <a:chExt cx="0" cy="0"/>
        </a:xfrm>
      </p:grpSpPr>
      <p:sp>
        <p:nvSpPr>
          <p:cNvPr id="271" name="Google Shape;271;g700e8e018e_5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g700e8e018e_5_18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0" name="Shape 280"/>
        <p:cNvGrpSpPr/>
        <p:nvPr/>
      </p:nvGrpSpPr>
      <p:grpSpPr>
        <a:xfrm>
          <a:off x="0" y="0"/>
          <a:ext cx="0" cy="0"/>
          <a:chOff x="0" y="0"/>
          <a:chExt cx="0" cy="0"/>
        </a:xfrm>
      </p:grpSpPr>
      <p:sp>
        <p:nvSpPr>
          <p:cNvPr id="281" name="Google Shape;281;g64f3b26126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64f3b26126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by John Hain from </a:t>
            </a:r>
            <a:r>
              <a:rPr lang="en" u="sng">
                <a:solidFill>
                  <a:schemeClr val="hlink"/>
                </a:solidFill>
                <a:hlinkClick r:id="rId2"/>
              </a:rPr>
              <a:t>https://pixabay.com/illustrations/fist-liberate-change-freedom-681848/</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6" name="Shape 286"/>
        <p:cNvGrpSpPr/>
        <p:nvPr/>
      </p:nvGrpSpPr>
      <p:grpSpPr>
        <a:xfrm>
          <a:off x="0" y="0"/>
          <a:ext cx="0" cy="0"/>
          <a:chOff x="0" y="0"/>
          <a:chExt cx="0" cy="0"/>
        </a:xfrm>
      </p:grpSpPr>
      <p:sp>
        <p:nvSpPr>
          <p:cNvPr id="287" name="Google Shape;287;g64f3b26126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64f3b26126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2" name="Shape 292"/>
        <p:cNvGrpSpPr/>
        <p:nvPr/>
      </p:nvGrpSpPr>
      <p:grpSpPr>
        <a:xfrm>
          <a:off x="0" y="0"/>
          <a:ext cx="0" cy="0"/>
          <a:chOff x="0" y="0"/>
          <a:chExt cx="0" cy="0"/>
        </a:xfrm>
      </p:grpSpPr>
      <p:sp>
        <p:nvSpPr>
          <p:cNvPr id="293" name="Google Shape;293;g6537c2db94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6537c2db9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8" name="Shape 298"/>
        <p:cNvGrpSpPr/>
        <p:nvPr/>
      </p:nvGrpSpPr>
      <p:grpSpPr>
        <a:xfrm>
          <a:off x="0" y="0"/>
          <a:ext cx="0" cy="0"/>
          <a:chOff x="0" y="0"/>
          <a:chExt cx="0" cy="0"/>
        </a:xfrm>
      </p:grpSpPr>
      <p:sp>
        <p:nvSpPr>
          <p:cNvPr id="299" name="Google Shape;299;g6537c2db94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6537c2db94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Google Shape;305;g6537c2db9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6537c2db9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0" name="Shape 310"/>
        <p:cNvGrpSpPr/>
        <p:nvPr/>
      </p:nvGrpSpPr>
      <p:grpSpPr>
        <a:xfrm>
          <a:off x="0" y="0"/>
          <a:ext cx="0" cy="0"/>
          <a:chOff x="0" y="0"/>
          <a:chExt cx="0" cy="0"/>
        </a:xfrm>
      </p:grpSpPr>
      <p:sp>
        <p:nvSpPr>
          <p:cNvPr id="311" name="Google Shape;311;g6537c2db9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6537c2db9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g6537c2db94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6537c2db94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2" name="Shape 322"/>
        <p:cNvGrpSpPr/>
        <p:nvPr/>
      </p:nvGrpSpPr>
      <p:grpSpPr>
        <a:xfrm>
          <a:off x="0" y="0"/>
          <a:ext cx="0" cy="0"/>
          <a:chOff x="0" y="0"/>
          <a:chExt cx="0" cy="0"/>
        </a:xfrm>
      </p:grpSpPr>
      <p:sp>
        <p:nvSpPr>
          <p:cNvPr id="323" name="Google Shape;323;g6537c2db94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6537c2db94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Google Shape;329;g6537c2db94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6537c2db94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4" name="Shape 334"/>
        <p:cNvGrpSpPr/>
        <p:nvPr/>
      </p:nvGrpSpPr>
      <p:grpSpPr>
        <a:xfrm>
          <a:off x="0" y="0"/>
          <a:ext cx="0" cy="0"/>
          <a:chOff x="0" y="0"/>
          <a:chExt cx="0" cy="0"/>
        </a:xfrm>
      </p:grpSpPr>
      <p:sp>
        <p:nvSpPr>
          <p:cNvPr id="335" name="Google Shape;335;g6537c2db94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6537c2db94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0" name="Shape 340"/>
        <p:cNvGrpSpPr/>
        <p:nvPr/>
      </p:nvGrpSpPr>
      <p:grpSpPr>
        <a:xfrm>
          <a:off x="0" y="0"/>
          <a:ext cx="0" cy="0"/>
          <a:chOff x="0" y="0"/>
          <a:chExt cx="0" cy="0"/>
        </a:xfrm>
      </p:grpSpPr>
      <p:sp>
        <p:nvSpPr>
          <p:cNvPr id="341" name="Google Shape;341;g6537c2db94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6537c2db9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5" name="Shape 345"/>
        <p:cNvGrpSpPr/>
        <p:nvPr/>
      </p:nvGrpSpPr>
      <p:grpSpPr>
        <a:xfrm>
          <a:off x="0" y="0"/>
          <a:ext cx="0" cy="0"/>
          <a:chOff x="0" y="0"/>
          <a:chExt cx="0" cy="0"/>
        </a:xfrm>
      </p:grpSpPr>
      <p:sp>
        <p:nvSpPr>
          <p:cNvPr id="346" name="Google Shape;346;g6537c2db94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6537c2db94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1" name="Shape 351"/>
        <p:cNvGrpSpPr/>
        <p:nvPr/>
      </p:nvGrpSpPr>
      <p:grpSpPr>
        <a:xfrm>
          <a:off x="0" y="0"/>
          <a:ext cx="0" cy="0"/>
          <a:chOff x="0" y="0"/>
          <a:chExt cx="0" cy="0"/>
        </a:xfrm>
      </p:grpSpPr>
      <p:sp>
        <p:nvSpPr>
          <p:cNvPr id="352" name="Google Shape;352;g6537c2db94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6537c2db94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7" name="Shape 357"/>
        <p:cNvGrpSpPr/>
        <p:nvPr/>
      </p:nvGrpSpPr>
      <p:grpSpPr>
        <a:xfrm>
          <a:off x="0" y="0"/>
          <a:ext cx="0" cy="0"/>
          <a:chOff x="0" y="0"/>
          <a:chExt cx="0" cy="0"/>
        </a:xfrm>
      </p:grpSpPr>
      <p:sp>
        <p:nvSpPr>
          <p:cNvPr id="358" name="Google Shape;358;g6537c2db94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6537c2db94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4" name="Shape 364"/>
        <p:cNvGrpSpPr/>
        <p:nvPr/>
      </p:nvGrpSpPr>
      <p:grpSpPr>
        <a:xfrm>
          <a:off x="0" y="0"/>
          <a:ext cx="0" cy="0"/>
          <a:chOff x="0" y="0"/>
          <a:chExt cx="0" cy="0"/>
        </a:xfrm>
      </p:grpSpPr>
      <p:sp>
        <p:nvSpPr>
          <p:cNvPr id="365" name="Google Shape;365;g6537c2db94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6537c2db94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9" name="Shape 369"/>
        <p:cNvGrpSpPr/>
        <p:nvPr/>
      </p:nvGrpSpPr>
      <p:grpSpPr>
        <a:xfrm>
          <a:off x="0" y="0"/>
          <a:ext cx="0" cy="0"/>
          <a:chOff x="0" y="0"/>
          <a:chExt cx="0" cy="0"/>
        </a:xfrm>
      </p:grpSpPr>
      <p:sp>
        <p:nvSpPr>
          <p:cNvPr id="370" name="Google Shape;370;g6537c2db94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6537c2db94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8" name="Shape 378"/>
        <p:cNvGrpSpPr/>
        <p:nvPr/>
      </p:nvGrpSpPr>
      <p:grpSpPr>
        <a:xfrm>
          <a:off x="0" y="0"/>
          <a:ext cx="0" cy="0"/>
          <a:chOff x="0" y="0"/>
          <a:chExt cx="0" cy="0"/>
        </a:xfrm>
      </p:grpSpPr>
      <p:sp>
        <p:nvSpPr>
          <p:cNvPr id="379" name="Google Shape;379;g6537c2db94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6537c2db94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5" name="Shape 385"/>
        <p:cNvGrpSpPr/>
        <p:nvPr/>
      </p:nvGrpSpPr>
      <p:grpSpPr>
        <a:xfrm>
          <a:off x="0" y="0"/>
          <a:ext cx="0" cy="0"/>
          <a:chOff x="0" y="0"/>
          <a:chExt cx="0" cy="0"/>
        </a:xfrm>
      </p:grpSpPr>
      <p:sp>
        <p:nvSpPr>
          <p:cNvPr id="386" name="Google Shape;386;g6537c2db94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6537c2db94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4" name="Shape 394"/>
        <p:cNvGrpSpPr/>
        <p:nvPr/>
      </p:nvGrpSpPr>
      <p:grpSpPr>
        <a:xfrm>
          <a:off x="0" y="0"/>
          <a:ext cx="0" cy="0"/>
          <a:chOff x="0" y="0"/>
          <a:chExt cx="0" cy="0"/>
        </a:xfrm>
      </p:grpSpPr>
      <p:sp>
        <p:nvSpPr>
          <p:cNvPr id="395" name="Google Shape;395;g6537c2db94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6537c2db94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0" name="Shape 400"/>
        <p:cNvGrpSpPr/>
        <p:nvPr/>
      </p:nvGrpSpPr>
      <p:grpSpPr>
        <a:xfrm>
          <a:off x="0" y="0"/>
          <a:ext cx="0" cy="0"/>
          <a:chOff x="0" y="0"/>
          <a:chExt cx="0" cy="0"/>
        </a:xfrm>
      </p:grpSpPr>
      <p:sp>
        <p:nvSpPr>
          <p:cNvPr id="401" name="Google Shape;401;g6537c2db94_0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6537c2db94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6" name="Shape 406"/>
        <p:cNvGrpSpPr/>
        <p:nvPr/>
      </p:nvGrpSpPr>
      <p:grpSpPr>
        <a:xfrm>
          <a:off x="0" y="0"/>
          <a:ext cx="0" cy="0"/>
          <a:chOff x="0" y="0"/>
          <a:chExt cx="0" cy="0"/>
        </a:xfrm>
      </p:grpSpPr>
      <p:sp>
        <p:nvSpPr>
          <p:cNvPr id="407" name="Google Shape;407;g6537c2db94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6537c2db94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4" name="Shape 414"/>
        <p:cNvGrpSpPr/>
        <p:nvPr/>
      </p:nvGrpSpPr>
      <p:grpSpPr>
        <a:xfrm>
          <a:off x="0" y="0"/>
          <a:ext cx="0" cy="0"/>
          <a:chOff x="0" y="0"/>
          <a:chExt cx="0" cy="0"/>
        </a:xfrm>
      </p:grpSpPr>
      <p:sp>
        <p:nvSpPr>
          <p:cNvPr id="415" name="Google Shape;415;g6537c2db94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6537c2db94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9" name="Shape 419"/>
        <p:cNvGrpSpPr/>
        <p:nvPr/>
      </p:nvGrpSpPr>
      <p:grpSpPr>
        <a:xfrm>
          <a:off x="0" y="0"/>
          <a:ext cx="0" cy="0"/>
          <a:chOff x="0" y="0"/>
          <a:chExt cx="0" cy="0"/>
        </a:xfrm>
      </p:grpSpPr>
      <p:sp>
        <p:nvSpPr>
          <p:cNvPr id="420" name="Google Shape;420;g63d453e5d9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63d453e5d9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6" name="Shape 426"/>
        <p:cNvGrpSpPr/>
        <p:nvPr/>
      </p:nvGrpSpPr>
      <p:grpSpPr>
        <a:xfrm>
          <a:off x="0" y="0"/>
          <a:ext cx="0" cy="0"/>
          <a:chOff x="0" y="0"/>
          <a:chExt cx="0" cy="0"/>
        </a:xfrm>
      </p:grpSpPr>
      <p:sp>
        <p:nvSpPr>
          <p:cNvPr id="427" name="Google Shape;427;g63c992f1e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63c992f1e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2" name="Shape 432"/>
        <p:cNvGrpSpPr/>
        <p:nvPr/>
      </p:nvGrpSpPr>
      <p:grpSpPr>
        <a:xfrm>
          <a:off x="0" y="0"/>
          <a:ext cx="0" cy="0"/>
          <a:chOff x="0" y="0"/>
          <a:chExt cx="0" cy="0"/>
        </a:xfrm>
      </p:grpSpPr>
      <p:sp>
        <p:nvSpPr>
          <p:cNvPr id="433" name="Google Shape;433;g63c992f1e5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63c992f1e5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Mention how Polis challenged institutions of higher ed in Colorado to switch to FLOSS, as he was </a:t>
            </a:r>
            <a:r>
              <a:rPr lang="en"/>
              <a:t>encouraging</a:t>
            </a:r>
            <a:r>
              <a:rPr lang="en"/>
              <a:t> us to use OER, at our 31 May 2019 conference.</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1" name="Shape 441"/>
        <p:cNvGrpSpPr/>
        <p:nvPr/>
      </p:nvGrpSpPr>
      <p:grpSpPr>
        <a:xfrm>
          <a:off x="0" y="0"/>
          <a:ext cx="0" cy="0"/>
          <a:chOff x="0" y="0"/>
          <a:chExt cx="0" cy="0"/>
        </a:xfrm>
      </p:grpSpPr>
      <p:sp>
        <p:nvSpPr>
          <p:cNvPr id="442" name="Google Shape;442;g63d453e5d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63d453e5d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9" name="Shape 449"/>
        <p:cNvGrpSpPr/>
        <p:nvPr/>
      </p:nvGrpSpPr>
      <p:grpSpPr>
        <a:xfrm>
          <a:off x="0" y="0"/>
          <a:ext cx="0" cy="0"/>
          <a:chOff x="0" y="0"/>
          <a:chExt cx="0" cy="0"/>
        </a:xfrm>
      </p:grpSpPr>
      <p:sp>
        <p:nvSpPr>
          <p:cNvPr id="450" name="Google Shape;450;g654a8ea123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654a8ea123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5" name="Shape 455"/>
        <p:cNvGrpSpPr/>
        <p:nvPr/>
      </p:nvGrpSpPr>
      <p:grpSpPr>
        <a:xfrm>
          <a:off x="0" y="0"/>
          <a:ext cx="0" cy="0"/>
          <a:chOff x="0" y="0"/>
          <a:chExt cx="0" cy="0"/>
        </a:xfrm>
      </p:grpSpPr>
      <p:sp>
        <p:nvSpPr>
          <p:cNvPr id="456" name="Google Shape;456;g6547f42ea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7" name="Google Shape;457;g6547f42ea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58" name="Shape 58"/>
        <p:cNvGrpSpPr/>
        <p:nvPr/>
      </p:nvGrpSpPr>
      <p:grpSpPr>
        <a:xfrm>
          <a:off x="0" y="0"/>
          <a:ext cx="0" cy="0"/>
          <a:chOff x="0" y="0"/>
          <a:chExt cx="0" cy="0"/>
        </a:xfrm>
      </p:grpSpPr>
      <p:sp>
        <p:nvSpPr>
          <p:cNvPr id="59" name="Google Shape;59;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0" name="Google Shape;60;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1" name="Google Shape;61;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62" name="Shape 62"/>
        <p:cNvGrpSpPr/>
        <p:nvPr/>
      </p:nvGrpSpPr>
      <p:grpSpPr>
        <a:xfrm>
          <a:off x="0" y="0"/>
          <a:ext cx="0" cy="0"/>
          <a:chOff x="0" y="0"/>
          <a:chExt cx="0" cy="0"/>
        </a:xfrm>
      </p:grpSpPr>
      <p:sp>
        <p:nvSpPr>
          <p:cNvPr id="63" name="Google Shape;63;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4" name="Google Shape;64;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5" name="Google Shape;65;p1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66" name="Google Shape;66;p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67" name="Google Shape;67;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a:lvl1pPr>
            <a:lvl2pPr indent="0" lvl="1" marL="0" algn="r">
              <a:lnSpc>
                <a:spcPct val="100000"/>
              </a:lnSpc>
              <a:spcBef>
                <a:spcPts val="0"/>
              </a:spcBef>
              <a:spcAft>
                <a:spcPts val="0"/>
              </a:spcAft>
              <a:buSzPts val="1000"/>
              <a:buNone/>
              <a:defRPr/>
            </a:lvl2pPr>
            <a:lvl3pPr indent="0" lvl="2" marL="0" algn="r">
              <a:lnSpc>
                <a:spcPct val="100000"/>
              </a:lnSpc>
              <a:spcBef>
                <a:spcPts val="0"/>
              </a:spcBef>
              <a:spcAft>
                <a:spcPts val="0"/>
              </a:spcAft>
              <a:buSzPts val="1000"/>
              <a:buNone/>
              <a:defRPr/>
            </a:lvl3pPr>
            <a:lvl4pPr indent="0" lvl="3" marL="0" algn="r">
              <a:lnSpc>
                <a:spcPct val="100000"/>
              </a:lnSpc>
              <a:spcBef>
                <a:spcPts val="0"/>
              </a:spcBef>
              <a:spcAft>
                <a:spcPts val="0"/>
              </a:spcAft>
              <a:buSzPts val="1000"/>
              <a:buNone/>
              <a:defRPr/>
            </a:lvl4pPr>
            <a:lvl5pPr indent="0" lvl="4" marL="0" algn="r">
              <a:lnSpc>
                <a:spcPct val="100000"/>
              </a:lnSpc>
              <a:spcBef>
                <a:spcPts val="0"/>
              </a:spcBef>
              <a:spcAft>
                <a:spcPts val="0"/>
              </a:spcAft>
              <a:buSzPts val="1000"/>
              <a:buNone/>
              <a:defRPr/>
            </a:lvl5pPr>
            <a:lvl6pPr indent="0" lvl="5" marL="0" algn="r">
              <a:lnSpc>
                <a:spcPct val="100000"/>
              </a:lnSpc>
              <a:spcBef>
                <a:spcPts val="0"/>
              </a:spcBef>
              <a:spcAft>
                <a:spcPts val="0"/>
              </a:spcAft>
              <a:buSzPts val="1000"/>
              <a:buNone/>
              <a:defRPr/>
            </a:lvl6pPr>
            <a:lvl7pPr indent="0" lvl="6" marL="0" algn="r">
              <a:lnSpc>
                <a:spcPct val="100000"/>
              </a:lnSpc>
              <a:spcBef>
                <a:spcPts val="0"/>
              </a:spcBef>
              <a:spcAft>
                <a:spcPts val="0"/>
              </a:spcAft>
              <a:buSzPts val="1000"/>
              <a:buNone/>
              <a:defRPr/>
            </a:lvl7pPr>
            <a:lvl8pPr indent="0" lvl="7" marL="0" algn="r">
              <a:lnSpc>
                <a:spcPct val="100000"/>
              </a:lnSpc>
              <a:spcBef>
                <a:spcPts val="0"/>
              </a:spcBef>
              <a:spcAft>
                <a:spcPts val="0"/>
              </a:spcAft>
              <a:buSzPts val="1000"/>
              <a:buNone/>
              <a:defRPr/>
            </a:lvl8pPr>
            <a:lvl9pPr indent="0" lvl="8" marL="0" algn="r">
              <a:lnSpc>
                <a:spcPct val="100000"/>
              </a:lnSpc>
              <a:spcBef>
                <a:spcPts val="0"/>
              </a:spcBef>
              <a:spcAft>
                <a:spcPts val="0"/>
              </a:spcAft>
              <a:buSzPts val="100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68" name="Shape 68"/>
        <p:cNvGrpSpPr/>
        <p:nvPr/>
      </p:nvGrpSpPr>
      <p:grpSpPr>
        <a:xfrm>
          <a:off x="0" y="0"/>
          <a:ext cx="0" cy="0"/>
          <a:chOff x="0" y="0"/>
          <a:chExt cx="0" cy="0"/>
        </a:xfrm>
      </p:grpSpPr>
      <p:sp>
        <p:nvSpPr>
          <p:cNvPr id="69" name="Google Shape;69;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0" name="Google Shape;70;p17"/>
          <p:cNvSpPr txBox="1"/>
          <p:nvPr>
            <p:ph idx="1" type="body"/>
          </p:nvPr>
        </p:nvSpPr>
        <p:spPr>
          <a:xfrm>
            <a:off x="457200" y="1200151"/>
            <a:ext cx="4038600" cy="3394472"/>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sz="2100"/>
            </a:lvl1pPr>
            <a:lvl2pPr indent="-317500" lvl="1" marL="914400" algn="l">
              <a:lnSpc>
                <a:spcPct val="115000"/>
              </a:lnSpc>
              <a:spcBef>
                <a:spcPts val="1600"/>
              </a:spcBef>
              <a:spcAft>
                <a:spcPts val="0"/>
              </a:spcAft>
              <a:buSzPts val="1400"/>
              <a:buChar char="○"/>
              <a:defRPr sz="1800"/>
            </a:lvl2pPr>
            <a:lvl3pPr indent="-317500" lvl="2" marL="1371600" algn="l">
              <a:lnSpc>
                <a:spcPct val="115000"/>
              </a:lnSpc>
              <a:spcBef>
                <a:spcPts val="1600"/>
              </a:spcBef>
              <a:spcAft>
                <a:spcPts val="0"/>
              </a:spcAft>
              <a:buSzPts val="1400"/>
              <a:buChar char="■"/>
              <a:defRPr sz="1500"/>
            </a:lvl3pPr>
            <a:lvl4pPr indent="-317500" lvl="3" marL="1828800" algn="l">
              <a:lnSpc>
                <a:spcPct val="115000"/>
              </a:lnSpc>
              <a:spcBef>
                <a:spcPts val="1600"/>
              </a:spcBef>
              <a:spcAft>
                <a:spcPts val="0"/>
              </a:spcAft>
              <a:buSzPts val="1400"/>
              <a:buChar char="●"/>
              <a:defRPr sz="1350"/>
            </a:lvl4pPr>
            <a:lvl5pPr indent="-317500" lvl="4" marL="2286000" algn="l">
              <a:lnSpc>
                <a:spcPct val="115000"/>
              </a:lnSpc>
              <a:spcBef>
                <a:spcPts val="1600"/>
              </a:spcBef>
              <a:spcAft>
                <a:spcPts val="0"/>
              </a:spcAft>
              <a:buSzPts val="1400"/>
              <a:buChar char="○"/>
              <a:defRPr sz="1350"/>
            </a:lvl5pPr>
            <a:lvl6pPr indent="-317500" lvl="5" marL="2743200" algn="l">
              <a:lnSpc>
                <a:spcPct val="115000"/>
              </a:lnSpc>
              <a:spcBef>
                <a:spcPts val="1600"/>
              </a:spcBef>
              <a:spcAft>
                <a:spcPts val="0"/>
              </a:spcAft>
              <a:buSzPts val="1400"/>
              <a:buChar char="■"/>
              <a:defRPr sz="1350"/>
            </a:lvl6pPr>
            <a:lvl7pPr indent="-317500" lvl="6" marL="3200400" algn="l">
              <a:lnSpc>
                <a:spcPct val="115000"/>
              </a:lnSpc>
              <a:spcBef>
                <a:spcPts val="1600"/>
              </a:spcBef>
              <a:spcAft>
                <a:spcPts val="0"/>
              </a:spcAft>
              <a:buSzPts val="1400"/>
              <a:buChar char="●"/>
              <a:defRPr sz="1350"/>
            </a:lvl7pPr>
            <a:lvl8pPr indent="-317500" lvl="7" marL="3657600" algn="l">
              <a:lnSpc>
                <a:spcPct val="115000"/>
              </a:lnSpc>
              <a:spcBef>
                <a:spcPts val="1600"/>
              </a:spcBef>
              <a:spcAft>
                <a:spcPts val="0"/>
              </a:spcAft>
              <a:buSzPts val="1400"/>
              <a:buChar char="○"/>
              <a:defRPr sz="1350"/>
            </a:lvl8pPr>
            <a:lvl9pPr indent="-317500" lvl="8" marL="4114800" algn="l">
              <a:lnSpc>
                <a:spcPct val="115000"/>
              </a:lnSpc>
              <a:spcBef>
                <a:spcPts val="1600"/>
              </a:spcBef>
              <a:spcAft>
                <a:spcPts val="1600"/>
              </a:spcAft>
              <a:buSzPts val="1400"/>
              <a:buChar char="■"/>
              <a:defRPr sz="1350"/>
            </a:lvl9pPr>
          </a:lstStyle>
          <a:p/>
        </p:txBody>
      </p:sp>
      <p:sp>
        <p:nvSpPr>
          <p:cNvPr id="71" name="Google Shape;71;p17"/>
          <p:cNvSpPr txBox="1"/>
          <p:nvPr>
            <p:ph idx="2" type="body"/>
          </p:nvPr>
        </p:nvSpPr>
        <p:spPr>
          <a:xfrm>
            <a:off x="4648200" y="1200151"/>
            <a:ext cx="4038600" cy="3394472"/>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sz="2100"/>
            </a:lvl1pPr>
            <a:lvl2pPr indent="-317500" lvl="1" marL="914400" algn="l">
              <a:lnSpc>
                <a:spcPct val="115000"/>
              </a:lnSpc>
              <a:spcBef>
                <a:spcPts val="1600"/>
              </a:spcBef>
              <a:spcAft>
                <a:spcPts val="0"/>
              </a:spcAft>
              <a:buSzPts val="1400"/>
              <a:buChar char="○"/>
              <a:defRPr sz="1800"/>
            </a:lvl2pPr>
            <a:lvl3pPr indent="-317500" lvl="2" marL="1371600" algn="l">
              <a:lnSpc>
                <a:spcPct val="115000"/>
              </a:lnSpc>
              <a:spcBef>
                <a:spcPts val="1600"/>
              </a:spcBef>
              <a:spcAft>
                <a:spcPts val="0"/>
              </a:spcAft>
              <a:buSzPts val="1400"/>
              <a:buChar char="■"/>
              <a:defRPr sz="1500"/>
            </a:lvl3pPr>
            <a:lvl4pPr indent="-317500" lvl="3" marL="1828800" algn="l">
              <a:lnSpc>
                <a:spcPct val="115000"/>
              </a:lnSpc>
              <a:spcBef>
                <a:spcPts val="1600"/>
              </a:spcBef>
              <a:spcAft>
                <a:spcPts val="0"/>
              </a:spcAft>
              <a:buSzPts val="1400"/>
              <a:buChar char="●"/>
              <a:defRPr sz="1350"/>
            </a:lvl4pPr>
            <a:lvl5pPr indent="-317500" lvl="4" marL="2286000" algn="l">
              <a:lnSpc>
                <a:spcPct val="115000"/>
              </a:lnSpc>
              <a:spcBef>
                <a:spcPts val="1600"/>
              </a:spcBef>
              <a:spcAft>
                <a:spcPts val="0"/>
              </a:spcAft>
              <a:buSzPts val="1400"/>
              <a:buChar char="○"/>
              <a:defRPr sz="1350"/>
            </a:lvl5pPr>
            <a:lvl6pPr indent="-317500" lvl="5" marL="2743200" algn="l">
              <a:lnSpc>
                <a:spcPct val="115000"/>
              </a:lnSpc>
              <a:spcBef>
                <a:spcPts val="1600"/>
              </a:spcBef>
              <a:spcAft>
                <a:spcPts val="0"/>
              </a:spcAft>
              <a:buSzPts val="1400"/>
              <a:buChar char="■"/>
              <a:defRPr sz="1350"/>
            </a:lvl6pPr>
            <a:lvl7pPr indent="-317500" lvl="6" marL="3200400" algn="l">
              <a:lnSpc>
                <a:spcPct val="115000"/>
              </a:lnSpc>
              <a:spcBef>
                <a:spcPts val="1600"/>
              </a:spcBef>
              <a:spcAft>
                <a:spcPts val="0"/>
              </a:spcAft>
              <a:buSzPts val="1400"/>
              <a:buChar char="●"/>
              <a:defRPr sz="1350"/>
            </a:lvl7pPr>
            <a:lvl8pPr indent="-317500" lvl="7" marL="3657600" algn="l">
              <a:lnSpc>
                <a:spcPct val="115000"/>
              </a:lnSpc>
              <a:spcBef>
                <a:spcPts val="1600"/>
              </a:spcBef>
              <a:spcAft>
                <a:spcPts val="0"/>
              </a:spcAft>
              <a:buSzPts val="1400"/>
              <a:buChar char="○"/>
              <a:defRPr sz="1350"/>
            </a:lvl8pPr>
            <a:lvl9pPr indent="-317500" lvl="8" marL="4114800" algn="l">
              <a:lnSpc>
                <a:spcPct val="115000"/>
              </a:lnSpc>
              <a:spcBef>
                <a:spcPts val="1600"/>
              </a:spcBef>
              <a:spcAft>
                <a:spcPts val="1600"/>
              </a:spcAft>
              <a:buSzPts val="1400"/>
              <a:buChar char="■"/>
              <a:defRPr sz="1350"/>
            </a:lvl9pPr>
          </a:lstStyle>
          <a:p/>
        </p:txBody>
      </p:sp>
      <p:sp>
        <p:nvSpPr>
          <p:cNvPr id="72" name="Google Shape;72;p17"/>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73" name="Google Shape;73;p17"/>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74" name="Google Shape;74;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algn="r">
              <a:lnSpc>
                <a:spcPct val="100000"/>
              </a:lnSpc>
              <a:spcBef>
                <a:spcPts val="0"/>
              </a:spcBef>
              <a:spcAft>
                <a:spcPts val="0"/>
              </a:spcAft>
              <a:buSzPts val="1000"/>
              <a:buNone/>
              <a:defRPr/>
            </a:lvl1pPr>
            <a:lvl2pPr indent="0" lvl="1" marL="0" algn="r">
              <a:lnSpc>
                <a:spcPct val="100000"/>
              </a:lnSpc>
              <a:spcBef>
                <a:spcPts val="0"/>
              </a:spcBef>
              <a:spcAft>
                <a:spcPts val="0"/>
              </a:spcAft>
              <a:buSzPts val="1000"/>
              <a:buNone/>
              <a:defRPr/>
            </a:lvl2pPr>
            <a:lvl3pPr indent="0" lvl="2" marL="0" algn="r">
              <a:lnSpc>
                <a:spcPct val="100000"/>
              </a:lnSpc>
              <a:spcBef>
                <a:spcPts val="0"/>
              </a:spcBef>
              <a:spcAft>
                <a:spcPts val="0"/>
              </a:spcAft>
              <a:buSzPts val="1000"/>
              <a:buNone/>
              <a:defRPr/>
            </a:lvl3pPr>
            <a:lvl4pPr indent="0" lvl="3" marL="0" algn="r">
              <a:lnSpc>
                <a:spcPct val="100000"/>
              </a:lnSpc>
              <a:spcBef>
                <a:spcPts val="0"/>
              </a:spcBef>
              <a:spcAft>
                <a:spcPts val="0"/>
              </a:spcAft>
              <a:buSzPts val="1000"/>
              <a:buNone/>
              <a:defRPr/>
            </a:lvl4pPr>
            <a:lvl5pPr indent="0" lvl="4" marL="0" algn="r">
              <a:lnSpc>
                <a:spcPct val="100000"/>
              </a:lnSpc>
              <a:spcBef>
                <a:spcPts val="0"/>
              </a:spcBef>
              <a:spcAft>
                <a:spcPts val="0"/>
              </a:spcAft>
              <a:buSzPts val="1000"/>
              <a:buNone/>
              <a:defRPr/>
            </a:lvl5pPr>
            <a:lvl6pPr indent="0" lvl="5" marL="0" algn="r">
              <a:lnSpc>
                <a:spcPct val="100000"/>
              </a:lnSpc>
              <a:spcBef>
                <a:spcPts val="0"/>
              </a:spcBef>
              <a:spcAft>
                <a:spcPts val="0"/>
              </a:spcAft>
              <a:buSzPts val="1000"/>
              <a:buNone/>
              <a:defRPr/>
            </a:lvl6pPr>
            <a:lvl7pPr indent="0" lvl="6" marL="0" algn="r">
              <a:lnSpc>
                <a:spcPct val="100000"/>
              </a:lnSpc>
              <a:spcBef>
                <a:spcPts val="0"/>
              </a:spcBef>
              <a:spcAft>
                <a:spcPts val="0"/>
              </a:spcAft>
              <a:buSzPts val="1000"/>
              <a:buNone/>
              <a:defRPr/>
            </a:lvl7pPr>
            <a:lvl8pPr indent="0" lvl="7" marL="0" algn="r">
              <a:lnSpc>
                <a:spcPct val="100000"/>
              </a:lnSpc>
              <a:spcBef>
                <a:spcPts val="0"/>
              </a:spcBef>
              <a:spcAft>
                <a:spcPts val="0"/>
              </a:spcAft>
              <a:buSzPts val="1000"/>
              <a:buNone/>
              <a:defRPr/>
            </a:lvl8pPr>
            <a:lvl9pPr indent="0" lvl="8" marL="0" algn="r">
              <a:lnSpc>
                <a:spcPct val="100000"/>
              </a:lnSpc>
              <a:spcBef>
                <a:spcPts val="0"/>
              </a:spcBef>
              <a:spcAft>
                <a:spcPts val="0"/>
              </a:spcAft>
              <a:buSzPts val="100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75" name="Shape 75"/>
        <p:cNvGrpSpPr/>
        <p:nvPr/>
      </p:nvGrpSpPr>
      <p:grpSpPr>
        <a:xfrm>
          <a:off x="0" y="0"/>
          <a:ext cx="0" cy="0"/>
          <a:chOff x="0" y="0"/>
          <a:chExt cx="0" cy="0"/>
        </a:xfrm>
      </p:grpSpPr>
      <p:sp>
        <p:nvSpPr>
          <p:cNvPr id="76" name="Google Shape;76;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77" name="Shape 77"/>
        <p:cNvGrpSpPr/>
        <p:nvPr/>
      </p:nvGrpSpPr>
      <p:grpSpPr>
        <a:xfrm>
          <a:off x="0" y="0"/>
          <a:ext cx="0" cy="0"/>
          <a:chOff x="0" y="0"/>
          <a:chExt cx="0" cy="0"/>
        </a:xfrm>
      </p:grpSpPr>
      <p:sp>
        <p:nvSpPr>
          <p:cNvPr id="78" name="Google Shape;78;p1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79" name="Google Shape;79;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80" name="Shape 80"/>
        <p:cNvGrpSpPr/>
        <p:nvPr/>
      </p:nvGrpSpPr>
      <p:grpSpPr>
        <a:xfrm>
          <a:off x="0" y="0"/>
          <a:ext cx="0" cy="0"/>
          <a:chOff x="0" y="0"/>
          <a:chExt cx="0" cy="0"/>
        </a:xfrm>
      </p:grpSpPr>
      <p:sp>
        <p:nvSpPr>
          <p:cNvPr id="81" name="Google Shape;81;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2" name="Google Shape;82;p20"/>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83" name="Google Shape;83;p20"/>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84" name="Google Shape;84;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85" name="Shape 85"/>
        <p:cNvGrpSpPr/>
        <p:nvPr/>
      </p:nvGrpSpPr>
      <p:grpSpPr>
        <a:xfrm>
          <a:off x="0" y="0"/>
          <a:ext cx="0" cy="0"/>
          <a:chOff x="0" y="0"/>
          <a:chExt cx="0" cy="0"/>
        </a:xfrm>
      </p:grpSpPr>
      <p:sp>
        <p:nvSpPr>
          <p:cNvPr id="86" name="Google Shape;86;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7" name="Google Shape;87;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88" name="Shape 88"/>
        <p:cNvGrpSpPr/>
        <p:nvPr/>
      </p:nvGrpSpPr>
      <p:grpSpPr>
        <a:xfrm>
          <a:off x="0" y="0"/>
          <a:ext cx="0" cy="0"/>
          <a:chOff x="0" y="0"/>
          <a:chExt cx="0" cy="0"/>
        </a:xfrm>
      </p:grpSpPr>
      <p:sp>
        <p:nvSpPr>
          <p:cNvPr id="89" name="Google Shape;89;p22"/>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90" name="Google Shape;90;p22"/>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91" name="Google Shape;91;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92" name="Shape 92"/>
        <p:cNvGrpSpPr/>
        <p:nvPr/>
      </p:nvGrpSpPr>
      <p:grpSpPr>
        <a:xfrm>
          <a:off x="0" y="0"/>
          <a:ext cx="0" cy="0"/>
          <a:chOff x="0" y="0"/>
          <a:chExt cx="0" cy="0"/>
        </a:xfrm>
      </p:grpSpPr>
      <p:sp>
        <p:nvSpPr>
          <p:cNvPr id="93" name="Google Shape;93;p2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94" name="Google Shape;94;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95" name="Shape 95"/>
        <p:cNvGrpSpPr/>
        <p:nvPr/>
      </p:nvGrpSpPr>
      <p:grpSpPr>
        <a:xfrm>
          <a:off x="0" y="0"/>
          <a:ext cx="0" cy="0"/>
          <a:chOff x="0" y="0"/>
          <a:chExt cx="0" cy="0"/>
        </a:xfrm>
      </p:grpSpPr>
      <p:sp>
        <p:nvSpPr>
          <p:cNvPr id="96" name="Google Shape;96;p24"/>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2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98" name="Google Shape;98;p24"/>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99" name="Google Shape;99;p24"/>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100" name="Google Shape;100;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101" name="Shape 101"/>
        <p:cNvGrpSpPr/>
        <p:nvPr/>
      </p:nvGrpSpPr>
      <p:grpSpPr>
        <a:xfrm>
          <a:off x="0" y="0"/>
          <a:ext cx="0" cy="0"/>
          <a:chOff x="0" y="0"/>
          <a:chExt cx="0" cy="0"/>
        </a:xfrm>
      </p:grpSpPr>
      <p:sp>
        <p:nvSpPr>
          <p:cNvPr id="102" name="Google Shape;102;p25"/>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103" name="Google Shape;103;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104" name="Shape 104"/>
        <p:cNvGrpSpPr/>
        <p:nvPr/>
      </p:nvGrpSpPr>
      <p:grpSpPr>
        <a:xfrm>
          <a:off x="0" y="0"/>
          <a:ext cx="0" cy="0"/>
          <a:chOff x="0" y="0"/>
          <a:chExt cx="0" cy="0"/>
        </a:xfrm>
      </p:grpSpPr>
      <p:sp>
        <p:nvSpPr>
          <p:cNvPr id="105" name="Google Shape;105;p26"/>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6" name="Google Shape;106;p26"/>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107" name="Google Shape;107;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3.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msudenver.edu" TargetMode="External"/><Relationship Id="rId4" Type="http://schemas.openxmlformats.org/officeDocument/2006/relationships/hyperlink" Target="https://poritz.net/jonathan" TargetMode="External"/><Relationship Id="rId9" Type="http://schemas.openxmlformats.org/officeDocument/2006/relationships/hyperlink" Target="https://poritz.net/j/share/index.html#WCU2FJwOER" TargetMode="External"/><Relationship Id="rId5" Type="http://schemas.openxmlformats.org/officeDocument/2006/relationships/hyperlink" Target="http://csupueblo.edu" TargetMode="External"/><Relationship Id="rId6" Type="http://schemas.openxmlformats.org/officeDocument/2006/relationships/image" Target="../media/image19.png"/><Relationship Id="rId7" Type="http://schemas.openxmlformats.org/officeDocument/2006/relationships/hyperlink" Target="http://creativecommons.org/licenses/by-sa/4.0/" TargetMode="External"/><Relationship Id="rId8" Type="http://schemas.openxmlformats.org/officeDocument/2006/relationships/hyperlink" Target="http://creativecommons.org/licenses/by-sa/4.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3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6.jp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21.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hyperlink" Target="https://serc.carleton.edu/curenet/index.html" TargetMode="Externa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hyperlink" Target="https://serc.carleton.edu/curenet/institutes/boulder/examples/207018.html" TargetMode="External"/><Relationship Id="rId4" Type="http://schemas.openxmlformats.org/officeDocument/2006/relationships/hyperlink" Target="http://creativecommons.org/licenses/by-nc-sa/3.0/" TargetMode="External"/><Relationship Id="rId5" Type="http://schemas.openxmlformats.org/officeDocument/2006/relationships/image" Target="../media/image22.png"/><Relationship Id="rId6"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5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hyperlink" Target="https://www.mediawiki.org" TargetMode="External"/><Relationship Id="rId4" Type="http://schemas.openxmlformats.org/officeDocument/2006/relationships/hyperlink" Target="https://poritz.net/jonathan"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hyperlink" Target="http://reclaimhosting.com" TargetMode="Externa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5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7.png"/><Relationship Id="rId4" Type="http://schemas.openxmlformats.org/officeDocument/2006/relationships/image" Target="../media/image41.png"/><Relationship Id="rId5"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40.png"/><Relationship Id="rId4" Type="http://schemas.openxmlformats.org/officeDocument/2006/relationships/image" Target="../media/image39.png"/><Relationship Id="rId5"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30.png"/><Relationship Id="rId4" Type="http://schemas.openxmlformats.org/officeDocument/2006/relationships/hyperlink" Target="https://commons.wikimedia.org/wiki/File:Hopf_Fibration.png" TargetMode="External"/><Relationship Id="rId9" Type="http://schemas.openxmlformats.org/officeDocument/2006/relationships/image" Target="../media/image32.png"/><Relationship Id="rId5" Type="http://schemas.openxmlformats.org/officeDocument/2006/relationships/hyperlink" Target="https://en.wikipedia.org/wiki/en:Creative_Commons" TargetMode="External"/><Relationship Id="rId6" Type="http://schemas.openxmlformats.org/officeDocument/2006/relationships/hyperlink" Target="https://en.wikipedia.org/wiki/en:Creative_Commons" TargetMode="External"/><Relationship Id="rId7" Type="http://schemas.openxmlformats.org/officeDocument/2006/relationships/hyperlink" Target="https://creativecommons.org/licenses/by-sa/3.0/deed.en" TargetMode="External"/><Relationship Id="rId8" Type="http://schemas.openxmlformats.org/officeDocument/2006/relationships/hyperlink" Target="https://creativecommons.org/licenses/by-sa/3.0/deed.en"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hyperlink" Target="https://stackoverflow.co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3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www.chegg.co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3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50.jpg"/><Relationship Id="rId4" Type="http://schemas.openxmlformats.org/officeDocument/2006/relationships/hyperlink" Target="https://www.ted.com/talks/emily_ragan_lasting_learning_in_an_age_of_abundant_information"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hyperlink" Target="https://poritz.net/jonathan" TargetMode="External"/><Relationship Id="rId4" Type="http://schemas.openxmlformats.org/officeDocument/2006/relationships/hyperlink" Target="mailto:jonathan@poritz.net" TargetMode="External"/><Relationship Id="rId5" Type="http://schemas.openxmlformats.org/officeDocument/2006/relationships/hyperlink" Target="https://twitter.com/poritzj" TargetMode="External"/><Relationship Id="rId6" Type="http://schemas.openxmlformats.org/officeDocument/2006/relationships/hyperlink" Target="mailto:eragan@msudenver.edu" TargetMode="External"/><Relationship Id="rId7" Type="http://schemas.openxmlformats.org/officeDocument/2006/relationships/hyperlink" Target="https://twitter.com/Eragan7"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Google Shape;112;p27"/>
          <p:cNvSpPr txBox="1"/>
          <p:nvPr>
            <p:ph type="ctrTitle"/>
          </p:nvPr>
        </p:nvSpPr>
        <p:spPr>
          <a:xfrm>
            <a:off x="266783" y="183050"/>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600"/>
              <a:t>Two Faculty Journeys with </a:t>
            </a:r>
            <a:endParaRPr sz="3600"/>
          </a:p>
          <a:p>
            <a:pPr indent="0" lvl="0" marL="0" rtl="0" algn="ctr">
              <a:spcBef>
                <a:spcPts val="0"/>
              </a:spcBef>
              <a:spcAft>
                <a:spcPts val="0"/>
              </a:spcAft>
              <a:buNone/>
            </a:pPr>
            <a:r>
              <a:rPr lang="en" sz="3600"/>
              <a:t>Open Educational Resources</a:t>
            </a:r>
            <a:endParaRPr sz="3600"/>
          </a:p>
        </p:txBody>
      </p:sp>
      <p:sp>
        <p:nvSpPr>
          <p:cNvPr id="113" name="Google Shape;113;p27"/>
          <p:cNvSpPr txBox="1"/>
          <p:nvPr>
            <p:ph idx="1" type="subTitle"/>
          </p:nvPr>
        </p:nvSpPr>
        <p:spPr>
          <a:xfrm>
            <a:off x="311700" y="2845350"/>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2400">
                <a:solidFill>
                  <a:schemeClr val="dk1"/>
                </a:solidFill>
              </a:rPr>
              <a:t>Emily Ragan</a:t>
            </a:r>
            <a:r>
              <a:rPr lang="en" sz="2400"/>
              <a:t> (</a:t>
            </a:r>
            <a:r>
              <a:rPr lang="en" sz="2400" u="sng">
                <a:solidFill>
                  <a:schemeClr val="hlink"/>
                </a:solidFill>
                <a:hlinkClick r:id="rId3"/>
              </a:rPr>
              <a:t>Metropolitan State University of Denver</a:t>
            </a:r>
            <a:r>
              <a:rPr lang="en" sz="2400"/>
              <a:t>)</a:t>
            </a:r>
            <a:endParaRPr sz="2400"/>
          </a:p>
          <a:p>
            <a:pPr indent="0" lvl="0" marL="0" rtl="0" algn="ctr">
              <a:spcBef>
                <a:spcPts val="0"/>
              </a:spcBef>
              <a:spcAft>
                <a:spcPts val="0"/>
              </a:spcAft>
              <a:buClr>
                <a:schemeClr val="dk1"/>
              </a:buClr>
              <a:buSzPts val="1100"/>
              <a:buFont typeface="Arial"/>
              <a:buNone/>
            </a:pPr>
            <a:r>
              <a:rPr lang="en" sz="2400" u="sng">
                <a:solidFill>
                  <a:srgbClr val="000000"/>
                </a:solidFill>
                <a:hlinkClick r:id="rId4"/>
              </a:rPr>
              <a:t>Jonathan Poritz</a:t>
            </a:r>
            <a:r>
              <a:rPr lang="en" sz="2400"/>
              <a:t> (</a:t>
            </a:r>
            <a:r>
              <a:rPr lang="en" sz="2400" u="sng">
                <a:solidFill>
                  <a:schemeClr val="hlink"/>
                </a:solidFill>
                <a:hlinkClick r:id="rId5"/>
              </a:rPr>
              <a:t>Colorado State University-Pueblo</a:t>
            </a:r>
            <a:r>
              <a:rPr lang="en" sz="2400"/>
              <a:t>)</a:t>
            </a:r>
            <a:endParaRPr sz="2400"/>
          </a:p>
          <a:p>
            <a:pPr indent="0" lvl="0" marL="0" rtl="0" algn="ctr">
              <a:spcBef>
                <a:spcPts val="0"/>
              </a:spcBef>
              <a:spcAft>
                <a:spcPts val="0"/>
              </a:spcAft>
              <a:buClr>
                <a:schemeClr val="dk1"/>
              </a:buClr>
              <a:buSzPts val="1100"/>
              <a:buFont typeface="Arial"/>
              <a:buNone/>
            </a:pPr>
            <a:r>
              <a:t/>
            </a:r>
            <a:endParaRPr/>
          </a:p>
          <a:p>
            <a:pPr indent="0" lvl="0" marL="0" rtl="0" algn="ctr">
              <a:spcBef>
                <a:spcPts val="0"/>
              </a:spcBef>
              <a:spcAft>
                <a:spcPts val="0"/>
              </a:spcAft>
              <a:buNone/>
            </a:pPr>
            <a:r>
              <a:t/>
            </a:r>
            <a:endParaRPr/>
          </a:p>
        </p:txBody>
      </p:sp>
      <p:pic>
        <p:nvPicPr>
          <p:cNvPr id="114" name="Google Shape;114;p27"/>
          <p:cNvPicPr preferRelativeResize="0"/>
          <p:nvPr/>
        </p:nvPicPr>
        <p:blipFill>
          <a:blip r:embed="rId6">
            <a:alphaModFix/>
          </a:blip>
          <a:stretch>
            <a:fillRect/>
          </a:stretch>
        </p:blipFill>
        <p:spPr>
          <a:xfrm>
            <a:off x="967337" y="4559625"/>
            <a:ext cx="999025" cy="349550"/>
          </a:xfrm>
          <a:prstGeom prst="rect">
            <a:avLst/>
          </a:prstGeom>
          <a:noFill/>
          <a:ln>
            <a:noFill/>
          </a:ln>
        </p:spPr>
      </p:pic>
      <p:sp>
        <p:nvSpPr>
          <p:cNvPr id="115" name="Google Shape;115;p27"/>
          <p:cNvSpPr txBox="1"/>
          <p:nvPr/>
        </p:nvSpPr>
        <p:spPr>
          <a:xfrm>
            <a:off x="1966363" y="4514700"/>
            <a:ext cx="6210300" cy="62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chemeClr val="dk1"/>
                </a:solidFill>
              </a:rPr>
              <a:t>This work is licensed under a</a:t>
            </a:r>
            <a:r>
              <a:rPr lang="en" sz="1100">
                <a:solidFill>
                  <a:schemeClr val="dk1"/>
                </a:solidFill>
                <a:uFill>
                  <a:noFill/>
                </a:uFill>
                <a:hlinkClick r:id="rId7"/>
              </a:rPr>
              <a:t> </a:t>
            </a:r>
            <a:r>
              <a:rPr lang="en" sz="1100" u="sng">
                <a:solidFill>
                  <a:schemeClr val="hlink"/>
                </a:solidFill>
                <a:hlinkClick r:id="rId8"/>
              </a:rPr>
              <a:t>Creative Commons Attribution-ShareAlike 4.0 International License</a:t>
            </a:r>
            <a:r>
              <a:rPr lang="en" sz="1100">
                <a:solidFill>
                  <a:schemeClr val="dk1"/>
                </a:solidFill>
              </a:rPr>
              <a:t>.</a:t>
            </a:r>
            <a:endParaRPr sz="1100">
              <a:solidFill>
                <a:schemeClr val="dk1"/>
              </a:solidFill>
            </a:endParaRPr>
          </a:p>
          <a:p>
            <a:pPr indent="0" lvl="0" marL="0" rtl="0" algn="l">
              <a:spcBef>
                <a:spcPts val="0"/>
              </a:spcBef>
              <a:spcAft>
                <a:spcPts val="0"/>
              </a:spcAft>
              <a:buNone/>
            </a:pPr>
            <a:r>
              <a:rPr lang="en" sz="1100">
                <a:solidFill>
                  <a:schemeClr val="dk1"/>
                </a:solidFill>
              </a:rPr>
              <a:t>Shareable versions can be found at </a:t>
            </a:r>
            <a:r>
              <a:rPr lang="en" sz="1100" u="sng">
                <a:solidFill>
                  <a:schemeClr val="hlink"/>
                </a:solidFill>
                <a:hlinkClick r:id="rId9"/>
              </a:rPr>
              <a:t>poritz.net/j/share/index.html#WCU2FJwOER</a:t>
            </a:r>
            <a:endParaRPr sz="11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Emily’s path to OER use and advocacy</a:t>
            </a:r>
            <a:endParaRPr/>
          </a:p>
          <a:p>
            <a:pPr indent="0" lvl="0" marL="0" rtl="0" algn="l">
              <a:spcBef>
                <a:spcPts val="0"/>
              </a:spcBef>
              <a:spcAft>
                <a:spcPts val="0"/>
              </a:spcAft>
              <a:buNone/>
            </a:pPr>
            <a:r>
              <a:t/>
            </a:r>
            <a:endParaRPr/>
          </a:p>
        </p:txBody>
      </p:sp>
      <p:pic>
        <p:nvPicPr>
          <p:cNvPr id="121" name="Google Shape;121;p28"/>
          <p:cNvPicPr preferRelativeResize="0"/>
          <p:nvPr/>
        </p:nvPicPr>
        <p:blipFill>
          <a:blip r:embed="rId3">
            <a:alphaModFix/>
          </a:blip>
          <a:stretch>
            <a:fillRect/>
          </a:stretch>
        </p:blipFill>
        <p:spPr>
          <a:xfrm>
            <a:off x="1705150" y="1183050"/>
            <a:ext cx="5733702" cy="3820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29"/>
          <p:cNvSpPr txBox="1"/>
          <p:nvPr>
            <p:ph type="title"/>
          </p:nvPr>
        </p:nvSpPr>
        <p:spPr>
          <a:xfrm>
            <a:off x="3150975" y="445025"/>
            <a:ext cx="56814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20"/>
              <a:t>Challenges many instructors face</a:t>
            </a:r>
            <a:endParaRPr/>
          </a:p>
        </p:txBody>
      </p:sp>
      <p:sp>
        <p:nvSpPr>
          <p:cNvPr id="127" name="Google Shape;127;p29"/>
          <p:cNvSpPr txBox="1"/>
          <p:nvPr>
            <p:ph idx="1" type="body"/>
          </p:nvPr>
        </p:nvSpPr>
        <p:spPr>
          <a:xfrm>
            <a:off x="3150975" y="1063225"/>
            <a:ext cx="5576100" cy="3570900"/>
          </a:xfrm>
          <a:prstGeom prst="rect">
            <a:avLst/>
          </a:prstGeom>
          <a:noFill/>
          <a:ln>
            <a:noFill/>
          </a:ln>
        </p:spPr>
        <p:txBody>
          <a:bodyPr anchorCtr="0" anchor="t" bIns="91425" lIns="91425" spcFirstLastPara="1" rIns="91425" wrap="square" tIns="91425">
            <a:noAutofit/>
          </a:bodyPr>
          <a:lstStyle/>
          <a:p>
            <a:pPr indent="-342900" lvl="0" marL="457200" rtl="0" algn="l">
              <a:lnSpc>
                <a:spcPct val="105000"/>
              </a:lnSpc>
              <a:spcBef>
                <a:spcPts val="0"/>
              </a:spcBef>
              <a:spcAft>
                <a:spcPts val="0"/>
              </a:spcAft>
              <a:buSzPts val="1800"/>
              <a:buChar char="●"/>
            </a:pPr>
            <a:r>
              <a:rPr lang="en" sz="2000">
                <a:solidFill>
                  <a:schemeClr val="dk1"/>
                </a:solidFill>
              </a:rPr>
              <a:t>Need to cover a lot of content…rigorously!</a:t>
            </a:r>
            <a:endParaRPr/>
          </a:p>
          <a:p>
            <a:pPr indent="-342900" lvl="0" marL="457200" rtl="0" algn="l">
              <a:lnSpc>
                <a:spcPct val="105000"/>
              </a:lnSpc>
              <a:spcBef>
                <a:spcPts val="0"/>
              </a:spcBef>
              <a:spcAft>
                <a:spcPts val="0"/>
              </a:spcAft>
              <a:buSzPts val="1800"/>
              <a:buChar char="●"/>
            </a:pPr>
            <a:r>
              <a:rPr lang="en" sz="2000">
                <a:solidFill>
                  <a:schemeClr val="dk1"/>
                </a:solidFill>
              </a:rPr>
              <a:t>Want students to</a:t>
            </a:r>
            <a:endParaRPr/>
          </a:p>
          <a:p>
            <a:pPr indent="-317500" lvl="1" marL="914400" rtl="0" algn="l">
              <a:lnSpc>
                <a:spcPct val="105000"/>
              </a:lnSpc>
              <a:spcBef>
                <a:spcPts val="1600"/>
              </a:spcBef>
              <a:spcAft>
                <a:spcPts val="0"/>
              </a:spcAft>
              <a:buSzPts val="1400"/>
              <a:buChar char="○"/>
            </a:pPr>
            <a:r>
              <a:rPr lang="en" sz="1800">
                <a:solidFill>
                  <a:schemeClr val="dk1"/>
                </a:solidFill>
              </a:rPr>
              <a:t>Learn concepts</a:t>
            </a:r>
            <a:endParaRPr sz="1800">
              <a:solidFill>
                <a:schemeClr val="dk1"/>
              </a:solidFill>
            </a:endParaRPr>
          </a:p>
          <a:p>
            <a:pPr indent="-317500" lvl="1" marL="914400" rtl="0" algn="l">
              <a:lnSpc>
                <a:spcPct val="105000"/>
              </a:lnSpc>
              <a:spcBef>
                <a:spcPts val="1600"/>
              </a:spcBef>
              <a:spcAft>
                <a:spcPts val="0"/>
              </a:spcAft>
              <a:buSzPts val="1400"/>
              <a:buChar char="○"/>
            </a:pPr>
            <a:r>
              <a:rPr lang="en" sz="1800">
                <a:solidFill>
                  <a:schemeClr val="dk1"/>
                </a:solidFill>
              </a:rPr>
              <a:t>Solve a wide spectrum of problems, not just memorize a set of steps</a:t>
            </a:r>
            <a:endParaRPr>
              <a:solidFill>
                <a:schemeClr val="dk1"/>
              </a:solidFill>
            </a:endParaRPr>
          </a:p>
          <a:p>
            <a:pPr indent="-317500" lvl="1" marL="914400" rtl="0" algn="l">
              <a:lnSpc>
                <a:spcPct val="105000"/>
              </a:lnSpc>
              <a:spcBef>
                <a:spcPts val="1600"/>
              </a:spcBef>
              <a:spcAft>
                <a:spcPts val="0"/>
              </a:spcAft>
              <a:buSzPts val="1400"/>
              <a:buChar char="○"/>
            </a:pPr>
            <a:r>
              <a:rPr lang="en" sz="1800">
                <a:solidFill>
                  <a:schemeClr val="dk1"/>
                </a:solidFill>
              </a:rPr>
              <a:t>Retain knowledge from earlier courses and be able to use it in future courses: learn it well</a:t>
            </a:r>
            <a:endParaRPr/>
          </a:p>
          <a:p>
            <a:pPr indent="-317500" lvl="1" marL="914400" rtl="0" algn="l">
              <a:lnSpc>
                <a:spcPct val="105000"/>
              </a:lnSpc>
              <a:spcBef>
                <a:spcPts val="1600"/>
              </a:spcBef>
              <a:spcAft>
                <a:spcPts val="0"/>
              </a:spcAft>
              <a:buSzPts val="1400"/>
              <a:buChar char="○"/>
            </a:pPr>
            <a:r>
              <a:rPr lang="en" sz="1800">
                <a:solidFill>
                  <a:schemeClr val="dk1"/>
                </a:solidFill>
              </a:rPr>
              <a:t>Stop being scared and actually enjoy our field ☺</a:t>
            </a:r>
            <a:endParaRPr sz="1800">
              <a:solidFill>
                <a:schemeClr val="dk1"/>
              </a:solidFill>
            </a:endParaRPr>
          </a:p>
          <a:p>
            <a:pPr indent="-228600" lvl="0" marL="457200" rtl="0" algn="l">
              <a:lnSpc>
                <a:spcPct val="105000"/>
              </a:lnSpc>
              <a:spcBef>
                <a:spcPts val="0"/>
              </a:spcBef>
              <a:spcAft>
                <a:spcPts val="0"/>
              </a:spcAft>
              <a:buSzPts val="1800"/>
              <a:buNone/>
            </a:pPr>
            <a:r>
              <a:t/>
            </a:r>
            <a:endParaRPr>
              <a:solidFill>
                <a:schemeClr val="dk1"/>
              </a:solidFill>
            </a:endParaRPr>
          </a:p>
          <a:p>
            <a:pPr indent="-228600" lvl="0" marL="457200" rtl="0" algn="l">
              <a:lnSpc>
                <a:spcPct val="105000"/>
              </a:lnSpc>
              <a:spcBef>
                <a:spcPts val="0"/>
              </a:spcBef>
              <a:spcAft>
                <a:spcPts val="0"/>
              </a:spcAft>
              <a:buSzPts val="1800"/>
              <a:buNone/>
            </a:pPr>
            <a:r>
              <a:t/>
            </a:r>
            <a:endParaRPr/>
          </a:p>
        </p:txBody>
      </p:sp>
      <p:pic>
        <p:nvPicPr>
          <p:cNvPr id="128" name="Google Shape;128;p29"/>
          <p:cNvPicPr preferRelativeResize="0"/>
          <p:nvPr/>
        </p:nvPicPr>
        <p:blipFill rotWithShape="1">
          <a:blip r:embed="rId3">
            <a:alphaModFix/>
          </a:blip>
          <a:srcRect b="0" l="0" r="60727" t="0"/>
          <a:stretch/>
        </p:blipFill>
        <p:spPr>
          <a:xfrm>
            <a:off x="-49130" y="0"/>
            <a:ext cx="3031226" cy="5143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2" name="Shape 132"/>
        <p:cNvGrpSpPr/>
        <p:nvPr/>
      </p:nvGrpSpPr>
      <p:grpSpPr>
        <a:xfrm>
          <a:off x="0" y="0"/>
          <a:ext cx="0" cy="0"/>
          <a:chOff x="0" y="0"/>
          <a:chExt cx="0" cy="0"/>
        </a:xfrm>
      </p:grpSpPr>
      <p:pic>
        <p:nvPicPr>
          <p:cNvPr descr="A picture containing game&#10;&#10;Description automatically generated" id="133" name="Google Shape;133;p30"/>
          <p:cNvPicPr preferRelativeResize="0"/>
          <p:nvPr/>
        </p:nvPicPr>
        <p:blipFill rotWithShape="1">
          <a:blip r:embed="rId3">
            <a:alphaModFix/>
          </a:blip>
          <a:srcRect b="0" l="0" r="0" t="0"/>
          <a:stretch/>
        </p:blipFill>
        <p:spPr>
          <a:xfrm>
            <a:off x="273096" y="1906679"/>
            <a:ext cx="8559209" cy="3302685"/>
          </a:xfrm>
          <a:prstGeom prst="rect">
            <a:avLst/>
          </a:prstGeom>
          <a:noFill/>
          <a:ln>
            <a:noFill/>
          </a:ln>
        </p:spPr>
      </p:pic>
      <p:sp>
        <p:nvSpPr>
          <p:cNvPr id="134" name="Google Shape;134;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20"/>
              <a:t>How do our resources help us with this?</a:t>
            </a:r>
            <a:endParaRPr/>
          </a:p>
        </p:txBody>
      </p:sp>
      <p:sp>
        <p:nvSpPr>
          <p:cNvPr id="135" name="Google Shape;135;p30"/>
          <p:cNvSpPr txBox="1"/>
          <p:nvPr>
            <p:ph idx="1" type="body"/>
          </p:nvPr>
        </p:nvSpPr>
        <p:spPr>
          <a:xfrm>
            <a:off x="386128" y="1017725"/>
            <a:ext cx="8559204" cy="3394472"/>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sz="2200"/>
              <a:t>Provide opportunities for students to engage with content</a:t>
            </a:r>
            <a:endParaRPr/>
          </a:p>
          <a:p>
            <a:pPr indent="-317500" lvl="1" marL="914400" rtl="0" algn="l">
              <a:lnSpc>
                <a:spcPct val="115000"/>
              </a:lnSpc>
              <a:spcBef>
                <a:spcPts val="1600"/>
              </a:spcBef>
              <a:spcAft>
                <a:spcPts val="0"/>
              </a:spcAft>
              <a:buSzPts val="1400"/>
              <a:buChar char="○"/>
            </a:pPr>
            <a:r>
              <a:rPr lang="en" sz="1800"/>
              <a:t>Make connections to prior knowledge</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Google Shape;140;p3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20"/>
              <a:t>How do our resources help us with this?</a:t>
            </a:r>
            <a:endParaRPr/>
          </a:p>
        </p:txBody>
      </p:sp>
      <p:sp>
        <p:nvSpPr>
          <p:cNvPr id="141" name="Google Shape;141;p31"/>
          <p:cNvSpPr txBox="1"/>
          <p:nvPr>
            <p:ph idx="1" type="body"/>
          </p:nvPr>
        </p:nvSpPr>
        <p:spPr>
          <a:xfrm>
            <a:off x="375498" y="998128"/>
            <a:ext cx="8417630" cy="3394472"/>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sz="2200"/>
              <a:t>Practice working problems</a:t>
            </a:r>
            <a:endParaRPr/>
          </a:p>
        </p:txBody>
      </p:sp>
      <p:pic>
        <p:nvPicPr>
          <p:cNvPr descr="A picture containing table, bird&#10;&#10;Description automatically generated" id="142" name="Google Shape;142;p31"/>
          <p:cNvPicPr preferRelativeResize="0"/>
          <p:nvPr/>
        </p:nvPicPr>
        <p:blipFill rotWithShape="1">
          <a:blip r:embed="rId3">
            <a:alphaModFix/>
          </a:blip>
          <a:srcRect b="0" l="0" r="0" t="0"/>
          <a:stretch/>
        </p:blipFill>
        <p:spPr>
          <a:xfrm>
            <a:off x="159339" y="1853343"/>
            <a:ext cx="7561223" cy="1985010"/>
          </a:xfrm>
          <a:prstGeom prst="rect">
            <a:avLst/>
          </a:prstGeom>
          <a:noFill/>
          <a:ln>
            <a:noFill/>
          </a:ln>
        </p:spPr>
      </p:pic>
      <p:pic>
        <p:nvPicPr>
          <p:cNvPr descr="A screenshot of a cell phone&#10;&#10;Description automatically generated" id="143" name="Google Shape;143;p31"/>
          <p:cNvPicPr preferRelativeResize="0"/>
          <p:nvPr/>
        </p:nvPicPr>
        <p:blipFill rotWithShape="1">
          <a:blip r:embed="rId4">
            <a:alphaModFix/>
          </a:blip>
          <a:srcRect b="27086" l="0" r="33115" t="33312"/>
          <a:stretch/>
        </p:blipFill>
        <p:spPr>
          <a:xfrm>
            <a:off x="1594884" y="3568474"/>
            <a:ext cx="7471332" cy="14195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 name="Shape 147"/>
        <p:cNvGrpSpPr/>
        <p:nvPr/>
      </p:nvGrpSpPr>
      <p:grpSpPr>
        <a:xfrm>
          <a:off x="0" y="0"/>
          <a:ext cx="0" cy="0"/>
          <a:chOff x="0" y="0"/>
          <a:chExt cx="0" cy="0"/>
        </a:xfrm>
      </p:grpSpPr>
      <p:sp>
        <p:nvSpPr>
          <p:cNvPr id="148" name="Google Shape;148;p3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20"/>
              <a:t>Important learning strategies that may or may not come with our resources</a:t>
            </a:r>
            <a:endParaRPr/>
          </a:p>
        </p:txBody>
      </p:sp>
      <p:sp>
        <p:nvSpPr>
          <p:cNvPr id="149" name="Google Shape;149;p32"/>
          <p:cNvSpPr txBox="1"/>
          <p:nvPr>
            <p:ph idx="1" type="body"/>
          </p:nvPr>
        </p:nvSpPr>
        <p:spPr>
          <a:xfrm>
            <a:off x="457200" y="1200151"/>
            <a:ext cx="4038600" cy="3394472"/>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SzPts val="1800"/>
              <a:buNone/>
            </a:pPr>
            <a:r>
              <a:t/>
            </a:r>
            <a:endParaRPr/>
          </a:p>
          <a:p>
            <a:pPr indent="-228600" lvl="0" marL="457200" rtl="0" algn="l">
              <a:lnSpc>
                <a:spcPct val="115000"/>
              </a:lnSpc>
              <a:spcBef>
                <a:spcPts val="0"/>
              </a:spcBef>
              <a:spcAft>
                <a:spcPts val="0"/>
              </a:spcAft>
              <a:buSzPts val="1800"/>
              <a:buNone/>
            </a:pPr>
            <a:r>
              <a:t/>
            </a:r>
            <a:endParaRPr/>
          </a:p>
        </p:txBody>
      </p:sp>
      <p:sp>
        <p:nvSpPr>
          <p:cNvPr id="150" name="Google Shape;150;p32"/>
          <p:cNvSpPr txBox="1"/>
          <p:nvPr>
            <p:ph idx="2" type="body"/>
          </p:nvPr>
        </p:nvSpPr>
        <p:spPr>
          <a:xfrm>
            <a:off x="306235" y="1324440"/>
            <a:ext cx="4160990" cy="3394472"/>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Practice retrieval (quizzing)</a:t>
            </a:r>
            <a:endParaRPr/>
          </a:p>
          <a:p>
            <a:pPr indent="-342900" lvl="0" marL="457200" rtl="0" algn="l">
              <a:lnSpc>
                <a:spcPct val="115000"/>
              </a:lnSpc>
              <a:spcBef>
                <a:spcPts val="0"/>
              </a:spcBef>
              <a:spcAft>
                <a:spcPts val="0"/>
              </a:spcAft>
              <a:buSzPts val="1800"/>
              <a:buChar char="●"/>
            </a:pPr>
            <a:r>
              <a:rPr lang="en"/>
              <a:t>Reflection (what has been learned? What is working well for me?)</a:t>
            </a:r>
            <a:endParaRPr/>
          </a:p>
          <a:p>
            <a:pPr indent="-342900" lvl="0" marL="457200" rtl="0" algn="l">
              <a:lnSpc>
                <a:spcPct val="115000"/>
              </a:lnSpc>
              <a:spcBef>
                <a:spcPts val="0"/>
              </a:spcBef>
              <a:spcAft>
                <a:spcPts val="0"/>
              </a:spcAft>
              <a:buSzPts val="1800"/>
              <a:buChar char="●"/>
            </a:pPr>
            <a:r>
              <a:rPr lang="en"/>
              <a:t>Generation (attempting to solve problems without being given answers at first)</a:t>
            </a:r>
            <a:endParaRPr/>
          </a:p>
          <a:p>
            <a:pPr indent="-342900" lvl="0" marL="457200" rtl="0" algn="l">
              <a:lnSpc>
                <a:spcPct val="115000"/>
              </a:lnSpc>
              <a:spcBef>
                <a:spcPts val="0"/>
              </a:spcBef>
              <a:spcAft>
                <a:spcPts val="0"/>
              </a:spcAft>
              <a:buSzPts val="1800"/>
              <a:buChar char="●"/>
            </a:pPr>
            <a:r>
              <a:rPr lang="en"/>
              <a:t>Spaced repetition</a:t>
            </a:r>
            <a:endParaRPr/>
          </a:p>
        </p:txBody>
      </p:sp>
      <p:pic>
        <p:nvPicPr>
          <p:cNvPr id="151" name="Google Shape;151;p32"/>
          <p:cNvPicPr preferRelativeResize="0"/>
          <p:nvPr/>
        </p:nvPicPr>
        <p:blipFill rotWithShape="1">
          <a:blip r:embed="rId3">
            <a:alphaModFix/>
          </a:blip>
          <a:srcRect b="1227" l="3049" r="2650" t="2806"/>
          <a:stretch/>
        </p:blipFill>
        <p:spPr>
          <a:xfrm>
            <a:off x="5086350" y="1200150"/>
            <a:ext cx="2257425" cy="3257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5" name="Shape 155"/>
        <p:cNvGrpSpPr/>
        <p:nvPr/>
      </p:nvGrpSpPr>
      <p:grpSpPr>
        <a:xfrm>
          <a:off x="0" y="0"/>
          <a:ext cx="0" cy="0"/>
          <a:chOff x="0" y="0"/>
          <a:chExt cx="0" cy="0"/>
        </a:xfrm>
      </p:grpSpPr>
      <p:sp>
        <p:nvSpPr>
          <p:cNvPr id="156" name="Google Shape;156;p33"/>
          <p:cNvSpPr txBox="1"/>
          <p:nvPr>
            <p:ph type="title"/>
          </p:nvPr>
        </p:nvSpPr>
        <p:spPr>
          <a:xfrm>
            <a:off x="311700" y="64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The importance of focusing on </a:t>
            </a:r>
            <a:endParaRPr/>
          </a:p>
          <a:p>
            <a:pPr indent="0" lvl="0" marL="0" rtl="0" algn="l">
              <a:lnSpc>
                <a:spcPct val="100000"/>
              </a:lnSpc>
              <a:spcBef>
                <a:spcPts val="0"/>
              </a:spcBef>
              <a:spcAft>
                <a:spcPts val="0"/>
              </a:spcAft>
              <a:buSzPts val="2800"/>
              <a:buNone/>
            </a:pPr>
            <a:r>
              <a:rPr lang="en"/>
              <a:t>learning objectives first, </a:t>
            </a:r>
            <a:endParaRPr/>
          </a:p>
          <a:p>
            <a:pPr indent="0" lvl="0" marL="0" rtl="0" algn="l">
              <a:lnSpc>
                <a:spcPct val="100000"/>
              </a:lnSpc>
              <a:spcBef>
                <a:spcPts val="0"/>
              </a:spcBef>
              <a:spcAft>
                <a:spcPts val="0"/>
              </a:spcAft>
              <a:buSzPts val="2800"/>
              <a:buNone/>
            </a:pPr>
            <a:r>
              <a:rPr lang="en"/>
              <a:t>resources second</a:t>
            </a:r>
            <a:endParaRPr/>
          </a:p>
        </p:txBody>
      </p:sp>
      <p:pic>
        <p:nvPicPr>
          <p:cNvPr id="157" name="Google Shape;157;p33"/>
          <p:cNvPicPr preferRelativeResize="0"/>
          <p:nvPr/>
        </p:nvPicPr>
        <p:blipFill rotWithShape="1">
          <a:blip r:embed="rId3">
            <a:alphaModFix/>
          </a:blip>
          <a:srcRect b="0" l="0" r="0" t="0"/>
          <a:stretch/>
        </p:blipFill>
        <p:spPr>
          <a:xfrm>
            <a:off x="464125" y="1600950"/>
            <a:ext cx="3638550" cy="2428875"/>
          </a:xfrm>
          <a:prstGeom prst="rect">
            <a:avLst/>
          </a:prstGeom>
          <a:noFill/>
          <a:ln>
            <a:noFill/>
          </a:ln>
        </p:spPr>
      </p:pic>
      <p:pic>
        <p:nvPicPr>
          <p:cNvPr id="158" name="Google Shape;158;p33"/>
          <p:cNvPicPr preferRelativeResize="0"/>
          <p:nvPr/>
        </p:nvPicPr>
        <p:blipFill rotWithShape="1">
          <a:blip r:embed="rId4">
            <a:alphaModFix/>
          </a:blip>
          <a:srcRect b="0" l="69068" r="0" t="0"/>
          <a:stretch/>
        </p:blipFill>
        <p:spPr>
          <a:xfrm>
            <a:off x="6219341" y="-83925"/>
            <a:ext cx="2813726" cy="5143500"/>
          </a:xfrm>
          <a:prstGeom prst="rect">
            <a:avLst/>
          </a:prstGeom>
          <a:noFill/>
          <a:ln>
            <a:noFill/>
          </a:ln>
        </p:spPr>
      </p:pic>
      <p:pic>
        <p:nvPicPr>
          <p:cNvPr id="159" name="Google Shape;159;p33"/>
          <p:cNvPicPr preferRelativeResize="0"/>
          <p:nvPr/>
        </p:nvPicPr>
        <p:blipFill rotWithShape="1">
          <a:blip r:embed="rId4">
            <a:alphaModFix/>
          </a:blip>
          <a:srcRect b="0" l="26664" r="52244" t="61839"/>
          <a:stretch/>
        </p:blipFill>
        <p:spPr>
          <a:xfrm>
            <a:off x="4460075" y="1590338"/>
            <a:ext cx="1918325" cy="19628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3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20"/>
              <a:t>My chronological approach to developing this course:</a:t>
            </a:r>
            <a:endParaRPr/>
          </a:p>
        </p:txBody>
      </p:sp>
      <p:sp>
        <p:nvSpPr>
          <p:cNvPr id="165" name="Google Shape;165;p34"/>
          <p:cNvSpPr txBox="1"/>
          <p:nvPr>
            <p:ph idx="1" type="body"/>
          </p:nvPr>
        </p:nvSpPr>
        <p:spPr>
          <a:xfrm>
            <a:off x="311700" y="1094450"/>
            <a:ext cx="7346400" cy="3671471"/>
          </a:xfrm>
          <a:prstGeom prst="rect">
            <a:avLst/>
          </a:prstGeom>
          <a:noFill/>
          <a:ln>
            <a:noFill/>
          </a:ln>
        </p:spPr>
        <p:txBody>
          <a:bodyPr anchorCtr="0" anchor="t" bIns="91425" lIns="91425" spcFirstLastPara="1" rIns="91425" wrap="square" tIns="91425">
            <a:noAutofit/>
          </a:bodyPr>
          <a:lstStyle/>
          <a:p>
            <a:pPr indent="-385763" lvl="0" marL="385763" rtl="0" algn="l">
              <a:lnSpc>
                <a:spcPct val="115000"/>
              </a:lnSpc>
              <a:spcBef>
                <a:spcPts val="0"/>
              </a:spcBef>
              <a:spcAft>
                <a:spcPts val="0"/>
              </a:spcAft>
              <a:buSzPts val="1800"/>
              <a:buFont typeface="Arial"/>
              <a:buAutoNum type="arabicPeriod"/>
            </a:pPr>
            <a:r>
              <a:rPr lang="en" sz="2025">
                <a:solidFill>
                  <a:srgbClr val="101010"/>
                </a:solidFill>
              </a:rPr>
              <a:t>Wrote learning objectives (so MANY objectives…) and decided on organization</a:t>
            </a:r>
            <a:endParaRPr sz="2025">
              <a:solidFill>
                <a:srgbClr val="101010"/>
              </a:solidFill>
            </a:endParaRPr>
          </a:p>
          <a:p>
            <a:pPr indent="-385763" lvl="0" marL="385763" rtl="0" algn="l">
              <a:lnSpc>
                <a:spcPct val="115000"/>
              </a:lnSpc>
              <a:spcBef>
                <a:spcPts val="0"/>
              </a:spcBef>
              <a:spcAft>
                <a:spcPts val="0"/>
              </a:spcAft>
              <a:buSzPts val="1800"/>
              <a:buFont typeface="Arial"/>
              <a:buAutoNum type="arabicPeriod"/>
            </a:pPr>
            <a:r>
              <a:rPr lang="en" sz="2025">
                <a:solidFill>
                  <a:srgbClr val="101010"/>
                </a:solidFill>
              </a:rPr>
              <a:t>Found fun images (ex. pixabay) or videos (ex. TedED videos) to capture student attention</a:t>
            </a:r>
            <a:endParaRPr/>
          </a:p>
          <a:p>
            <a:pPr indent="-385763" lvl="0" marL="385763" rtl="0" algn="l">
              <a:lnSpc>
                <a:spcPct val="115000"/>
              </a:lnSpc>
              <a:spcBef>
                <a:spcPts val="0"/>
              </a:spcBef>
              <a:spcAft>
                <a:spcPts val="0"/>
              </a:spcAft>
              <a:buSzPts val="1800"/>
              <a:buFont typeface="Arial"/>
              <a:buAutoNum type="arabicPeriod"/>
            </a:pPr>
            <a:r>
              <a:rPr lang="en" sz="2025">
                <a:solidFill>
                  <a:srgbClr val="101010"/>
                </a:solidFill>
              </a:rPr>
              <a:t>Entered content and questions aligned with objectives in LMS</a:t>
            </a:r>
            <a:endParaRPr/>
          </a:p>
          <a:p>
            <a:pPr indent="-271463" lvl="0" marL="385763" rtl="0" algn="l">
              <a:lnSpc>
                <a:spcPct val="115000"/>
              </a:lnSpc>
              <a:spcBef>
                <a:spcPts val="0"/>
              </a:spcBef>
              <a:spcAft>
                <a:spcPts val="0"/>
              </a:spcAft>
              <a:buSzPts val="1800"/>
              <a:buFont typeface="Arial"/>
              <a:buNone/>
            </a:pPr>
            <a:r>
              <a:t/>
            </a:r>
            <a:endParaRPr sz="2025">
              <a:solidFill>
                <a:srgbClr val="101010"/>
              </a:solidFill>
            </a:endParaRPr>
          </a:p>
          <a:p>
            <a:pPr indent="-271463" lvl="0" marL="385763" rtl="0" algn="l">
              <a:lnSpc>
                <a:spcPct val="115000"/>
              </a:lnSpc>
              <a:spcBef>
                <a:spcPts val="0"/>
              </a:spcBef>
              <a:spcAft>
                <a:spcPts val="0"/>
              </a:spcAft>
              <a:buSzPts val="1800"/>
              <a:buFont typeface="Arial"/>
              <a:buNone/>
            </a:pPr>
            <a:r>
              <a:t/>
            </a:r>
            <a:endParaRPr/>
          </a:p>
          <a:p>
            <a:pPr indent="-271463" lvl="0" marL="385763" rtl="0" algn="l">
              <a:lnSpc>
                <a:spcPct val="115000"/>
              </a:lnSpc>
              <a:spcBef>
                <a:spcPts val="0"/>
              </a:spcBef>
              <a:spcAft>
                <a:spcPts val="0"/>
              </a:spcAft>
              <a:buSzPts val="1800"/>
              <a:buFont typeface="Arial"/>
              <a:buNone/>
            </a:pPr>
            <a:r>
              <a:t/>
            </a:r>
            <a:endParaRPr/>
          </a:p>
        </p:txBody>
      </p:sp>
      <p:pic>
        <p:nvPicPr>
          <p:cNvPr id="166" name="Google Shape;166;p34"/>
          <p:cNvPicPr preferRelativeResize="0"/>
          <p:nvPr/>
        </p:nvPicPr>
        <p:blipFill rotWithShape="1">
          <a:blip r:embed="rId3">
            <a:alphaModFix/>
          </a:blip>
          <a:srcRect b="0" l="0" r="20745" t="39815"/>
          <a:stretch/>
        </p:blipFill>
        <p:spPr>
          <a:xfrm>
            <a:off x="4572000" y="3116172"/>
            <a:ext cx="4265205" cy="238883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35"/>
          <p:cNvSpPr txBox="1"/>
          <p:nvPr>
            <p:ph type="title"/>
          </p:nvPr>
        </p:nvSpPr>
        <p:spPr>
          <a:xfrm>
            <a:off x="1485900" y="5954"/>
            <a:ext cx="6172200" cy="8572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solidFill>
                  <a:srgbClr val="101010"/>
                </a:solidFill>
              </a:rPr>
              <a:t>Online Gen Chem I Course structure</a:t>
            </a:r>
            <a:endParaRPr/>
          </a:p>
        </p:txBody>
      </p:sp>
      <p:sp>
        <p:nvSpPr>
          <p:cNvPr id="172" name="Google Shape;172;p35"/>
          <p:cNvSpPr txBox="1"/>
          <p:nvPr>
            <p:ph idx="1" type="body"/>
          </p:nvPr>
        </p:nvSpPr>
        <p:spPr>
          <a:xfrm>
            <a:off x="350874" y="641064"/>
            <a:ext cx="8793126" cy="3394472"/>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sz="2200"/>
              <a:t>11 Areas of Inquiry</a:t>
            </a:r>
            <a:endParaRPr/>
          </a:p>
          <a:p>
            <a:pPr indent="-317500" lvl="1" marL="914400" rtl="0" algn="l">
              <a:lnSpc>
                <a:spcPct val="115000"/>
              </a:lnSpc>
              <a:spcBef>
                <a:spcPts val="1600"/>
              </a:spcBef>
              <a:spcAft>
                <a:spcPts val="0"/>
              </a:spcAft>
              <a:buSzPts val="1400"/>
              <a:buChar char="○"/>
            </a:pPr>
            <a:r>
              <a:rPr lang="en" sz="1800"/>
              <a:t>Each Area has 2-4 “Explorations”</a:t>
            </a:r>
            <a:endParaRPr/>
          </a:p>
          <a:p>
            <a:pPr indent="-317500" lvl="1" marL="914400" rtl="0" algn="l">
              <a:lnSpc>
                <a:spcPct val="115000"/>
              </a:lnSpc>
              <a:spcBef>
                <a:spcPts val="1600"/>
              </a:spcBef>
              <a:spcAft>
                <a:spcPts val="0"/>
              </a:spcAft>
              <a:buSzPts val="1400"/>
              <a:buChar char="○"/>
            </a:pPr>
            <a:r>
              <a:rPr lang="en" sz="1800"/>
              <a:t>The 34 Exploration sections have content sections and “practice activities” (low-stakes assessments, unlimited attempts, 3 points/ea.)</a:t>
            </a:r>
            <a:endParaRPr/>
          </a:p>
        </p:txBody>
      </p:sp>
      <p:pic>
        <p:nvPicPr>
          <p:cNvPr id="173" name="Google Shape;173;p35"/>
          <p:cNvPicPr preferRelativeResize="0"/>
          <p:nvPr/>
        </p:nvPicPr>
        <p:blipFill rotWithShape="1">
          <a:blip r:embed="rId3">
            <a:alphaModFix/>
          </a:blip>
          <a:srcRect b="0" l="0" r="0" t="33824"/>
          <a:stretch/>
        </p:blipFill>
        <p:spPr>
          <a:xfrm>
            <a:off x="1147762" y="2667447"/>
            <a:ext cx="6858000" cy="2453512"/>
          </a:xfrm>
          <a:prstGeom prst="rect">
            <a:avLst/>
          </a:prstGeom>
          <a:noFill/>
          <a:ln>
            <a:noFill/>
          </a:ln>
        </p:spPr>
      </p:pic>
      <p:pic>
        <p:nvPicPr>
          <p:cNvPr id="174" name="Google Shape;174;p35"/>
          <p:cNvPicPr preferRelativeResize="0"/>
          <p:nvPr/>
        </p:nvPicPr>
        <p:blipFill rotWithShape="1">
          <a:blip r:embed="rId3">
            <a:alphaModFix/>
          </a:blip>
          <a:srcRect b="47670" l="0" r="78403" t="5395"/>
          <a:stretch/>
        </p:blipFill>
        <p:spPr>
          <a:xfrm>
            <a:off x="1147762" y="2762251"/>
            <a:ext cx="1481138" cy="174018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pic>
        <p:nvPicPr>
          <p:cNvPr descr="powerpoint template second page.jpg" id="179" name="Google Shape;179;p36"/>
          <p:cNvPicPr preferRelativeResize="0"/>
          <p:nvPr/>
        </p:nvPicPr>
        <p:blipFill rotWithShape="1">
          <a:blip r:embed="rId3">
            <a:alphaModFix/>
          </a:blip>
          <a:srcRect b="0" l="-10087" r="-10087" t="0"/>
          <a:stretch/>
        </p:blipFill>
        <p:spPr>
          <a:xfrm>
            <a:off x="674624" y="152171"/>
            <a:ext cx="8006711" cy="4996966"/>
          </a:xfrm>
          <a:prstGeom prst="rect">
            <a:avLst/>
          </a:prstGeom>
          <a:noFill/>
          <a:ln>
            <a:noFill/>
          </a:ln>
        </p:spPr>
      </p:pic>
      <p:sp>
        <p:nvSpPr>
          <p:cNvPr id="180" name="Google Shape;180;p36"/>
          <p:cNvSpPr txBox="1"/>
          <p:nvPr>
            <p:ph type="title"/>
          </p:nvPr>
        </p:nvSpPr>
        <p:spPr>
          <a:xfrm>
            <a:off x="1485900" y="6226"/>
            <a:ext cx="6172200" cy="8572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solidFill>
                  <a:srgbClr val="101010"/>
                </a:solidFill>
              </a:rPr>
              <a:t> Content followed by questions</a:t>
            </a:r>
            <a:endParaRPr/>
          </a:p>
        </p:txBody>
      </p:sp>
      <p:sp>
        <p:nvSpPr>
          <p:cNvPr id="181" name="Google Shape;181;p36"/>
          <p:cNvSpPr txBox="1"/>
          <p:nvPr>
            <p:ph idx="1" type="body"/>
          </p:nvPr>
        </p:nvSpPr>
        <p:spPr>
          <a:xfrm>
            <a:off x="1485900" y="876022"/>
            <a:ext cx="6324600" cy="3394472"/>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Each Exploration ends with a 15 point exit quiz (34 total)</a:t>
            </a:r>
            <a:endParaRPr/>
          </a:p>
          <a:p>
            <a:pPr indent="-342900" lvl="0" marL="457200" rtl="0" algn="l">
              <a:lnSpc>
                <a:spcPct val="115000"/>
              </a:lnSpc>
              <a:spcBef>
                <a:spcPts val="0"/>
              </a:spcBef>
              <a:spcAft>
                <a:spcPts val="0"/>
              </a:spcAft>
              <a:buSzPts val="1800"/>
              <a:buChar char="●"/>
            </a:pPr>
            <a:r>
              <a:rPr lang="en"/>
              <a:t>Two midterms and a final (100 points each)</a:t>
            </a:r>
            <a:endParaRPr/>
          </a:p>
          <a:p>
            <a:pPr indent="-342900" lvl="0" marL="457200" rtl="0" algn="l">
              <a:lnSpc>
                <a:spcPct val="115000"/>
              </a:lnSpc>
              <a:spcBef>
                <a:spcPts val="0"/>
              </a:spcBef>
              <a:spcAft>
                <a:spcPts val="0"/>
              </a:spcAft>
              <a:buSzPts val="1800"/>
              <a:buChar char="●"/>
            </a:pPr>
            <a:r>
              <a:rPr lang="en"/>
              <a:t>Group discussion posts weekly (10 points each)</a:t>
            </a:r>
            <a:endParaRPr/>
          </a:p>
        </p:txBody>
      </p:sp>
      <p:pic>
        <p:nvPicPr>
          <p:cNvPr id="182" name="Google Shape;182;p36"/>
          <p:cNvPicPr preferRelativeResize="0"/>
          <p:nvPr/>
        </p:nvPicPr>
        <p:blipFill rotWithShape="1">
          <a:blip r:embed="rId4">
            <a:alphaModFix/>
          </a:blip>
          <a:srcRect b="0" l="0" r="0" t="0"/>
          <a:stretch/>
        </p:blipFill>
        <p:spPr>
          <a:xfrm>
            <a:off x="1143000" y="2298666"/>
            <a:ext cx="6858000" cy="284377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20"/>
              <a:t>My chronological approach to developing this course:</a:t>
            </a:r>
            <a:endParaRPr/>
          </a:p>
        </p:txBody>
      </p:sp>
      <p:sp>
        <p:nvSpPr>
          <p:cNvPr id="188" name="Google Shape;188;p37"/>
          <p:cNvSpPr txBox="1"/>
          <p:nvPr>
            <p:ph idx="1" type="body"/>
          </p:nvPr>
        </p:nvSpPr>
        <p:spPr>
          <a:xfrm>
            <a:off x="180753" y="1085572"/>
            <a:ext cx="8894507" cy="3671471"/>
          </a:xfrm>
          <a:prstGeom prst="rect">
            <a:avLst/>
          </a:prstGeom>
          <a:noFill/>
          <a:ln>
            <a:noFill/>
          </a:ln>
        </p:spPr>
        <p:txBody>
          <a:bodyPr anchorCtr="0" anchor="t" bIns="91425" lIns="91425" spcFirstLastPara="1" rIns="91425" wrap="square" tIns="91425">
            <a:noAutofit/>
          </a:bodyPr>
          <a:lstStyle/>
          <a:p>
            <a:pPr indent="-457200" lvl="0" marL="457200" rtl="0" algn="l">
              <a:lnSpc>
                <a:spcPct val="115000"/>
              </a:lnSpc>
              <a:spcBef>
                <a:spcPts val="0"/>
              </a:spcBef>
              <a:spcAft>
                <a:spcPts val="0"/>
              </a:spcAft>
              <a:buSzPts val="1800"/>
              <a:buFont typeface="Arial"/>
              <a:buAutoNum type="arabicPeriod" startAt="4"/>
            </a:pPr>
            <a:r>
              <a:rPr lang="en" sz="2025">
                <a:solidFill>
                  <a:srgbClr val="004B53"/>
                </a:solidFill>
              </a:rPr>
              <a:t>Integrated OpenStax Chemistry</a:t>
            </a:r>
            <a:endParaRPr/>
          </a:p>
          <a:p>
            <a:pPr indent="-271463" lvl="0" marL="385763" rtl="0" algn="l">
              <a:lnSpc>
                <a:spcPct val="115000"/>
              </a:lnSpc>
              <a:spcBef>
                <a:spcPts val="0"/>
              </a:spcBef>
              <a:spcAft>
                <a:spcPts val="0"/>
              </a:spcAft>
              <a:buSzPts val="1800"/>
              <a:buFont typeface="Arial"/>
              <a:buNone/>
            </a:pPr>
            <a:r>
              <a:t/>
            </a:r>
            <a:endParaRPr sz="2100">
              <a:solidFill>
                <a:srgbClr val="004B53"/>
              </a:solidFill>
            </a:endParaRPr>
          </a:p>
          <a:p>
            <a:pPr indent="-385763" lvl="0" marL="385763" rtl="0" algn="l">
              <a:lnSpc>
                <a:spcPct val="115000"/>
              </a:lnSpc>
              <a:spcBef>
                <a:spcPts val="0"/>
              </a:spcBef>
              <a:spcAft>
                <a:spcPts val="0"/>
              </a:spcAft>
              <a:buSzPts val="1800"/>
              <a:buFont typeface="Arial"/>
              <a:buAutoNum type="arabicPeriod" startAt="4"/>
            </a:pPr>
            <a:r>
              <a:rPr lang="en" sz="2100">
                <a:solidFill>
                  <a:srgbClr val="004B53"/>
                </a:solidFill>
              </a:rPr>
              <a:t>Recorded videos </a:t>
            </a:r>
            <a:endParaRPr/>
          </a:p>
          <a:p>
            <a:pPr indent="-385763" lvl="0" marL="385763" rtl="0" algn="l">
              <a:lnSpc>
                <a:spcPct val="115000"/>
              </a:lnSpc>
              <a:spcBef>
                <a:spcPts val="0"/>
              </a:spcBef>
              <a:spcAft>
                <a:spcPts val="0"/>
              </a:spcAft>
              <a:buSzPts val="1800"/>
              <a:buFont typeface="Arial"/>
              <a:buAutoNum type="arabicPeriod" startAt="4"/>
            </a:pPr>
            <a:r>
              <a:rPr lang="en" sz="2100">
                <a:solidFill>
                  <a:srgbClr val="004B53"/>
                </a:solidFill>
              </a:rPr>
              <a:t>Added PhET simulations and reflection questions for discussion posts</a:t>
            </a:r>
            <a:endParaRPr/>
          </a:p>
          <a:p>
            <a:pPr indent="-271463" lvl="0" marL="385763" rtl="0" algn="l">
              <a:lnSpc>
                <a:spcPct val="115000"/>
              </a:lnSpc>
              <a:spcBef>
                <a:spcPts val="0"/>
              </a:spcBef>
              <a:spcAft>
                <a:spcPts val="0"/>
              </a:spcAft>
              <a:buSzPts val="1800"/>
              <a:buFont typeface="Arial"/>
              <a:buNone/>
            </a:pPr>
            <a:r>
              <a:t/>
            </a:r>
            <a:endParaRPr sz="2100">
              <a:solidFill>
                <a:srgbClr val="EF8600"/>
              </a:solidFill>
            </a:endParaRPr>
          </a:p>
          <a:p>
            <a:pPr indent="-271463" lvl="0" marL="385763" rtl="0" algn="l">
              <a:lnSpc>
                <a:spcPct val="115000"/>
              </a:lnSpc>
              <a:spcBef>
                <a:spcPts val="0"/>
              </a:spcBef>
              <a:spcAft>
                <a:spcPts val="0"/>
              </a:spcAft>
              <a:buSzPts val="1800"/>
              <a:buFont typeface="Arial"/>
              <a:buNone/>
            </a:pPr>
            <a:r>
              <a:t/>
            </a:r>
            <a:endParaRPr sz="2025">
              <a:solidFill>
                <a:srgbClr val="101010"/>
              </a:solidFill>
            </a:endParaRPr>
          </a:p>
          <a:p>
            <a:pPr indent="-271463" lvl="0" marL="385763" rtl="0" algn="l">
              <a:lnSpc>
                <a:spcPct val="115000"/>
              </a:lnSpc>
              <a:spcBef>
                <a:spcPts val="0"/>
              </a:spcBef>
              <a:spcAft>
                <a:spcPts val="0"/>
              </a:spcAft>
              <a:buSzPts val="1800"/>
              <a:buFont typeface="Arial"/>
              <a:buNone/>
            </a:pPr>
            <a:r>
              <a:t/>
            </a:r>
            <a:endParaRPr sz="2025">
              <a:solidFill>
                <a:srgbClr val="101010"/>
              </a:solidFill>
            </a:endParaRPr>
          </a:p>
          <a:p>
            <a:pPr indent="-271463" lvl="0" marL="385763" rtl="0" algn="l">
              <a:lnSpc>
                <a:spcPct val="115000"/>
              </a:lnSpc>
              <a:spcBef>
                <a:spcPts val="0"/>
              </a:spcBef>
              <a:spcAft>
                <a:spcPts val="0"/>
              </a:spcAft>
              <a:buSzPts val="1800"/>
              <a:buFont typeface="Arial"/>
              <a:buNone/>
            </a:pPr>
            <a:r>
              <a:t/>
            </a:r>
            <a:endParaRPr/>
          </a:p>
          <a:p>
            <a:pPr indent="-271463" lvl="0" marL="385763" rtl="0" algn="l">
              <a:lnSpc>
                <a:spcPct val="115000"/>
              </a:lnSpc>
              <a:spcBef>
                <a:spcPts val="0"/>
              </a:spcBef>
              <a:spcAft>
                <a:spcPts val="0"/>
              </a:spcAft>
              <a:buSzPts val="1800"/>
              <a:buFont typeface="Arial"/>
              <a:buNone/>
            </a:pPr>
            <a:r>
              <a:t/>
            </a:r>
            <a:endParaRPr/>
          </a:p>
        </p:txBody>
      </p:sp>
      <p:pic>
        <p:nvPicPr>
          <p:cNvPr id="189" name="Google Shape;189;p37"/>
          <p:cNvPicPr preferRelativeResize="0"/>
          <p:nvPr/>
        </p:nvPicPr>
        <p:blipFill rotWithShape="1">
          <a:blip r:embed="rId3">
            <a:alphaModFix/>
          </a:blip>
          <a:srcRect b="0" l="0" r="0" t="13372"/>
          <a:stretch/>
        </p:blipFill>
        <p:spPr>
          <a:xfrm>
            <a:off x="565428" y="2783079"/>
            <a:ext cx="4133850" cy="2304607"/>
          </a:xfrm>
          <a:prstGeom prst="rect">
            <a:avLst/>
          </a:prstGeom>
          <a:noFill/>
          <a:ln>
            <a:noFill/>
          </a:ln>
        </p:spPr>
      </p:pic>
      <p:pic>
        <p:nvPicPr>
          <p:cNvPr id="190" name="Google Shape;190;p37"/>
          <p:cNvPicPr preferRelativeResize="0"/>
          <p:nvPr/>
        </p:nvPicPr>
        <p:blipFill rotWithShape="1">
          <a:blip r:embed="rId4">
            <a:alphaModFix/>
          </a:blip>
          <a:srcRect b="0" l="0" r="0" t="0"/>
          <a:stretch/>
        </p:blipFill>
        <p:spPr>
          <a:xfrm>
            <a:off x="5186923" y="2815115"/>
            <a:ext cx="3165323" cy="2009775"/>
          </a:xfrm>
          <a:prstGeom prst="rect">
            <a:avLst/>
          </a:prstGeom>
          <a:noFill/>
          <a:ln>
            <a:noFill/>
          </a:ln>
        </p:spPr>
      </p:pic>
      <p:pic>
        <p:nvPicPr>
          <p:cNvPr descr="A screenshot of a cell phone&#10;&#10;Description automatically generated" id="191" name="Google Shape;191;p37"/>
          <p:cNvPicPr preferRelativeResize="0"/>
          <p:nvPr/>
        </p:nvPicPr>
        <p:blipFill rotWithShape="1">
          <a:blip r:embed="rId5">
            <a:alphaModFix/>
          </a:blip>
          <a:srcRect b="0" l="0" r="0" t="0"/>
          <a:stretch/>
        </p:blipFill>
        <p:spPr>
          <a:xfrm>
            <a:off x="4571998" y="1082582"/>
            <a:ext cx="3590738" cy="8421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Google Shape;196;p3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20"/>
              <a:t>What do students think about the course and its resources?</a:t>
            </a:r>
            <a:endParaRPr/>
          </a:p>
        </p:txBody>
      </p:sp>
      <p:sp>
        <p:nvSpPr>
          <p:cNvPr id="197" name="Google Shape;197;p38"/>
          <p:cNvSpPr txBox="1"/>
          <p:nvPr>
            <p:ph idx="1" type="body"/>
          </p:nvPr>
        </p:nvSpPr>
        <p:spPr>
          <a:xfrm>
            <a:off x="311700" y="1397025"/>
            <a:ext cx="2345100" cy="34164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a:t>Student responses to an optional survey administered through our LMS (Blackboard)</a:t>
            </a:r>
            <a:endParaRPr/>
          </a:p>
        </p:txBody>
      </p:sp>
      <p:pic>
        <p:nvPicPr>
          <p:cNvPr id="198" name="Google Shape;198;p38"/>
          <p:cNvPicPr preferRelativeResize="0"/>
          <p:nvPr/>
        </p:nvPicPr>
        <p:blipFill>
          <a:blip r:embed="rId3">
            <a:alphaModFix/>
          </a:blip>
          <a:stretch>
            <a:fillRect/>
          </a:stretch>
        </p:blipFill>
        <p:spPr>
          <a:xfrm>
            <a:off x="3057500" y="1206400"/>
            <a:ext cx="5470000" cy="36452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3" name="Shape 203"/>
        <p:cNvGrpSpPr/>
        <p:nvPr/>
      </p:nvGrpSpPr>
      <p:grpSpPr>
        <a:xfrm>
          <a:off x="0" y="0"/>
          <a:ext cx="0" cy="0"/>
          <a:chOff x="0" y="0"/>
          <a:chExt cx="0" cy="0"/>
        </a:xfrm>
      </p:grpSpPr>
      <p:pic>
        <p:nvPicPr>
          <p:cNvPr id="204" name="Google Shape;204;p39"/>
          <p:cNvPicPr preferRelativeResize="0"/>
          <p:nvPr/>
        </p:nvPicPr>
        <p:blipFill>
          <a:blip r:embed="rId3">
            <a:alphaModFix/>
          </a:blip>
          <a:stretch>
            <a:fillRect/>
          </a:stretch>
        </p:blipFill>
        <p:spPr>
          <a:xfrm>
            <a:off x="533400" y="152400"/>
            <a:ext cx="8177724" cy="49911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9" name="Shape 209"/>
        <p:cNvGrpSpPr/>
        <p:nvPr/>
      </p:nvGrpSpPr>
      <p:grpSpPr>
        <a:xfrm>
          <a:off x="0" y="0"/>
          <a:ext cx="0" cy="0"/>
          <a:chOff x="0" y="0"/>
          <a:chExt cx="0" cy="0"/>
        </a:xfrm>
      </p:grpSpPr>
      <p:sp>
        <p:nvSpPr>
          <p:cNvPr id="210" name="Google Shape;210;p40"/>
          <p:cNvSpPr txBox="1"/>
          <p:nvPr>
            <p:ph type="title"/>
          </p:nvPr>
        </p:nvSpPr>
        <p:spPr>
          <a:xfrm>
            <a:off x="311700" y="11541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20"/>
              <a:t>Student responses about course design and materials</a:t>
            </a:r>
            <a:endParaRPr/>
          </a:p>
        </p:txBody>
      </p:sp>
      <p:sp>
        <p:nvSpPr>
          <p:cNvPr id="211" name="Google Shape;211;p40"/>
          <p:cNvSpPr txBox="1"/>
          <p:nvPr>
            <p:ph idx="1" type="body"/>
          </p:nvPr>
        </p:nvSpPr>
        <p:spPr>
          <a:xfrm>
            <a:off x="193134" y="773810"/>
            <a:ext cx="4878596" cy="3811851"/>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Char char="●"/>
            </a:pPr>
            <a:r>
              <a:rPr lang="en" sz="2200"/>
              <a:t>“The videos for the math problems always helped.”</a:t>
            </a:r>
            <a:endParaRPr/>
          </a:p>
          <a:p>
            <a:pPr indent="-342900" lvl="0" marL="457200" rtl="0" algn="l">
              <a:lnSpc>
                <a:spcPct val="115000"/>
              </a:lnSpc>
              <a:spcBef>
                <a:spcPts val="0"/>
              </a:spcBef>
              <a:spcAft>
                <a:spcPts val="0"/>
              </a:spcAft>
              <a:buSzPts val="1800"/>
              <a:buChar char="●"/>
            </a:pPr>
            <a:r>
              <a:rPr lang="en" sz="2200"/>
              <a:t>“The plethora of exercises, videos, simulations, and discussions really got me engaged in learning.”</a:t>
            </a:r>
            <a:endParaRPr/>
          </a:p>
        </p:txBody>
      </p:sp>
      <p:pic>
        <p:nvPicPr>
          <p:cNvPr descr="A screenshot of a cell phone&#10;&#10;Description automatically generated" id="212" name="Google Shape;212;p40"/>
          <p:cNvPicPr preferRelativeResize="0"/>
          <p:nvPr/>
        </p:nvPicPr>
        <p:blipFill rotWithShape="1">
          <a:blip r:embed="rId3">
            <a:alphaModFix/>
          </a:blip>
          <a:srcRect b="0" l="0" r="68575" t="0"/>
          <a:stretch/>
        </p:blipFill>
        <p:spPr>
          <a:xfrm>
            <a:off x="5330384" y="773810"/>
            <a:ext cx="932195" cy="4023360"/>
          </a:xfrm>
          <a:prstGeom prst="rect">
            <a:avLst/>
          </a:prstGeom>
          <a:noFill/>
          <a:ln>
            <a:noFill/>
          </a:ln>
        </p:spPr>
      </p:pic>
      <p:pic>
        <p:nvPicPr>
          <p:cNvPr id="213" name="Google Shape;213;p40"/>
          <p:cNvPicPr preferRelativeResize="0"/>
          <p:nvPr/>
        </p:nvPicPr>
        <p:blipFill rotWithShape="1">
          <a:blip r:embed="rId4">
            <a:alphaModFix/>
          </a:blip>
          <a:srcRect b="0" l="0" r="0" t="0"/>
          <a:stretch/>
        </p:blipFill>
        <p:spPr>
          <a:xfrm>
            <a:off x="549309" y="4671361"/>
            <a:ext cx="8026400" cy="431800"/>
          </a:xfrm>
          <a:prstGeom prst="rect">
            <a:avLst/>
          </a:prstGeom>
          <a:noFill/>
          <a:ln>
            <a:noFill/>
          </a:ln>
        </p:spPr>
      </p:pic>
      <p:pic>
        <p:nvPicPr>
          <p:cNvPr descr="A screenshot of a cell phone&#10;&#10;Description automatically generated" id="214" name="Google Shape;214;p40"/>
          <p:cNvPicPr preferRelativeResize="0"/>
          <p:nvPr/>
        </p:nvPicPr>
        <p:blipFill rotWithShape="1">
          <a:blip r:embed="rId5">
            <a:alphaModFix/>
          </a:blip>
          <a:srcRect b="38488" l="0" r="0" t="0"/>
          <a:stretch/>
        </p:blipFill>
        <p:spPr>
          <a:xfrm>
            <a:off x="6124352" y="955803"/>
            <a:ext cx="1868382" cy="2542309"/>
          </a:xfrm>
          <a:prstGeom prst="rect">
            <a:avLst/>
          </a:prstGeom>
          <a:noFill/>
          <a:ln>
            <a:noFill/>
          </a:ln>
        </p:spPr>
      </p:pic>
      <p:sp>
        <p:nvSpPr>
          <p:cNvPr id="215" name="Google Shape;215;p40"/>
          <p:cNvSpPr txBox="1"/>
          <p:nvPr/>
        </p:nvSpPr>
        <p:spPr>
          <a:xfrm>
            <a:off x="6212776" y="3572540"/>
            <a:ext cx="2381915" cy="9233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800" u="none" cap="none" strike="noStrike">
                <a:solidFill>
                  <a:srgbClr val="6F6F6F"/>
                </a:solidFill>
                <a:latin typeface="Arial"/>
                <a:ea typeface="Arial"/>
                <a:cs typeface="Arial"/>
                <a:sym typeface="Arial"/>
              </a:rPr>
              <a:t>The course materials help me achieve the learning objectives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9" name="Shape 219"/>
        <p:cNvGrpSpPr/>
        <p:nvPr/>
      </p:nvGrpSpPr>
      <p:grpSpPr>
        <a:xfrm>
          <a:off x="0" y="0"/>
          <a:ext cx="0" cy="0"/>
          <a:chOff x="0" y="0"/>
          <a:chExt cx="0" cy="0"/>
        </a:xfrm>
      </p:grpSpPr>
      <p:sp>
        <p:nvSpPr>
          <p:cNvPr id="220" name="Google Shape;220;p4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DIY Online Homework System</a:t>
            </a:r>
            <a:endParaRPr/>
          </a:p>
        </p:txBody>
      </p:sp>
      <p:sp>
        <p:nvSpPr>
          <p:cNvPr id="221" name="Google Shape;221;p41"/>
          <p:cNvSpPr txBox="1"/>
          <p:nvPr>
            <p:ph idx="1" type="body"/>
          </p:nvPr>
        </p:nvSpPr>
        <p:spPr>
          <a:xfrm>
            <a:off x="311700" y="1152475"/>
            <a:ext cx="6591600" cy="3416400"/>
          </a:xfrm>
          <a:prstGeom prst="rect">
            <a:avLst/>
          </a:prstGeom>
          <a:noFill/>
          <a:ln>
            <a:noFill/>
          </a:ln>
        </p:spPr>
        <p:txBody>
          <a:bodyPr anchorCtr="0" anchor="t" bIns="91425" lIns="91425" spcFirstLastPara="1" rIns="91425" wrap="square" tIns="91425">
            <a:noAutofit/>
          </a:bodyPr>
          <a:lstStyle/>
          <a:p>
            <a:pPr indent="-355600" lvl="0" marL="457200" rtl="0" algn="l">
              <a:lnSpc>
                <a:spcPct val="115000"/>
              </a:lnSpc>
              <a:spcBef>
                <a:spcPts val="600"/>
              </a:spcBef>
              <a:spcAft>
                <a:spcPts val="0"/>
              </a:spcAft>
              <a:buClr>
                <a:schemeClr val="dk1"/>
              </a:buClr>
              <a:buSzPts val="2000"/>
              <a:buChar char="●"/>
            </a:pPr>
            <a:r>
              <a:rPr lang="en" sz="2000">
                <a:solidFill>
                  <a:schemeClr val="dk1"/>
                </a:solidFill>
                <a:latin typeface="Calibri"/>
                <a:ea typeface="Calibri"/>
                <a:cs typeface="Calibri"/>
                <a:sym typeface="Calibri"/>
              </a:rPr>
              <a:t>Created my own online homework/quiz/exam system in our LMS (Blackboard)</a:t>
            </a:r>
            <a:endParaRPr sz="2000">
              <a:solidFill>
                <a:schemeClr val="dk1"/>
              </a:solidFill>
              <a:latin typeface="Calibri"/>
              <a:ea typeface="Calibri"/>
              <a:cs typeface="Calibri"/>
              <a:sym typeface="Calibri"/>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latin typeface="Calibri"/>
                <a:ea typeface="Calibri"/>
                <a:cs typeface="Calibri"/>
                <a:sym typeface="Calibri"/>
              </a:rPr>
              <a:t>Advantages:</a:t>
            </a:r>
            <a:endParaRPr sz="2000">
              <a:solidFill>
                <a:schemeClr val="dk1"/>
              </a:solidFill>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Gave me a lot of control over content and alignment of questions with my learning objectives</a:t>
            </a:r>
            <a:endParaRPr sz="1800">
              <a:solidFill>
                <a:schemeClr val="dk1"/>
              </a:solidFill>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No additional cost to students</a:t>
            </a:r>
            <a:endParaRPr sz="1800">
              <a:solidFill>
                <a:schemeClr val="dk1"/>
              </a:solidFill>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No additional system to navigate</a:t>
            </a:r>
            <a:endParaRPr sz="1800">
              <a:solidFill>
                <a:schemeClr val="dk1"/>
              </a:solidFill>
              <a:latin typeface="Calibri"/>
              <a:ea typeface="Calibri"/>
              <a:cs typeface="Calibri"/>
              <a:sym typeface="Calibri"/>
            </a:endParaRPr>
          </a:p>
          <a:p>
            <a:pPr indent="-355600" lvl="0" marL="457200" rtl="0" algn="l">
              <a:lnSpc>
                <a:spcPct val="115000"/>
              </a:lnSpc>
              <a:spcBef>
                <a:spcPts val="0"/>
              </a:spcBef>
              <a:spcAft>
                <a:spcPts val="0"/>
              </a:spcAft>
              <a:buClr>
                <a:schemeClr val="dk1"/>
              </a:buClr>
              <a:buSzPts val="2000"/>
              <a:buChar char="●"/>
            </a:pPr>
            <a:r>
              <a:rPr lang="en" sz="2000">
                <a:solidFill>
                  <a:schemeClr val="dk1"/>
                </a:solidFill>
                <a:latin typeface="Calibri"/>
                <a:ea typeface="Calibri"/>
                <a:cs typeface="Calibri"/>
                <a:sym typeface="Calibri"/>
              </a:rPr>
              <a:t>Disadvantages:</a:t>
            </a:r>
            <a:endParaRPr sz="2000">
              <a:solidFill>
                <a:schemeClr val="dk1"/>
              </a:solidFill>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Char char="○"/>
            </a:pPr>
            <a:r>
              <a:rPr lang="en" sz="1800">
                <a:solidFill>
                  <a:schemeClr val="dk1"/>
                </a:solidFill>
                <a:latin typeface="Calibri"/>
                <a:ea typeface="Calibri"/>
                <a:cs typeface="Calibri"/>
                <a:sym typeface="Calibri"/>
              </a:rPr>
              <a:t>Took a lot of time</a:t>
            </a:r>
            <a:endParaRPr sz="1800">
              <a:solidFill>
                <a:schemeClr val="dk1"/>
              </a:solidFill>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Char char="○"/>
            </a:pPr>
            <a:r>
              <a:rPr lang="en" sz="1800">
                <a:solidFill>
                  <a:schemeClr val="dk1"/>
                </a:solidFill>
                <a:latin typeface="Calibri"/>
                <a:ea typeface="Calibri"/>
                <a:cs typeface="Calibri"/>
                <a:sym typeface="Calibri"/>
              </a:rPr>
              <a:t>Requires troubleshooting</a:t>
            </a:r>
            <a:endParaRPr sz="1800">
              <a:solidFill>
                <a:schemeClr val="dk1"/>
              </a:solidFill>
              <a:latin typeface="Calibri"/>
              <a:ea typeface="Calibri"/>
              <a:cs typeface="Calibri"/>
              <a:sym typeface="Calibri"/>
            </a:endParaRPr>
          </a:p>
          <a:p>
            <a:pPr indent="-342900" lvl="1" marL="914400" rtl="0" algn="l">
              <a:lnSpc>
                <a:spcPct val="115000"/>
              </a:lnSpc>
              <a:spcBef>
                <a:spcPts val="0"/>
              </a:spcBef>
              <a:spcAft>
                <a:spcPts val="0"/>
              </a:spcAft>
              <a:buClr>
                <a:schemeClr val="dk1"/>
              </a:buClr>
              <a:buSzPts val="1800"/>
              <a:buChar char="○"/>
            </a:pPr>
            <a:r>
              <a:rPr lang="en" sz="1800">
                <a:solidFill>
                  <a:schemeClr val="dk1"/>
                </a:solidFill>
                <a:latin typeface="Calibri"/>
                <a:ea typeface="Calibri"/>
                <a:cs typeface="Calibri"/>
                <a:sym typeface="Calibri"/>
              </a:rPr>
              <a:t>Giving adequate feedback is hard</a:t>
            </a:r>
            <a:endParaRPr sz="1800">
              <a:solidFill>
                <a:schemeClr val="dk1"/>
              </a:solidFill>
              <a:latin typeface="Calibri"/>
              <a:ea typeface="Calibri"/>
              <a:cs typeface="Calibri"/>
              <a:sym typeface="Calibri"/>
            </a:endParaRPr>
          </a:p>
          <a:p>
            <a:pPr indent="0" lvl="0" marL="457200" rtl="0" algn="l">
              <a:lnSpc>
                <a:spcPct val="115000"/>
              </a:lnSpc>
              <a:spcBef>
                <a:spcPts val="0"/>
              </a:spcBef>
              <a:spcAft>
                <a:spcPts val="1600"/>
              </a:spcAft>
              <a:buSzPts val="1800"/>
              <a:buNone/>
            </a:pPr>
            <a:r>
              <a:t/>
            </a:r>
            <a:endParaRPr/>
          </a:p>
        </p:txBody>
      </p:sp>
      <p:pic>
        <p:nvPicPr>
          <p:cNvPr id="222" name="Google Shape;222;p41"/>
          <p:cNvPicPr preferRelativeResize="0"/>
          <p:nvPr/>
        </p:nvPicPr>
        <p:blipFill rotWithShape="1">
          <a:blip r:embed="rId3">
            <a:alphaModFix/>
          </a:blip>
          <a:srcRect b="0" l="0" r="0" t="0"/>
          <a:stretch/>
        </p:blipFill>
        <p:spPr>
          <a:xfrm>
            <a:off x="4856350" y="2039826"/>
            <a:ext cx="3088200" cy="2987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pic>
        <p:nvPicPr>
          <p:cNvPr descr="A screenshot of a cell phone&#10;&#10;Description automatically generated" id="227" name="Google Shape;227;p42"/>
          <p:cNvPicPr preferRelativeResize="0"/>
          <p:nvPr/>
        </p:nvPicPr>
        <p:blipFill rotWithShape="1">
          <a:blip r:embed="rId3">
            <a:alphaModFix/>
          </a:blip>
          <a:srcRect b="0" l="0" r="13988" t="0"/>
          <a:stretch/>
        </p:blipFill>
        <p:spPr>
          <a:xfrm>
            <a:off x="3147243" y="752389"/>
            <a:ext cx="5932966" cy="4326838"/>
          </a:xfrm>
          <a:prstGeom prst="rect">
            <a:avLst/>
          </a:prstGeom>
          <a:noFill/>
          <a:ln>
            <a:noFill/>
          </a:ln>
        </p:spPr>
      </p:pic>
      <p:sp>
        <p:nvSpPr>
          <p:cNvPr id="228" name="Google Shape;228;p42"/>
          <p:cNvSpPr txBox="1"/>
          <p:nvPr/>
        </p:nvSpPr>
        <p:spPr>
          <a:xfrm>
            <a:off x="95692" y="688109"/>
            <a:ext cx="3189767" cy="4326837"/>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5000"/>
              </a:lnSpc>
              <a:spcBef>
                <a:spcPts val="0"/>
              </a:spcBef>
              <a:spcAft>
                <a:spcPts val="0"/>
              </a:spcAft>
              <a:buClr>
                <a:schemeClr val="dk2"/>
              </a:buClr>
              <a:buSzPts val="1800"/>
              <a:buFont typeface="Arial"/>
              <a:buChar char="●"/>
            </a:pPr>
            <a:r>
              <a:rPr b="0" i="0" lang="en" sz="1665" u="none" cap="none" strike="noStrike">
                <a:solidFill>
                  <a:schemeClr val="dk2"/>
                </a:solidFill>
                <a:latin typeface="Arial"/>
                <a:ea typeface="Arial"/>
                <a:cs typeface="Arial"/>
                <a:sym typeface="Arial"/>
              </a:rPr>
              <a:t> “I like the practice activities within each exploration. The questions are similar to the exit quizzes and help me to understand what you want me to take away from the activity.” </a:t>
            </a:r>
            <a:endParaRPr/>
          </a:p>
          <a:p>
            <a:pPr indent="-342900" lvl="0" marL="457200" marR="0" rtl="0" algn="l">
              <a:lnSpc>
                <a:spcPct val="105000"/>
              </a:lnSpc>
              <a:spcBef>
                <a:spcPts val="0"/>
              </a:spcBef>
              <a:spcAft>
                <a:spcPts val="0"/>
              </a:spcAft>
              <a:buClr>
                <a:schemeClr val="dk2"/>
              </a:buClr>
              <a:buSzPts val="1800"/>
              <a:buFont typeface="Arial"/>
              <a:buChar char="●"/>
            </a:pPr>
            <a:r>
              <a:rPr b="0" i="0" lang="en" sz="1665" u="none" cap="none" strike="noStrike">
                <a:solidFill>
                  <a:schemeClr val="dk2"/>
                </a:solidFill>
                <a:latin typeface="Arial"/>
                <a:ea typeface="Arial"/>
                <a:cs typeface="Arial"/>
                <a:sym typeface="Arial"/>
              </a:rPr>
              <a:t>“Practices should show the correct answer. ”</a:t>
            </a:r>
            <a:endParaRPr/>
          </a:p>
          <a:p>
            <a:pPr indent="-342900" lvl="0" marL="457200" marR="0" rtl="0" algn="l">
              <a:lnSpc>
                <a:spcPct val="105000"/>
              </a:lnSpc>
              <a:spcBef>
                <a:spcPts val="0"/>
              </a:spcBef>
              <a:spcAft>
                <a:spcPts val="0"/>
              </a:spcAft>
              <a:buClr>
                <a:schemeClr val="dk2"/>
              </a:buClr>
              <a:buSzPts val="1800"/>
              <a:buFont typeface="Arial"/>
              <a:buChar char="●"/>
            </a:pPr>
            <a:r>
              <a:rPr b="0" i="0" lang="en" sz="1665" u="none" cap="none" strike="noStrike">
                <a:solidFill>
                  <a:schemeClr val="dk2"/>
                </a:solidFill>
                <a:latin typeface="Arial"/>
                <a:ea typeface="Arial"/>
                <a:cs typeface="Arial"/>
                <a:sym typeface="Arial"/>
              </a:rPr>
              <a:t>“Quizzes seem to throw twists on the exercises.  You either know it or you don't.  I have had some don'ts.”</a:t>
            </a:r>
            <a:endParaRPr/>
          </a:p>
        </p:txBody>
      </p:sp>
      <p:pic>
        <p:nvPicPr>
          <p:cNvPr descr="A picture containing drawing&#10;&#10;Description automatically generated" id="229" name="Google Shape;229;p42"/>
          <p:cNvPicPr preferRelativeResize="0"/>
          <p:nvPr/>
        </p:nvPicPr>
        <p:blipFill rotWithShape="1">
          <a:blip r:embed="rId4">
            <a:alphaModFix/>
          </a:blip>
          <a:srcRect b="0" l="1209" r="0" t="0"/>
          <a:stretch/>
        </p:blipFill>
        <p:spPr>
          <a:xfrm>
            <a:off x="8229602" y="4901964"/>
            <a:ext cx="868680" cy="290111"/>
          </a:xfrm>
          <a:prstGeom prst="rect">
            <a:avLst/>
          </a:prstGeom>
          <a:noFill/>
          <a:ln>
            <a:noFill/>
          </a:ln>
        </p:spPr>
      </p:pic>
      <p:sp>
        <p:nvSpPr>
          <p:cNvPr id="230" name="Google Shape;230;p42"/>
          <p:cNvSpPr txBox="1"/>
          <p:nvPr>
            <p:ph type="title"/>
          </p:nvPr>
        </p:nvSpPr>
        <p:spPr>
          <a:xfrm>
            <a:off x="311700" y="11541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2520"/>
              <a:t>Student responses about course design and materials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4" name="Shape 234"/>
        <p:cNvGrpSpPr/>
        <p:nvPr/>
      </p:nvGrpSpPr>
      <p:grpSpPr>
        <a:xfrm>
          <a:off x="0" y="0"/>
          <a:ext cx="0" cy="0"/>
          <a:chOff x="0" y="0"/>
          <a:chExt cx="0" cy="0"/>
        </a:xfrm>
      </p:grpSpPr>
      <p:pic>
        <p:nvPicPr>
          <p:cNvPr id="235" name="Google Shape;235;p43"/>
          <p:cNvPicPr preferRelativeResize="0"/>
          <p:nvPr/>
        </p:nvPicPr>
        <p:blipFill rotWithShape="1">
          <a:blip r:embed="rId3">
            <a:alphaModFix/>
          </a:blip>
          <a:srcRect b="0" l="0" r="0" t="0"/>
          <a:stretch/>
        </p:blipFill>
        <p:spPr>
          <a:xfrm>
            <a:off x="311698" y="513750"/>
            <a:ext cx="7493425" cy="2019025"/>
          </a:xfrm>
          <a:prstGeom prst="rect">
            <a:avLst/>
          </a:prstGeom>
          <a:noFill/>
          <a:ln>
            <a:noFill/>
          </a:ln>
        </p:spPr>
      </p:pic>
      <p:pic>
        <p:nvPicPr>
          <p:cNvPr id="236" name="Google Shape;236;p43"/>
          <p:cNvPicPr preferRelativeResize="0"/>
          <p:nvPr/>
        </p:nvPicPr>
        <p:blipFill rotWithShape="1">
          <a:blip r:embed="rId4">
            <a:alphaModFix/>
          </a:blip>
          <a:srcRect b="0" l="0" r="0" t="0"/>
          <a:stretch/>
        </p:blipFill>
        <p:spPr>
          <a:xfrm>
            <a:off x="3317900" y="1349400"/>
            <a:ext cx="5219625" cy="3479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0" name="Shape 240"/>
        <p:cNvGrpSpPr/>
        <p:nvPr/>
      </p:nvGrpSpPr>
      <p:grpSpPr>
        <a:xfrm>
          <a:off x="0" y="0"/>
          <a:ext cx="0" cy="0"/>
          <a:chOff x="0" y="0"/>
          <a:chExt cx="0" cy="0"/>
        </a:xfrm>
      </p:grpSpPr>
      <p:sp>
        <p:nvSpPr>
          <p:cNvPr id="241" name="Google Shape;241;p4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3000">
                <a:latin typeface="Calibri"/>
                <a:ea typeface="Calibri"/>
                <a:cs typeface="Calibri"/>
                <a:sym typeface="Calibri"/>
              </a:rPr>
              <a:t>Creating and sharing an innovative module in Biochemistry II</a:t>
            </a:r>
            <a:endParaRPr sz="3000"/>
          </a:p>
        </p:txBody>
      </p:sp>
      <p:sp>
        <p:nvSpPr>
          <p:cNvPr id="242" name="Google Shape;242;p44"/>
          <p:cNvSpPr txBox="1"/>
          <p:nvPr>
            <p:ph idx="1" type="body"/>
          </p:nvPr>
        </p:nvSpPr>
        <p:spPr>
          <a:xfrm>
            <a:off x="311700" y="1443500"/>
            <a:ext cx="8520600" cy="276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700"/>
              </a:spcBef>
              <a:spcAft>
                <a:spcPts val="0"/>
              </a:spcAft>
              <a:buClr>
                <a:schemeClr val="dk1"/>
              </a:buClr>
              <a:buSzPts val="1100"/>
              <a:buFont typeface="Arial"/>
              <a:buNone/>
            </a:pPr>
            <a:r>
              <a:rPr lang="en" sz="2800">
                <a:solidFill>
                  <a:schemeClr val="dk1"/>
                </a:solidFill>
              </a:rPr>
              <a:t>•</a:t>
            </a:r>
            <a:r>
              <a:rPr lang="en" sz="2800" u="sng">
                <a:solidFill>
                  <a:schemeClr val="hlink"/>
                </a:solidFill>
                <a:latin typeface="Calibri"/>
                <a:ea typeface="Calibri"/>
                <a:cs typeface="Calibri"/>
                <a:sym typeface="Calibri"/>
                <a:hlinkClick r:id="rId3"/>
              </a:rPr>
              <a:t>https://serc.carleton.edu/curenet/index.html</a:t>
            </a:r>
            <a:endParaRPr sz="2800" u="sng">
              <a:solidFill>
                <a:schemeClr val="hlink"/>
              </a:solidFill>
              <a:latin typeface="Calibri"/>
              <a:ea typeface="Calibri"/>
              <a:cs typeface="Calibri"/>
              <a:sym typeface="Calibri"/>
            </a:endParaRPr>
          </a:p>
          <a:p>
            <a:pPr indent="0" lvl="0" marL="0" rtl="0" algn="l">
              <a:lnSpc>
                <a:spcPct val="115000"/>
              </a:lnSpc>
              <a:spcBef>
                <a:spcPts val="0"/>
              </a:spcBef>
              <a:spcAft>
                <a:spcPts val="1600"/>
              </a:spcAft>
              <a:buSzPts val="1800"/>
              <a:buNone/>
            </a:pPr>
            <a:r>
              <a:t/>
            </a:r>
            <a:endParaRPr/>
          </a:p>
        </p:txBody>
      </p:sp>
      <p:pic>
        <p:nvPicPr>
          <p:cNvPr id="243" name="Google Shape;243;p44"/>
          <p:cNvPicPr preferRelativeResize="0"/>
          <p:nvPr/>
        </p:nvPicPr>
        <p:blipFill rotWithShape="1">
          <a:blip r:embed="rId4">
            <a:alphaModFix/>
          </a:blip>
          <a:srcRect b="0" l="0" r="0" t="0"/>
          <a:stretch/>
        </p:blipFill>
        <p:spPr>
          <a:xfrm>
            <a:off x="1438275" y="2181213"/>
            <a:ext cx="6267450" cy="2962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7" name="Shape 247"/>
        <p:cNvGrpSpPr/>
        <p:nvPr/>
      </p:nvGrpSpPr>
      <p:grpSpPr>
        <a:xfrm>
          <a:off x="0" y="0"/>
          <a:ext cx="0" cy="0"/>
          <a:chOff x="0" y="0"/>
          <a:chExt cx="0" cy="0"/>
        </a:xfrm>
      </p:grpSpPr>
      <p:sp>
        <p:nvSpPr>
          <p:cNvPr id="248" name="Google Shape;248;p4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Course-based Undergraduate Research Experiences (CUREs)</a:t>
            </a:r>
            <a:endParaRPr/>
          </a:p>
        </p:txBody>
      </p:sp>
      <p:sp>
        <p:nvSpPr>
          <p:cNvPr id="249" name="Google Shape;249;p45"/>
          <p:cNvSpPr txBox="1"/>
          <p:nvPr>
            <p:ph idx="1" type="body"/>
          </p:nvPr>
        </p:nvSpPr>
        <p:spPr>
          <a:xfrm>
            <a:off x="311700" y="1475694"/>
            <a:ext cx="8520600" cy="3075300"/>
          </a:xfrm>
          <a:prstGeom prst="rect">
            <a:avLst/>
          </a:prstGeom>
          <a:noFill/>
          <a:ln>
            <a:noFill/>
          </a:ln>
        </p:spPr>
        <p:txBody>
          <a:bodyPr anchorCtr="0" anchor="t" bIns="91425" lIns="91425" spcFirstLastPara="1" rIns="91425" wrap="square" tIns="91425">
            <a:noAutofit/>
          </a:bodyPr>
          <a:lstStyle/>
          <a:p>
            <a:pPr indent="-342900" lvl="0" marL="342900" rtl="0" algn="l">
              <a:lnSpc>
                <a:spcPct val="115000"/>
              </a:lnSpc>
              <a:spcBef>
                <a:spcPts val="800"/>
              </a:spcBef>
              <a:spcAft>
                <a:spcPts val="0"/>
              </a:spcAft>
              <a:buSzPts val="1800"/>
              <a:buChar char="●"/>
            </a:pPr>
            <a:r>
              <a:rPr lang="en" sz="2400">
                <a:solidFill>
                  <a:schemeClr val="dk1"/>
                </a:solidFill>
                <a:latin typeface="Calibri"/>
                <a:ea typeface="Calibri"/>
                <a:cs typeface="Calibri"/>
                <a:sym typeface="Calibri"/>
              </a:rPr>
              <a:t>Students engage in research during a course so that more students have exposure to research experiences</a:t>
            </a:r>
            <a:endParaRPr sz="2400">
              <a:solidFill>
                <a:schemeClr val="dk1"/>
              </a:solidFill>
              <a:latin typeface="Calibri"/>
              <a:ea typeface="Calibri"/>
              <a:cs typeface="Calibri"/>
              <a:sym typeface="Calibri"/>
            </a:endParaRPr>
          </a:p>
          <a:p>
            <a:pPr indent="-342900" lvl="0" marL="342900" rtl="0" algn="l">
              <a:lnSpc>
                <a:spcPct val="115000"/>
              </a:lnSpc>
              <a:spcBef>
                <a:spcPts val="800"/>
              </a:spcBef>
              <a:spcAft>
                <a:spcPts val="0"/>
              </a:spcAft>
              <a:buSzPts val="1800"/>
              <a:buChar char="●"/>
            </a:pPr>
            <a:r>
              <a:rPr lang="en" sz="2400">
                <a:solidFill>
                  <a:schemeClr val="dk1"/>
                </a:solidFill>
                <a:latin typeface="Calibri"/>
                <a:ea typeface="Calibri"/>
                <a:cs typeface="Calibri"/>
                <a:sym typeface="Calibri"/>
              </a:rPr>
              <a:t>The work must be on a real scientific problem with the potential to make discoveries that are of interest to the scientific community</a:t>
            </a:r>
            <a:endParaRPr/>
          </a:p>
          <a:p>
            <a:pPr indent="-342900" lvl="0" marL="342900" rtl="0" algn="l">
              <a:lnSpc>
                <a:spcPct val="115000"/>
              </a:lnSpc>
              <a:spcBef>
                <a:spcPts val="800"/>
              </a:spcBef>
              <a:spcAft>
                <a:spcPts val="0"/>
              </a:spcAft>
              <a:buSzPts val="1800"/>
              <a:buChar char="●"/>
            </a:pPr>
            <a:r>
              <a:rPr lang="en" sz="2400">
                <a:solidFill>
                  <a:schemeClr val="dk1"/>
                </a:solidFill>
                <a:latin typeface="Calibri"/>
                <a:ea typeface="Calibri"/>
                <a:cs typeface="Calibri"/>
                <a:sym typeface="Calibri"/>
              </a:rPr>
              <a:t>Progress is iterative, involving repetition and trouble-shooting</a:t>
            </a:r>
            <a:endParaRPr/>
          </a:p>
          <a:p>
            <a:pPr indent="-342900" lvl="0" marL="342900" rtl="0" algn="l">
              <a:lnSpc>
                <a:spcPct val="115000"/>
              </a:lnSpc>
              <a:spcBef>
                <a:spcPts val="800"/>
              </a:spcBef>
              <a:spcAft>
                <a:spcPts val="0"/>
              </a:spcAft>
              <a:buSzPts val="1800"/>
              <a:buChar char="●"/>
            </a:pPr>
            <a:r>
              <a:rPr lang="en" sz="2400">
                <a:solidFill>
                  <a:schemeClr val="dk1"/>
                </a:solidFill>
                <a:latin typeface="Calibri"/>
                <a:ea typeface="Calibri"/>
                <a:cs typeface="Calibri"/>
                <a:sym typeface="Calibri"/>
              </a:rPr>
              <a:t>The results are communicated back to stakeholders</a:t>
            </a:r>
            <a:endParaRPr sz="2400">
              <a:solidFill>
                <a:schemeClr val="dk1"/>
              </a:solidFill>
              <a:latin typeface="Calibri"/>
              <a:ea typeface="Calibri"/>
              <a:cs typeface="Calibri"/>
              <a:sym typeface="Calibri"/>
            </a:endParaRPr>
          </a:p>
          <a:p>
            <a:pPr indent="0" lvl="0" marL="0" rtl="0" algn="l">
              <a:lnSpc>
                <a:spcPct val="115000"/>
              </a:lnSpc>
              <a:spcBef>
                <a:spcPts val="800"/>
              </a:spcBef>
              <a:spcAft>
                <a:spcPts val="0"/>
              </a:spcAft>
              <a:buSzPts val="1800"/>
              <a:buNone/>
            </a:pPr>
            <a:r>
              <a:t/>
            </a:r>
            <a:endParaRPr>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46"/>
          <p:cNvSpPr txBox="1"/>
          <p:nvPr>
            <p:ph type="title"/>
          </p:nvPr>
        </p:nvSpPr>
        <p:spPr>
          <a:xfrm>
            <a:off x="311700" y="0"/>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sz="1100" u="sng">
                <a:solidFill>
                  <a:schemeClr val="hlink"/>
                </a:solidFill>
                <a:hlinkClick r:id="rId3"/>
              </a:rPr>
              <a:t>https://serc.carleton.edu/curenet/institutes/boulder/examples/207018.html</a:t>
            </a:r>
            <a:endParaRPr/>
          </a:p>
        </p:txBody>
      </p:sp>
      <p:sp>
        <p:nvSpPr>
          <p:cNvPr id="255" name="Google Shape;255;p46"/>
          <p:cNvSpPr txBox="1"/>
          <p:nvPr>
            <p:ph idx="1" type="body"/>
          </p:nvPr>
        </p:nvSpPr>
        <p:spPr>
          <a:xfrm>
            <a:off x="311700" y="4384575"/>
            <a:ext cx="8520600" cy="71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333333"/>
                </a:solidFill>
              </a:rPr>
              <a:t>This item is offered under a Creative Commons Attribution-NonCommercial-ShareAlike license </a:t>
            </a:r>
            <a:r>
              <a:rPr lang="en" sz="1200" u="sng">
                <a:solidFill>
                  <a:schemeClr val="hlink"/>
                </a:solidFill>
                <a:hlinkClick r:id="rId4"/>
              </a:rPr>
              <a:t>http://creativecommons.org/licenses/by-nc-sa/3.0/</a:t>
            </a:r>
            <a:r>
              <a:rPr lang="en" sz="1200">
                <a:solidFill>
                  <a:srgbClr val="333333"/>
                </a:solidFill>
              </a:rPr>
              <a:t> You may reuse this item for non-commercial purposes as long as you provide attribution and offer any derivative works under a similar license.</a:t>
            </a:r>
            <a:endParaRPr sz="1200">
              <a:solidFill>
                <a:srgbClr val="333333"/>
              </a:solidFill>
            </a:endParaRPr>
          </a:p>
          <a:p>
            <a:pPr indent="0" lvl="0" marL="0" rtl="0" algn="l">
              <a:lnSpc>
                <a:spcPct val="115000"/>
              </a:lnSpc>
              <a:spcBef>
                <a:spcPts val="0"/>
              </a:spcBef>
              <a:spcAft>
                <a:spcPts val="1600"/>
              </a:spcAft>
              <a:buSzPts val="1800"/>
              <a:buNone/>
            </a:pPr>
            <a:r>
              <a:t/>
            </a:r>
            <a:endParaRPr sz="1200"/>
          </a:p>
        </p:txBody>
      </p:sp>
      <p:pic>
        <p:nvPicPr>
          <p:cNvPr id="256" name="Google Shape;256;p46"/>
          <p:cNvPicPr preferRelativeResize="0"/>
          <p:nvPr/>
        </p:nvPicPr>
        <p:blipFill rotWithShape="1">
          <a:blip r:embed="rId5">
            <a:alphaModFix/>
          </a:blip>
          <a:srcRect b="0" l="0" r="0" t="38525"/>
          <a:stretch/>
        </p:blipFill>
        <p:spPr>
          <a:xfrm>
            <a:off x="1223963" y="1761495"/>
            <a:ext cx="6543675" cy="2699400"/>
          </a:xfrm>
          <a:prstGeom prst="rect">
            <a:avLst/>
          </a:prstGeom>
          <a:noFill/>
          <a:ln>
            <a:noFill/>
          </a:ln>
        </p:spPr>
      </p:pic>
      <p:pic>
        <p:nvPicPr>
          <p:cNvPr id="257" name="Google Shape;257;p46"/>
          <p:cNvPicPr preferRelativeResize="0"/>
          <p:nvPr/>
        </p:nvPicPr>
        <p:blipFill rotWithShape="1">
          <a:blip r:embed="rId6">
            <a:alphaModFix/>
          </a:blip>
          <a:srcRect b="72662" l="0" r="0" t="0"/>
          <a:stretch/>
        </p:blipFill>
        <p:spPr>
          <a:xfrm>
            <a:off x="394775" y="258477"/>
            <a:ext cx="8268551" cy="15146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1" name="Shape 261"/>
        <p:cNvGrpSpPr/>
        <p:nvPr/>
      </p:nvGrpSpPr>
      <p:grpSpPr>
        <a:xfrm>
          <a:off x="0" y="0"/>
          <a:ext cx="0" cy="0"/>
          <a:chOff x="0" y="0"/>
          <a:chExt cx="0" cy="0"/>
        </a:xfrm>
      </p:grpSpPr>
      <p:sp>
        <p:nvSpPr>
          <p:cNvPr id="262" name="Google Shape;262;p47"/>
          <p:cNvSpPr txBox="1"/>
          <p:nvPr>
            <p:ph type="title"/>
          </p:nvPr>
        </p:nvSpPr>
        <p:spPr>
          <a:xfrm>
            <a:off x="311700" y="23129"/>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Using hypothes.is in class</a:t>
            </a:r>
            <a:endParaRPr/>
          </a:p>
        </p:txBody>
      </p:sp>
      <p:sp>
        <p:nvSpPr>
          <p:cNvPr id="263" name="Google Shape;263;p4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SzPts val="1800"/>
              <a:buNone/>
            </a:pPr>
            <a:r>
              <a:t/>
            </a:r>
            <a:endParaRPr/>
          </a:p>
        </p:txBody>
      </p:sp>
      <p:sp>
        <p:nvSpPr>
          <p:cNvPr id="264" name="Google Shape;264;p47"/>
          <p:cNvSpPr/>
          <p:nvPr/>
        </p:nvSpPr>
        <p:spPr>
          <a:xfrm>
            <a:off x="6181059" y="659219"/>
            <a:ext cx="847066" cy="21503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5" name="Google Shape;265;p47"/>
          <p:cNvSpPr/>
          <p:nvPr/>
        </p:nvSpPr>
        <p:spPr>
          <a:xfrm>
            <a:off x="6149159" y="2236373"/>
            <a:ext cx="581252" cy="124055"/>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6" name="Google Shape;266;p47"/>
          <p:cNvSpPr/>
          <p:nvPr/>
        </p:nvSpPr>
        <p:spPr>
          <a:xfrm>
            <a:off x="6211187" y="3774559"/>
            <a:ext cx="1093382" cy="21646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7" name="Google Shape;267;p47"/>
          <p:cNvSpPr/>
          <p:nvPr/>
        </p:nvSpPr>
        <p:spPr>
          <a:xfrm>
            <a:off x="6117261" y="999460"/>
            <a:ext cx="964020" cy="24454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8" name="Google Shape;268;p47"/>
          <p:cNvSpPr/>
          <p:nvPr/>
        </p:nvSpPr>
        <p:spPr>
          <a:xfrm>
            <a:off x="6117270" y="2427695"/>
            <a:ext cx="1240464" cy="3553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screenshot of a cell phone&#10;&#10;Description automatically generated" id="269" name="Google Shape;269;p47"/>
          <p:cNvPicPr preferRelativeResize="0"/>
          <p:nvPr/>
        </p:nvPicPr>
        <p:blipFill rotWithShape="1">
          <a:blip r:embed="rId3">
            <a:alphaModFix/>
          </a:blip>
          <a:srcRect b="0" l="0" r="0" t="0"/>
          <a:stretch/>
        </p:blipFill>
        <p:spPr>
          <a:xfrm>
            <a:off x="0" y="563759"/>
            <a:ext cx="9144000" cy="443862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48"/>
          <p:cNvSpPr txBox="1"/>
          <p:nvPr>
            <p:ph type="title"/>
          </p:nvPr>
        </p:nvSpPr>
        <p:spPr>
          <a:xfrm>
            <a:off x="311700" y="23129"/>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
              <a:t>Using hypothes.is in class</a:t>
            </a:r>
            <a:endParaRPr/>
          </a:p>
        </p:txBody>
      </p:sp>
      <p:sp>
        <p:nvSpPr>
          <p:cNvPr id="275" name="Google Shape;275;p4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SzPts val="1800"/>
              <a:buNone/>
            </a:pPr>
            <a:r>
              <a:t/>
            </a:r>
            <a:endParaRPr/>
          </a:p>
        </p:txBody>
      </p:sp>
      <p:sp>
        <p:nvSpPr>
          <p:cNvPr id="276" name="Google Shape;276;p48"/>
          <p:cNvSpPr/>
          <p:nvPr/>
        </p:nvSpPr>
        <p:spPr>
          <a:xfrm>
            <a:off x="6181059" y="659219"/>
            <a:ext cx="847066" cy="215030"/>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7" name="Google Shape;277;p48"/>
          <p:cNvSpPr/>
          <p:nvPr/>
        </p:nvSpPr>
        <p:spPr>
          <a:xfrm>
            <a:off x="6149159" y="2236373"/>
            <a:ext cx="581252" cy="124055"/>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8" name="Google Shape;278;p48"/>
          <p:cNvSpPr/>
          <p:nvPr/>
        </p:nvSpPr>
        <p:spPr>
          <a:xfrm>
            <a:off x="6211187" y="3774559"/>
            <a:ext cx="1093382" cy="21646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screenshot of a cell phone&#10;&#10;Description automatically generated" id="279" name="Google Shape;279;p48"/>
          <p:cNvPicPr preferRelativeResize="0"/>
          <p:nvPr/>
        </p:nvPicPr>
        <p:blipFill rotWithShape="1">
          <a:blip r:embed="rId3">
            <a:alphaModFix/>
          </a:blip>
          <a:srcRect b="0" l="0" r="0" t="0"/>
          <a:stretch/>
        </p:blipFill>
        <p:spPr>
          <a:xfrm>
            <a:off x="0" y="532439"/>
            <a:ext cx="9144000" cy="465647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3" name="Shape 283"/>
        <p:cNvGrpSpPr/>
        <p:nvPr/>
      </p:nvGrpSpPr>
      <p:grpSpPr>
        <a:xfrm>
          <a:off x="0" y="0"/>
          <a:ext cx="0" cy="0"/>
          <a:chOff x="0" y="0"/>
          <a:chExt cx="0" cy="0"/>
        </a:xfrm>
      </p:grpSpPr>
      <p:pic>
        <p:nvPicPr>
          <p:cNvPr id="284" name="Google Shape;284;p49"/>
          <p:cNvPicPr preferRelativeResize="0"/>
          <p:nvPr/>
        </p:nvPicPr>
        <p:blipFill>
          <a:blip r:embed="rId3">
            <a:alphaModFix/>
          </a:blip>
          <a:stretch>
            <a:fillRect/>
          </a:stretch>
        </p:blipFill>
        <p:spPr>
          <a:xfrm>
            <a:off x="2584252" y="0"/>
            <a:ext cx="3975499" cy="5143502"/>
          </a:xfrm>
          <a:prstGeom prst="rect">
            <a:avLst/>
          </a:prstGeom>
          <a:noFill/>
          <a:ln>
            <a:noFill/>
          </a:ln>
        </p:spPr>
      </p:pic>
      <p:sp>
        <p:nvSpPr>
          <p:cNvPr id="285" name="Google Shape;285;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Agency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9" name="Shape 289"/>
        <p:cNvGrpSpPr/>
        <p:nvPr/>
      </p:nvGrpSpPr>
      <p:grpSpPr>
        <a:xfrm>
          <a:off x="0" y="0"/>
          <a:ext cx="0" cy="0"/>
          <a:chOff x="0" y="0"/>
          <a:chExt cx="0" cy="0"/>
        </a:xfrm>
      </p:grpSpPr>
      <p:pic>
        <p:nvPicPr>
          <p:cNvPr id="290" name="Google Shape;290;p50"/>
          <p:cNvPicPr preferRelativeResize="0"/>
          <p:nvPr/>
        </p:nvPicPr>
        <p:blipFill>
          <a:blip r:embed="rId3">
            <a:alphaModFix/>
          </a:blip>
          <a:stretch>
            <a:fillRect/>
          </a:stretch>
        </p:blipFill>
        <p:spPr>
          <a:xfrm>
            <a:off x="49850" y="59950"/>
            <a:ext cx="8998024" cy="5083551"/>
          </a:xfrm>
          <a:prstGeom prst="rect">
            <a:avLst/>
          </a:prstGeom>
          <a:noFill/>
          <a:ln>
            <a:noFill/>
          </a:ln>
        </p:spPr>
      </p:pic>
      <p:sp>
        <p:nvSpPr>
          <p:cNvPr id="291" name="Google Shape;291;p50"/>
          <p:cNvSpPr txBox="1"/>
          <p:nvPr>
            <p:ph type="title"/>
          </p:nvPr>
        </p:nvSpPr>
        <p:spPr>
          <a:xfrm>
            <a:off x="364763" y="1692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rPr>
              <a:t>Creativity</a:t>
            </a:r>
            <a:endParaRPr>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5" name="Shape 295"/>
        <p:cNvGrpSpPr/>
        <p:nvPr/>
      </p:nvGrpSpPr>
      <p:grpSpPr>
        <a:xfrm>
          <a:off x="0" y="0"/>
          <a:ext cx="0" cy="0"/>
          <a:chOff x="0" y="0"/>
          <a:chExt cx="0" cy="0"/>
        </a:xfrm>
      </p:grpSpPr>
      <p:sp>
        <p:nvSpPr>
          <p:cNvPr id="296" name="Google Shape;296;p51"/>
          <p:cNvSpPr txBox="1"/>
          <p:nvPr>
            <p:ph type="title"/>
          </p:nvPr>
        </p:nvSpPr>
        <p:spPr>
          <a:xfrm>
            <a:off x="311700" y="1258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Jonathan’s path to OER use and advocacy</a:t>
            </a:r>
            <a:endParaRPr/>
          </a:p>
        </p:txBody>
      </p:sp>
      <p:sp>
        <p:nvSpPr>
          <p:cNvPr id="297" name="Google Shape;297;p51"/>
          <p:cNvSpPr txBox="1"/>
          <p:nvPr>
            <p:ph idx="1" type="body"/>
          </p:nvPr>
        </p:nvSpPr>
        <p:spPr>
          <a:xfrm>
            <a:off x="311700" y="628400"/>
            <a:ext cx="8520600" cy="4409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AutoNum type="arabicPeriod"/>
            </a:pPr>
            <a:r>
              <a:rPr b="1" lang="en" sz="1600">
                <a:solidFill>
                  <a:schemeClr val="dk1"/>
                </a:solidFill>
              </a:rPr>
              <a:t>CSU-Pueblo</a:t>
            </a:r>
            <a:r>
              <a:rPr b="1" lang="en" sz="1600">
                <a:solidFill>
                  <a:schemeClr val="dk1"/>
                </a:solidFill>
              </a:rPr>
              <a:t> Math 419</a:t>
            </a:r>
            <a:r>
              <a:rPr lang="en" sz="1600">
                <a:solidFill>
                  <a:schemeClr val="dk1"/>
                </a:solidFill>
              </a:rPr>
              <a:t>, </a:t>
            </a:r>
            <a:r>
              <a:rPr i="1" lang="en" sz="1600">
                <a:solidFill>
                  <a:schemeClr val="dk1"/>
                </a:solidFill>
              </a:rPr>
              <a:t>Number Theory,</a:t>
            </a:r>
            <a:r>
              <a:rPr lang="en" sz="1600">
                <a:solidFill>
                  <a:schemeClr val="dk1"/>
                </a:solidFill>
              </a:rPr>
              <a:t> spring 2012: Student-written textbook, using MediaWiki &amp; MathJax, because of poor departmental scheduling. </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242</a:t>
            </a:r>
            <a:r>
              <a:rPr lang="en" sz="1600">
                <a:solidFill>
                  <a:schemeClr val="dk1"/>
                </a:solidFill>
              </a:rPr>
              <a:t>, </a:t>
            </a:r>
            <a:r>
              <a:rPr i="1" lang="en" sz="1600">
                <a:solidFill>
                  <a:schemeClr val="dk1"/>
                </a:solidFill>
              </a:rPr>
              <a:t>MATLAB Computation</a:t>
            </a:r>
            <a:r>
              <a:rPr lang="en" sz="1600">
                <a:solidFill>
                  <a:schemeClr val="dk1"/>
                </a:solidFill>
              </a:rPr>
              <a:t>, spring 2014: Students use Linux, Octave, other FLOSS tools, because they’re just better; early JITERs.</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319</a:t>
            </a:r>
            <a:r>
              <a:rPr lang="en" sz="1600">
                <a:solidFill>
                  <a:schemeClr val="dk1"/>
                </a:solidFill>
              </a:rPr>
              <a:t>, </a:t>
            </a:r>
            <a:r>
              <a:rPr i="1" lang="en" sz="1600">
                <a:solidFill>
                  <a:schemeClr val="dk1"/>
                </a:solidFill>
              </a:rPr>
              <a:t>Number Theory</a:t>
            </a:r>
            <a:r>
              <a:rPr lang="en" sz="1600">
                <a:solidFill>
                  <a:schemeClr val="dk1"/>
                </a:solidFill>
              </a:rPr>
              <a:t>, spring 2014: OER creation [“YAINTT”], usually a week ahead of the class, because how hard could it be?</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319</a:t>
            </a:r>
            <a:r>
              <a:rPr lang="en" sz="1600">
                <a:solidFill>
                  <a:schemeClr val="dk1"/>
                </a:solidFill>
              </a:rPr>
              <a:t>, </a:t>
            </a:r>
            <a:r>
              <a:rPr i="1" lang="en" sz="1600">
                <a:solidFill>
                  <a:schemeClr val="dk1"/>
                </a:solidFill>
              </a:rPr>
              <a:t>Number Theory</a:t>
            </a:r>
            <a:r>
              <a:rPr lang="en" sz="1600">
                <a:solidFill>
                  <a:schemeClr val="dk1"/>
                </a:solidFill>
              </a:rPr>
              <a:t>, spring 2015: OER creation [“YAINTT, v2.0”], because this should just be polishing by now, right?</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411</a:t>
            </a:r>
            <a:r>
              <a:rPr lang="en" sz="1600">
                <a:solidFill>
                  <a:schemeClr val="dk1"/>
                </a:solidFill>
              </a:rPr>
              <a:t>, </a:t>
            </a:r>
            <a:r>
              <a:rPr i="1" lang="en" sz="1600">
                <a:solidFill>
                  <a:schemeClr val="dk1"/>
                </a:solidFill>
              </a:rPr>
              <a:t>Introduction to Topology</a:t>
            </a:r>
            <a:r>
              <a:rPr lang="en" sz="1600">
                <a:solidFill>
                  <a:schemeClr val="dk1"/>
                </a:solidFill>
              </a:rPr>
              <a:t>, summer 2015: use and some creation of OER, because this is in my blood, I’m not giving up control to a textbook.</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156</a:t>
            </a:r>
            <a:r>
              <a:rPr lang="en" sz="1600">
                <a:solidFill>
                  <a:schemeClr val="dk1"/>
                </a:solidFill>
              </a:rPr>
              <a:t>, </a:t>
            </a:r>
            <a:r>
              <a:rPr i="1" lang="en" sz="1600">
                <a:solidFill>
                  <a:schemeClr val="dk1"/>
                </a:solidFill>
              </a:rPr>
              <a:t>Introduction to Statistics</a:t>
            </a:r>
            <a:r>
              <a:rPr lang="en" sz="1600">
                <a:solidFill>
                  <a:schemeClr val="dk1"/>
                </a:solidFill>
              </a:rPr>
              <a:t>, Fall 2016 (one online, one in-person): use of existing OER with my supplements, because of the cost of the commercial book.</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Reykjavík U.</a:t>
            </a:r>
            <a:r>
              <a:rPr lang="en" sz="1600">
                <a:solidFill>
                  <a:schemeClr val="dk1"/>
                </a:solidFill>
              </a:rPr>
              <a:t> </a:t>
            </a:r>
            <a:r>
              <a:rPr b="1" lang="en" sz="1600">
                <a:solidFill>
                  <a:schemeClr val="dk1"/>
                </a:solidFill>
              </a:rPr>
              <a:t>T-[7,8]50-CYCR</a:t>
            </a:r>
            <a:r>
              <a:rPr lang="en" sz="1600">
                <a:solidFill>
                  <a:schemeClr val="dk1"/>
                </a:solidFill>
              </a:rPr>
              <a:t>, </a:t>
            </a:r>
            <a:r>
              <a:rPr i="1" lang="en" sz="1600">
                <a:solidFill>
                  <a:schemeClr val="dk1"/>
                </a:solidFill>
              </a:rPr>
              <a:t>Cryptocurrencies</a:t>
            </a:r>
            <a:r>
              <a:rPr lang="en" sz="1600">
                <a:solidFill>
                  <a:schemeClr val="dk1"/>
                </a:solidFill>
              </a:rPr>
              <a:t>, Winter 2016: full-on JITER creation.</a:t>
            </a:r>
            <a:endParaRPr sz="1600">
              <a:solidFill>
                <a:schemeClr val="dk1"/>
              </a:solidFill>
            </a:endParaRPr>
          </a:p>
          <a:p>
            <a:pPr indent="-330200" lvl="0" marL="457200" rtl="0" algn="l">
              <a:spcBef>
                <a:spcPts val="0"/>
              </a:spcBef>
              <a:spcAft>
                <a:spcPts val="0"/>
              </a:spcAft>
              <a:buClr>
                <a:schemeClr val="dk1"/>
              </a:buClr>
              <a:buSzPts val="1600"/>
              <a:buAutoNum type="arabicPeriod"/>
            </a:pPr>
            <a:r>
              <a:rPr b="1" lang="en" sz="1600">
                <a:solidFill>
                  <a:schemeClr val="dk1"/>
                </a:solidFill>
              </a:rPr>
              <a:t>CSU-Pueblo </a:t>
            </a:r>
            <a:r>
              <a:rPr b="1" lang="en" sz="1600">
                <a:solidFill>
                  <a:schemeClr val="dk1"/>
                </a:solidFill>
              </a:rPr>
              <a:t>Math 156</a:t>
            </a:r>
            <a:r>
              <a:rPr lang="en" sz="1600">
                <a:solidFill>
                  <a:schemeClr val="dk1"/>
                </a:solidFill>
              </a:rPr>
              <a:t>, </a:t>
            </a:r>
            <a:r>
              <a:rPr i="1" lang="en" sz="1600">
                <a:solidFill>
                  <a:schemeClr val="dk1"/>
                </a:solidFill>
              </a:rPr>
              <a:t>Introduction to Statistics</a:t>
            </a:r>
            <a:r>
              <a:rPr lang="en" sz="1600">
                <a:solidFill>
                  <a:schemeClr val="dk1"/>
                </a:solidFill>
              </a:rPr>
              <a:t>, Spring 2017 (two sections): OER creation [“LDLoS”], because this must just be polishing, this time, right?</a:t>
            </a:r>
            <a:endParaRPr sz="16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419, </a:t>
            </a:r>
            <a:r>
              <a:rPr i="1" lang="en"/>
              <a:t>Number Theory</a:t>
            </a:r>
            <a:r>
              <a:rPr lang="en"/>
              <a:t>, Spring 2012</a:t>
            </a:r>
            <a:endParaRPr/>
          </a:p>
        </p:txBody>
      </p:sp>
      <p:sp>
        <p:nvSpPr>
          <p:cNvPr id="303" name="Google Shape;303;p52"/>
          <p:cNvSpPr txBox="1"/>
          <p:nvPr>
            <p:ph idx="1" type="body"/>
          </p:nvPr>
        </p:nvSpPr>
        <p:spPr>
          <a:xfrm>
            <a:off x="311700" y="13611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 was assigned to this quite advanced class [but required of teacher-ed math majors!] at the last minute.  The bookstore had already ordered, and some (but not all) students had purchased </a:t>
            </a:r>
            <a:r>
              <a:rPr i="1" lang="en">
                <a:solidFill>
                  <a:schemeClr val="dk1"/>
                </a:solidFill>
              </a:rPr>
              <a:t>A Friendly Introduction to Number Theory</a:t>
            </a:r>
            <a:r>
              <a:rPr lang="en">
                <a:solidFill>
                  <a:schemeClr val="dk1"/>
                </a:solidFill>
              </a:rPr>
              <a:t>, by Joseph H. Silverman -- a perfectly nice book.  But it cost around $180, the first two chapters are available on the author’s website, and I didn’t want to cover much in later chapters.</a:t>
            </a:r>
            <a:endParaRPr>
              <a:solidFill>
                <a:schemeClr val="dk1"/>
              </a:solidFill>
            </a:endParaRPr>
          </a:p>
          <a:p>
            <a:pPr indent="0" lvl="0" marL="0" rtl="0" algn="l">
              <a:spcBef>
                <a:spcPts val="1600"/>
              </a:spcBef>
              <a:spcAft>
                <a:spcPts val="1600"/>
              </a:spcAft>
              <a:buNone/>
            </a:pPr>
            <a:r>
              <a:rPr lang="en">
                <a:solidFill>
                  <a:schemeClr val="dk1"/>
                </a:solidFill>
              </a:rPr>
              <a:t>So I spun up a</a:t>
            </a:r>
            <a:r>
              <a:rPr lang="en"/>
              <a:t> </a:t>
            </a:r>
            <a:r>
              <a:rPr lang="en" u="sng">
                <a:solidFill>
                  <a:schemeClr val="hlink"/>
                </a:solidFill>
                <a:hlinkClick r:id="rId3"/>
              </a:rPr>
              <a:t>MediaWiki</a:t>
            </a:r>
            <a:r>
              <a:rPr lang="en"/>
              <a:t> </a:t>
            </a:r>
            <a:r>
              <a:rPr lang="en">
                <a:solidFill>
                  <a:schemeClr val="dk1"/>
                </a:solidFill>
              </a:rPr>
              <a:t>instance on my website -- </a:t>
            </a:r>
            <a:r>
              <a:rPr lang="en" u="sng">
                <a:solidFill>
                  <a:schemeClr val="hlink"/>
                </a:solidFill>
                <a:hlinkClick r:id="rId4"/>
              </a:rPr>
              <a:t>poritz.net/jonathan</a:t>
            </a:r>
            <a:r>
              <a:rPr lang="en"/>
              <a:t>; </a:t>
            </a:r>
            <a:r>
              <a:rPr lang="en">
                <a:solidFill>
                  <a:schemeClr val="dk1"/>
                </a:solidFill>
              </a:rPr>
              <a:t>it helps to own your own name on the Internet -- and assigned the students in rotating, carefully chosen pairs, to take notes each week and to write them up on that wiki.</a:t>
            </a:r>
            <a:endParaRPr>
              <a:solidFill>
                <a:schemeClr val="dk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7" name="Shape 307"/>
        <p:cNvGrpSpPr/>
        <p:nvPr/>
      </p:nvGrpSpPr>
      <p:grpSpPr>
        <a:xfrm>
          <a:off x="0" y="0"/>
          <a:ext cx="0" cy="0"/>
          <a:chOff x="0" y="0"/>
          <a:chExt cx="0" cy="0"/>
        </a:xfrm>
      </p:grpSpPr>
      <p:sp>
        <p:nvSpPr>
          <p:cNvPr id="308" name="Google Shape;308;p53"/>
          <p:cNvSpPr txBox="1"/>
          <p:nvPr/>
        </p:nvSpPr>
        <p:spPr>
          <a:xfrm>
            <a:off x="431700" y="829038"/>
            <a:ext cx="2970600" cy="348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t>What is MediaWiki?</a:t>
            </a:r>
            <a:endParaRPr b="1" sz="20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It’s the FLOSS[=”Free/libre/ open-source software”] behind the 8</a:t>
            </a:r>
            <a:r>
              <a:rPr baseline="30000" lang="en" sz="1800"/>
              <a:t>th</a:t>
            </a:r>
            <a:r>
              <a:rPr lang="en" sz="1800"/>
              <a:t> most popular website on the planet.</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Administering it was of moderate difficulty in 2012, but today [</a:t>
            </a:r>
            <a:r>
              <a:rPr i="1" lang="en" sz="1800"/>
              <a:t>e.g.,</a:t>
            </a:r>
            <a:r>
              <a:rPr lang="en" sz="1800"/>
              <a:t> on the site </a:t>
            </a:r>
            <a:r>
              <a:rPr lang="en" sz="1800" u="sng">
                <a:solidFill>
                  <a:schemeClr val="hlink"/>
                </a:solidFill>
                <a:hlinkClick r:id="rId3"/>
              </a:rPr>
              <a:t>reclaimhosting.com</a:t>
            </a:r>
            <a:r>
              <a:rPr lang="en" sz="1800"/>
              <a:t>] is mostly just point-and-click.</a:t>
            </a:r>
            <a:endParaRPr sz="1800"/>
          </a:p>
        </p:txBody>
      </p:sp>
      <p:pic>
        <p:nvPicPr>
          <p:cNvPr id="309" name="Google Shape;309;p53"/>
          <p:cNvPicPr preferRelativeResize="0"/>
          <p:nvPr/>
        </p:nvPicPr>
        <p:blipFill>
          <a:blip r:embed="rId4">
            <a:alphaModFix/>
          </a:blip>
          <a:stretch>
            <a:fillRect/>
          </a:stretch>
        </p:blipFill>
        <p:spPr>
          <a:xfrm>
            <a:off x="3344075" y="517113"/>
            <a:ext cx="5194261" cy="410927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3" name="Shape 313"/>
        <p:cNvGrpSpPr/>
        <p:nvPr/>
      </p:nvGrpSpPr>
      <p:grpSpPr>
        <a:xfrm>
          <a:off x="0" y="0"/>
          <a:ext cx="0" cy="0"/>
          <a:chOff x="0" y="0"/>
          <a:chExt cx="0" cy="0"/>
        </a:xfrm>
      </p:grpSpPr>
      <p:pic>
        <p:nvPicPr>
          <p:cNvPr id="314" name="Google Shape;314;p54"/>
          <p:cNvPicPr preferRelativeResize="0"/>
          <p:nvPr/>
        </p:nvPicPr>
        <p:blipFill>
          <a:blip r:embed="rId3">
            <a:alphaModFix/>
          </a:blip>
          <a:stretch>
            <a:fillRect/>
          </a:stretch>
        </p:blipFill>
        <p:spPr>
          <a:xfrm>
            <a:off x="1780825" y="199990"/>
            <a:ext cx="7276402" cy="4743526"/>
          </a:xfrm>
          <a:prstGeom prst="rect">
            <a:avLst/>
          </a:prstGeom>
          <a:noFill/>
          <a:ln>
            <a:noFill/>
          </a:ln>
        </p:spPr>
      </p:pic>
      <p:sp>
        <p:nvSpPr>
          <p:cNvPr id="315" name="Google Shape;315;p54"/>
          <p:cNvSpPr txBox="1"/>
          <p:nvPr/>
        </p:nvSpPr>
        <p:spPr>
          <a:xfrm>
            <a:off x="100250" y="595375"/>
            <a:ext cx="1608300" cy="38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Front page 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i="1" sz="1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9" name="Shape 319"/>
        <p:cNvGrpSpPr/>
        <p:nvPr/>
      </p:nvGrpSpPr>
      <p:grpSpPr>
        <a:xfrm>
          <a:off x="0" y="0"/>
          <a:ext cx="0" cy="0"/>
          <a:chOff x="0" y="0"/>
          <a:chExt cx="0" cy="0"/>
        </a:xfrm>
      </p:grpSpPr>
      <p:sp>
        <p:nvSpPr>
          <p:cNvPr id="320" name="Google Shape;320;p55"/>
          <p:cNvSpPr txBox="1"/>
          <p:nvPr/>
        </p:nvSpPr>
        <p:spPr>
          <a:xfrm>
            <a:off x="100250" y="595375"/>
            <a:ext cx="1608300" cy="38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Chapter 10 [by students]</a:t>
            </a:r>
            <a:endParaRPr sz="1800"/>
          </a:p>
          <a:p>
            <a:pPr indent="0" lvl="0" marL="0" rtl="0" algn="l">
              <a:spcBef>
                <a:spcPts val="0"/>
              </a:spcBef>
              <a:spcAft>
                <a:spcPts val="0"/>
              </a:spcAft>
              <a:buNone/>
            </a:pPr>
            <a:r>
              <a:rPr lang="en" sz="1800"/>
              <a:t>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i="1" sz="1800"/>
          </a:p>
        </p:txBody>
      </p:sp>
      <p:pic>
        <p:nvPicPr>
          <p:cNvPr id="321" name="Google Shape;321;p55"/>
          <p:cNvPicPr preferRelativeResize="0"/>
          <p:nvPr/>
        </p:nvPicPr>
        <p:blipFill>
          <a:blip r:embed="rId3">
            <a:alphaModFix/>
          </a:blip>
          <a:stretch>
            <a:fillRect/>
          </a:stretch>
        </p:blipFill>
        <p:spPr>
          <a:xfrm>
            <a:off x="1806575" y="208350"/>
            <a:ext cx="7197299" cy="47027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5" name="Shape 325"/>
        <p:cNvGrpSpPr/>
        <p:nvPr/>
      </p:nvGrpSpPr>
      <p:grpSpPr>
        <a:xfrm>
          <a:off x="0" y="0"/>
          <a:ext cx="0" cy="0"/>
          <a:chOff x="0" y="0"/>
          <a:chExt cx="0" cy="0"/>
        </a:xfrm>
      </p:grpSpPr>
      <p:sp>
        <p:nvSpPr>
          <p:cNvPr id="326" name="Google Shape;326;p56"/>
          <p:cNvSpPr txBox="1"/>
          <p:nvPr/>
        </p:nvSpPr>
        <p:spPr>
          <a:xfrm>
            <a:off x="100250" y="595375"/>
            <a:ext cx="1608300" cy="38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Chapter 10.1 [by JP] 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i="1" sz="1800"/>
          </a:p>
        </p:txBody>
      </p:sp>
      <p:pic>
        <p:nvPicPr>
          <p:cNvPr id="327" name="Google Shape;327;p56"/>
          <p:cNvPicPr preferRelativeResize="0"/>
          <p:nvPr/>
        </p:nvPicPr>
        <p:blipFill>
          <a:blip r:embed="rId3">
            <a:alphaModFix/>
          </a:blip>
          <a:stretch>
            <a:fillRect/>
          </a:stretch>
        </p:blipFill>
        <p:spPr>
          <a:xfrm>
            <a:off x="1836400" y="216050"/>
            <a:ext cx="7130651" cy="464994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1" name="Shape 331"/>
        <p:cNvGrpSpPr/>
        <p:nvPr/>
      </p:nvGrpSpPr>
      <p:grpSpPr>
        <a:xfrm>
          <a:off x="0" y="0"/>
          <a:ext cx="0" cy="0"/>
          <a:chOff x="0" y="0"/>
          <a:chExt cx="0" cy="0"/>
        </a:xfrm>
      </p:grpSpPr>
      <p:sp>
        <p:nvSpPr>
          <p:cNvPr id="332" name="Google Shape;332;p57"/>
          <p:cNvSpPr txBox="1"/>
          <p:nvPr/>
        </p:nvSpPr>
        <p:spPr>
          <a:xfrm>
            <a:off x="100250" y="595375"/>
            <a:ext cx="1608300" cy="389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Chapter 10.1, editing, 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Looks just like editing Wikipedia, obviously.</a:t>
            </a:r>
            <a:endParaRPr sz="1800"/>
          </a:p>
        </p:txBody>
      </p:sp>
      <p:pic>
        <p:nvPicPr>
          <p:cNvPr id="333" name="Google Shape;333;p57"/>
          <p:cNvPicPr preferRelativeResize="0"/>
          <p:nvPr/>
        </p:nvPicPr>
        <p:blipFill>
          <a:blip r:embed="rId3">
            <a:alphaModFix/>
          </a:blip>
          <a:stretch>
            <a:fillRect/>
          </a:stretch>
        </p:blipFill>
        <p:spPr>
          <a:xfrm>
            <a:off x="1824125" y="220550"/>
            <a:ext cx="7130652" cy="464093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7" name="Shape 337"/>
        <p:cNvGrpSpPr/>
        <p:nvPr/>
      </p:nvGrpSpPr>
      <p:grpSpPr>
        <a:xfrm>
          <a:off x="0" y="0"/>
          <a:ext cx="0" cy="0"/>
          <a:chOff x="0" y="0"/>
          <a:chExt cx="0" cy="0"/>
        </a:xfrm>
      </p:grpSpPr>
      <p:sp>
        <p:nvSpPr>
          <p:cNvPr id="338" name="Google Shape;338;p58"/>
          <p:cNvSpPr txBox="1"/>
          <p:nvPr/>
        </p:nvSpPr>
        <p:spPr>
          <a:xfrm>
            <a:off x="100225" y="251650"/>
            <a:ext cx="1608300" cy="473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Chapter 10.1, editing, hacker’s view, of</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Math 419</a:t>
            </a:r>
            <a:endParaRPr sz="1800"/>
          </a:p>
          <a:p>
            <a:pPr indent="0" lvl="0" marL="0" rtl="0" algn="l">
              <a:spcBef>
                <a:spcPts val="0"/>
              </a:spcBef>
              <a:spcAft>
                <a:spcPts val="0"/>
              </a:spcAft>
              <a:buNone/>
            </a:pPr>
            <a:r>
              <a:rPr lang="en" sz="1800"/>
              <a:t>C</a:t>
            </a:r>
            <a:r>
              <a:rPr i="1" lang="en" sz="1800"/>
              <a:t>lass</a:t>
            </a:r>
            <a:endParaRPr i="1" sz="1800"/>
          </a:p>
          <a:p>
            <a:pPr indent="0" lvl="0" marL="0" rtl="0" algn="l">
              <a:spcBef>
                <a:spcPts val="0"/>
              </a:spcBef>
              <a:spcAft>
                <a:spcPts val="0"/>
              </a:spcAft>
              <a:buNone/>
            </a:pPr>
            <a:r>
              <a:rPr i="1" lang="en" sz="1800"/>
              <a:t>Collaborative Textbook</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Maybe not exactly like Wikipedia editing... because of LaTeX</a:t>
            </a:r>
            <a:endParaRPr sz="1800"/>
          </a:p>
        </p:txBody>
      </p:sp>
      <p:pic>
        <p:nvPicPr>
          <p:cNvPr id="339" name="Google Shape;339;p58"/>
          <p:cNvPicPr preferRelativeResize="0"/>
          <p:nvPr/>
        </p:nvPicPr>
        <p:blipFill>
          <a:blip r:embed="rId3">
            <a:alphaModFix/>
          </a:blip>
          <a:stretch>
            <a:fillRect/>
          </a:stretch>
        </p:blipFill>
        <p:spPr>
          <a:xfrm>
            <a:off x="1860950" y="152400"/>
            <a:ext cx="6503483" cy="48387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3" name="Shape 343"/>
        <p:cNvGrpSpPr/>
        <p:nvPr/>
      </p:nvGrpSpPr>
      <p:grpSpPr>
        <a:xfrm>
          <a:off x="0" y="0"/>
          <a:ext cx="0" cy="0"/>
          <a:chOff x="0" y="0"/>
          <a:chExt cx="0" cy="0"/>
        </a:xfrm>
      </p:grpSpPr>
      <p:sp>
        <p:nvSpPr>
          <p:cNvPr id="344" name="Google Shape;344;p59"/>
          <p:cNvSpPr txBox="1"/>
          <p:nvPr>
            <p:ph idx="1" type="body"/>
          </p:nvPr>
        </p:nvSpPr>
        <p:spPr>
          <a:xfrm>
            <a:off x="311700" y="388950"/>
            <a:ext cx="8520600" cy="451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MediaWiki with MathJax uses both </a:t>
            </a:r>
            <a:r>
              <a:rPr b="1" lang="en">
                <a:solidFill>
                  <a:schemeClr val="dk1"/>
                </a:solidFill>
              </a:rPr>
              <a:t>wikitext</a:t>
            </a:r>
            <a:r>
              <a:rPr lang="en">
                <a:solidFill>
                  <a:schemeClr val="dk1"/>
                </a:solidFill>
              </a:rPr>
              <a:t> and </a:t>
            </a:r>
            <a:r>
              <a:rPr b="1" lang="en">
                <a:solidFill>
                  <a:schemeClr val="dk1"/>
                </a:solidFill>
              </a:rPr>
              <a:t>LaT</a:t>
            </a:r>
            <a:r>
              <a:rPr b="1" lang="en">
                <a:solidFill>
                  <a:schemeClr val="dk1"/>
                </a:solidFill>
              </a:rPr>
              <a:t>eX</a:t>
            </a:r>
            <a:r>
              <a:rPr lang="en">
                <a:solidFill>
                  <a:schemeClr val="dk1"/>
                </a:solidFill>
              </a:rPr>
              <a:t>, two </a:t>
            </a:r>
            <a:r>
              <a:rPr i="1" lang="en">
                <a:solidFill>
                  <a:schemeClr val="dk1"/>
                </a:solidFill>
              </a:rPr>
              <a:t>markup languages</a:t>
            </a:r>
            <a:r>
              <a:rPr lang="en">
                <a:solidFill>
                  <a:schemeClr val="dk1"/>
                </a:solidFill>
              </a:rPr>
              <a:t>.</a:t>
            </a:r>
            <a:endParaRPr>
              <a:solidFill>
                <a:schemeClr val="dk1"/>
              </a:solidFill>
            </a:endParaRPr>
          </a:p>
          <a:p>
            <a:pPr indent="0" lvl="0" marL="0" rtl="0" algn="l">
              <a:spcBef>
                <a:spcPts val="1600"/>
              </a:spcBef>
              <a:spcAft>
                <a:spcPts val="0"/>
              </a:spcAft>
              <a:buNone/>
            </a:pPr>
            <a:r>
              <a:rPr b="1" lang="en">
                <a:solidFill>
                  <a:schemeClr val="dk1"/>
                </a:solidFill>
              </a:rPr>
              <a:t>wikitext</a:t>
            </a:r>
            <a:r>
              <a:rPr lang="en">
                <a:solidFill>
                  <a:schemeClr val="dk1"/>
                </a:solidFill>
              </a:rPr>
              <a:t>: to put </a:t>
            </a:r>
            <a:r>
              <a:rPr i="1" lang="en">
                <a:solidFill>
                  <a:schemeClr val="dk1"/>
                </a:solidFill>
              </a:rPr>
              <a:t>something</a:t>
            </a:r>
            <a:r>
              <a:rPr lang="en">
                <a:solidFill>
                  <a:schemeClr val="dk1"/>
                </a:solidFill>
              </a:rPr>
              <a:t> in italics, do ‘’something’’; links are [URL text], </a:t>
            </a:r>
            <a:r>
              <a:rPr i="1" lang="en">
                <a:solidFill>
                  <a:schemeClr val="dk1"/>
                </a:solidFill>
              </a:rPr>
              <a:t>etc.</a:t>
            </a:r>
            <a:br>
              <a:rPr lang="en">
                <a:solidFill>
                  <a:schemeClr val="dk1"/>
                </a:solidFill>
              </a:rPr>
            </a:br>
            <a:r>
              <a:rPr lang="en">
                <a:solidFill>
                  <a:schemeClr val="dk1"/>
                </a:solidFill>
              </a:rPr>
              <a:t>There’s not much to it (most common markup fits on a one-page cheat sheet), and wiki editing is a valuable life skill, why not learn it here and now?</a:t>
            </a:r>
            <a:endParaRPr>
              <a:solidFill>
                <a:schemeClr val="dk1"/>
              </a:solidFill>
            </a:endParaRPr>
          </a:p>
          <a:p>
            <a:pPr indent="0" lvl="0" marL="0" rtl="0" algn="l">
              <a:spcBef>
                <a:spcPts val="1600"/>
              </a:spcBef>
              <a:spcAft>
                <a:spcPts val="0"/>
              </a:spcAft>
              <a:buNone/>
            </a:pPr>
            <a:r>
              <a:rPr b="1" lang="en">
                <a:solidFill>
                  <a:schemeClr val="dk1"/>
                </a:solidFill>
              </a:rPr>
              <a:t>LaTeX</a:t>
            </a:r>
            <a:r>
              <a:rPr lang="en">
                <a:solidFill>
                  <a:schemeClr val="dk1"/>
                </a:solidFill>
              </a:rPr>
              <a:t>: for equations, enclose bits of text in $’s, </a:t>
            </a:r>
            <a:r>
              <a:rPr i="1" lang="en">
                <a:solidFill>
                  <a:schemeClr val="dk1"/>
                </a:solidFill>
              </a:rPr>
              <a:t>e.g.</a:t>
            </a:r>
            <a:r>
              <a:rPr lang="en">
                <a:solidFill>
                  <a:schemeClr val="dk1"/>
                </a:solidFill>
              </a:rPr>
              <a:t>: $e^{i\pi}=-1$ makes </a:t>
            </a:r>
            <a:r>
              <a:rPr i="1" lang="en">
                <a:solidFill>
                  <a:schemeClr val="dk1"/>
                </a:solidFill>
              </a:rPr>
              <a:t>e</a:t>
            </a:r>
            <a:r>
              <a:rPr baseline="30000" i="1" lang="en">
                <a:solidFill>
                  <a:schemeClr val="dk1"/>
                </a:solidFill>
              </a:rPr>
              <a:t>i𝞹</a:t>
            </a:r>
            <a:r>
              <a:rPr i="1" lang="en">
                <a:solidFill>
                  <a:schemeClr val="dk1"/>
                </a:solidFill>
              </a:rPr>
              <a:t> = -1</a:t>
            </a:r>
            <a:br>
              <a:rPr lang="en">
                <a:solidFill>
                  <a:schemeClr val="dk1"/>
                </a:solidFill>
              </a:rPr>
            </a:br>
            <a:r>
              <a:rPr lang="en">
                <a:solidFill>
                  <a:schemeClr val="dk1"/>
                </a:solidFill>
              </a:rPr>
              <a:t>All mathematicians, computer scientists, and physicists use LaTeX, why not learn it here and now?</a:t>
            </a:r>
            <a:endParaRPr>
              <a:solidFill>
                <a:schemeClr val="dk1"/>
              </a:solidFill>
            </a:endParaRPr>
          </a:p>
          <a:p>
            <a:pPr indent="0" lvl="0" marL="0" rtl="0" algn="l">
              <a:spcBef>
                <a:spcPts val="1600"/>
              </a:spcBef>
              <a:spcAft>
                <a:spcPts val="0"/>
              </a:spcAft>
              <a:buNone/>
            </a:pPr>
            <a:r>
              <a:rPr lang="en">
                <a:solidFill>
                  <a:schemeClr val="dk1"/>
                </a:solidFill>
              </a:rPr>
              <a:t>HTML is also a markup language (HTML=”Hypertext Markup Language”, in fact), so learning wikitext and LaTeX will help build towards web literacy…</a:t>
            </a:r>
            <a:endParaRPr>
              <a:solidFill>
                <a:schemeClr val="dk1"/>
              </a:solidFill>
            </a:endParaRPr>
          </a:p>
          <a:p>
            <a:pPr indent="0" lvl="0" marL="0" rtl="0" algn="l">
              <a:spcBef>
                <a:spcPts val="1600"/>
              </a:spcBef>
              <a:spcAft>
                <a:spcPts val="1600"/>
              </a:spcAft>
              <a:buNone/>
            </a:pPr>
            <a:r>
              <a:rPr lang="en">
                <a:solidFill>
                  <a:schemeClr val="dk1"/>
                </a:solidFill>
              </a:rPr>
              <a:t>My colleagues said the students would never be able to do it, but there was literally not a single complaint from the students about the technology.</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8" name="Shape 348"/>
        <p:cNvGrpSpPr/>
        <p:nvPr/>
      </p:nvGrpSpPr>
      <p:grpSpPr>
        <a:xfrm>
          <a:off x="0" y="0"/>
          <a:ext cx="0" cy="0"/>
          <a:chOff x="0" y="0"/>
          <a:chExt cx="0" cy="0"/>
        </a:xfrm>
      </p:grpSpPr>
      <p:sp>
        <p:nvSpPr>
          <p:cNvPr id="349" name="Google Shape;349;p60"/>
          <p:cNvSpPr txBox="1"/>
          <p:nvPr>
            <p:ph type="title"/>
          </p:nvPr>
        </p:nvSpPr>
        <p:spPr>
          <a:xfrm>
            <a:off x="208050" y="297725"/>
            <a:ext cx="8727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242, </a:t>
            </a:r>
            <a:r>
              <a:rPr i="1" lang="en"/>
              <a:t>MATLAB Computation</a:t>
            </a:r>
            <a:r>
              <a:rPr lang="en"/>
              <a:t>, Spring 2014</a:t>
            </a:r>
            <a:endParaRPr/>
          </a:p>
        </p:txBody>
      </p:sp>
      <p:sp>
        <p:nvSpPr>
          <p:cNvPr id="350" name="Google Shape;350;p60"/>
          <p:cNvSpPr txBox="1"/>
          <p:nvPr>
            <p:ph idx="1" type="body"/>
          </p:nvPr>
        </p:nvSpPr>
        <p:spPr>
          <a:xfrm>
            <a:off x="311700" y="1005175"/>
            <a:ext cx="8520600" cy="3776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Two aspects of this course, the software environment and the text[s], </a:t>
            </a:r>
            <a:r>
              <a:rPr i="1" lang="en">
                <a:solidFill>
                  <a:schemeClr val="dk1"/>
                </a:solidFill>
              </a:rPr>
              <a:t>etc</a:t>
            </a:r>
            <a:r>
              <a:rPr lang="en">
                <a:solidFill>
                  <a:schemeClr val="dk1"/>
                </a:solidFill>
              </a:rPr>
              <a:t>., were OER -- remember OER is not all text!</a:t>
            </a:r>
            <a:endParaRPr>
              <a:solidFill>
                <a:schemeClr val="dk1"/>
              </a:solidFill>
            </a:endParaRPr>
          </a:p>
          <a:p>
            <a:pPr indent="0" lvl="0" marL="0" rtl="0" algn="l">
              <a:spcBef>
                <a:spcPts val="1600"/>
              </a:spcBef>
              <a:spcAft>
                <a:spcPts val="0"/>
              </a:spcAft>
              <a:buNone/>
            </a:pPr>
            <a:r>
              <a:rPr b="1" lang="en">
                <a:solidFill>
                  <a:schemeClr val="dk1"/>
                </a:solidFill>
              </a:rPr>
              <a:t>Software</a:t>
            </a:r>
            <a:r>
              <a:rPr lang="en">
                <a:solidFill>
                  <a:schemeClr val="dk1"/>
                </a:solidFill>
              </a:rPr>
              <a:t>: Rather than use the commercial (expensive) MATLAB running on lab Windoze PCs, students booted Linux, a FLOSS operating system, from thumb drives and Octave, a FLOSS alternative [superset] of MATLAB.</a:t>
            </a:r>
            <a:br>
              <a:rPr lang="en">
                <a:solidFill>
                  <a:schemeClr val="dk1"/>
                </a:solidFill>
              </a:rPr>
            </a:br>
            <a:r>
              <a:rPr lang="en">
                <a:solidFill>
                  <a:schemeClr val="dk1"/>
                </a:solidFill>
              </a:rPr>
              <a:t>A majority of (silicon) CPUs on the planet use Linux and FLOSS, why not learn about them here and now?  ..Also, FLOSS is to commercial software exactly as OER are commercial texts, so why </a:t>
            </a:r>
            <a:r>
              <a:rPr i="1" lang="en">
                <a:solidFill>
                  <a:schemeClr val="dk1"/>
                </a:solidFill>
              </a:rPr>
              <a:t>wouldn’t</a:t>
            </a:r>
            <a:r>
              <a:rPr lang="en">
                <a:solidFill>
                  <a:schemeClr val="dk1"/>
                </a:solidFill>
              </a:rPr>
              <a:t> we use FLOSS alternatives?</a:t>
            </a:r>
            <a:endParaRPr>
              <a:solidFill>
                <a:schemeClr val="dk1"/>
              </a:solidFill>
            </a:endParaRPr>
          </a:p>
          <a:p>
            <a:pPr indent="0" lvl="0" marL="0" rtl="0" algn="l">
              <a:spcBef>
                <a:spcPts val="1600"/>
              </a:spcBef>
              <a:spcAft>
                <a:spcPts val="1600"/>
              </a:spcAft>
              <a:buNone/>
            </a:pPr>
            <a:r>
              <a:rPr b="1" lang="en">
                <a:solidFill>
                  <a:schemeClr val="dk1"/>
                </a:solidFill>
              </a:rPr>
              <a:t>Text[s]</a:t>
            </a:r>
            <a:r>
              <a:rPr lang="en">
                <a:solidFill>
                  <a:schemeClr val="dk1"/>
                </a:solidFill>
              </a:rPr>
              <a:t>: all OER, of a form I am calling </a:t>
            </a:r>
            <a:r>
              <a:rPr b="1" i="1" lang="en">
                <a:solidFill>
                  <a:schemeClr val="dk1"/>
                </a:solidFill>
              </a:rPr>
              <a:t>JITERs</a:t>
            </a:r>
            <a:r>
              <a:rPr lang="en">
                <a:solidFill>
                  <a:schemeClr val="dk1"/>
                </a:solidFill>
              </a:rPr>
              <a:t> [for </a:t>
            </a:r>
            <a:r>
              <a:rPr b="1" i="1" lang="en">
                <a:solidFill>
                  <a:schemeClr val="dk1"/>
                </a:solidFill>
              </a:rPr>
              <a:t>Just-In-Time-Educational- Resources</a:t>
            </a:r>
            <a:r>
              <a:rPr lang="en">
                <a:solidFill>
                  <a:schemeClr val="dk1"/>
                </a:solidFill>
              </a:rPr>
              <a:t>] … the subject of a talk I gave at OpenEd19….</a:t>
            </a:r>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4" name="Shape 354"/>
        <p:cNvGrpSpPr/>
        <p:nvPr/>
      </p:nvGrpSpPr>
      <p:grpSpPr>
        <a:xfrm>
          <a:off x="0" y="0"/>
          <a:ext cx="0" cy="0"/>
          <a:chOff x="0" y="0"/>
          <a:chExt cx="0" cy="0"/>
        </a:xfrm>
      </p:grpSpPr>
      <p:sp>
        <p:nvSpPr>
          <p:cNvPr id="355" name="Google Shape;355;p6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319, </a:t>
            </a:r>
            <a:r>
              <a:rPr i="1" lang="en"/>
              <a:t>Number Theory</a:t>
            </a:r>
            <a:r>
              <a:rPr lang="en"/>
              <a:t>, Spring 2014</a:t>
            </a:r>
            <a:endParaRPr/>
          </a:p>
        </p:txBody>
      </p:sp>
      <p:sp>
        <p:nvSpPr>
          <p:cNvPr id="356" name="Google Shape;356;p61"/>
          <p:cNvSpPr txBox="1"/>
          <p:nvPr>
            <p:ph idx="1" type="body"/>
          </p:nvPr>
        </p:nvSpPr>
        <p:spPr>
          <a:xfrm>
            <a:off x="311700" y="13611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Note the course was demoted in the intervening two years (400→300).</a:t>
            </a:r>
            <a:endParaRPr>
              <a:solidFill>
                <a:schemeClr val="dk1"/>
              </a:solidFill>
            </a:endParaRPr>
          </a:p>
          <a:p>
            <a:pPr indent="0" lvl="0" marL="0" rtl="0" algn="l">
              <a:spcBef>
                <a:spcPts val="1600"/>
              </a:spcBef>
              <a:spcAft>
                <a:spcPts val="0"/>
              </a:spcAft>
              <a:buNone/>
            </a:pPr>
            <a:r>
              <a:rPr lang="en">
                <a:solidFill>
                  <a:schemeClr val="dk1"/>
                </a:solidFill>
              </a:rPr>
              <a:t>The material was easier, I was used to writing myself detailed class notes, I’m very comfortable in LaTeX, why not put the notes together into chapters?  I tried to stay a week ahead of where the students were and </a:t>
            </a:r>
            <a:r>
              <a:rPr lang="en">
                <a:solidFill>
                  <a:schemeClr val="dk1"/>
                </a:solidFill>
              </a:rPr>
              <a:t>usually (mostly?) succeeded.</a:t>
            </a:r>
            <a:endParaRPr>
              <a:solidFill>
                <a:schemeClr val="dk1"/>
              </a:solidFill>
            </a:endParaRPr>
          </a:p>
          <a:p>
            <a:pPr indent="0" lvl="0" marL="0" rtl="0" algn="l">
              <a:spcBef>
                <a:spcPts val="1600"/>
              </a:spcBef>
              <a:spcAft>
                <a:spcPts val="0"/>
              </a:spcAft>
              <a:buNone/>
            </a:pPr>
            <a:r>
              <a:rPr lang="en">
                <a:solidFill>
                  <a:schemeClr val="dk1"/>
                </a:solidFill>
              </a:rPr>
              <a:t>This turns out to be a lot of work.</a:t>
            </a:r>
            <a:endParaRPr>
              <a:solidFill>
                <a:schemeClr val="dk1"/>
              </a:solidFill>
            </a:endParaRPr>
          </a:p>
          <a:p>
            <a:pPr indent="0" lvl="0" marL="0" rtl="0" algn="l">
              <a:spcBef>
                <a:spcPts val="1600"/>
              </a:spcBef>
              <a:spcAft>
                <a:spcPts val="1600"/>
              </a:spcAft>
              <a:buNone/>
            </a:pPr>
            <a:r>
              <a:rPr lang="en">
                <a:solidFill>
                  <a:schemeClr val="dk1"/>
                </a:solidFill>
              </a:rPr>
              <a:t>But the students appreciated it, and the book </a:t>
            </a:r>
            <a:r>
              <a:rPr b="1" lang="en">
                <a:solidFill>
                  <a:schemeClr val="dk1"/>
                </a:solidFill>
              </a:rPr>
              <a:t>Yet Another Introductory Number Theory Textbook</a:t>
            </a:r>
            <a:r>
              <a:rPr lang="en">
                <a:solidFill>
                  <a:schemeClr val="dk1"/>
                </a:solidFill>
              </a:rPr>
              <a:t> [</a:t>
            </a:r>
            <a:r>
              <a:rPr b="1" lang="en">
                <a:solidFill>
                  <a:schemeClr val="dk1"/>
                </a:solidFill>
              </a:rPr>
              <a:t>YAINTT</a:t>
            </a:r>
            <a:r>
              <a:rPr lang="en">
                <a:solidFill>
                  <a:schemeClr val="dk1"/>
                </a:solidFill>
              </a:rPr>
              <a:t>] had all those famous advantages of OER.  Mostly, it covered exactly what I wanted it to cover, how I wanted that covered</a:t>
            </a:r>
            <a:r>
              <a:rPr lang="en">
                <a:solidFill>
                  <a:schemeClr val="dk1"/>
                </a:solidFill>
              </a:rPr>
              <a:t>...</a:t>
            </a:r>
            <a:r>
              <a:rPr lang="en">
                <a:solidFill>
                  <a:schemeClr val="dk1"/>
                </a:solidFill>
              </a:rPr>
              <a:t>.</a:t>
            </a:r>
            <a:endParaRPr>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pic>
        <p:nvPicPr>
          <p:cNvPr id="361" name="Google Shape;361;p62"/>
          <p:cNvPicPr preferRelativeResize="0"/>
          <p:nvPr/>
        </p:nvPicPr>
        <p:blipFill>
          <a:blip r:embed="rId3">
            <a:alphaModFix/>
          </a:blip>
          <a:stretch>
            <a:fillRect/>
          </a:stretch>
        </p:blipFill>
        <p:spPr>
          <a:xfrm>
            <a:off x="40075" y="424906"/>
            <a:ext cx="3056950" cy="4293681"/>
          </a:xfrm>
          <a:prstGeom prst="rect">
            <a:avLst/>
          </a:prstGeom>
          <a:noFill/>
          <a:ln>
            <a:noFill/>
          </a:ln>
        </p:spPr>
      </p:pic>
      <p:pic>
        <p:nvPicPr>
          <p:cNvPr id="362" name="Google Shape;362;p62"/>
          <p:cNvPicPr preferRelativeResize="0"/>
          <p:nvPr/>
        </p:nvPicPr>
        <p:blipFill>
          <a:blip r:embed="rId4">
            <a:alphaModFix/>
          </a:blip>
          <a:stretch>
            <a:fillRect/>
          </a:stretch>
        </p:blipFill>
        <p:spPr>
          <a:xfrm>
            <a:off x="3097013" y="324788"/>
            <a:ext cx="2949975" cy="4493924"/>
          </a:xfrm>
          <a:prstGeom prst="rect">
            <a:avLst/>
          </a:prstGeom>
          <a:noFill/>
          <a:ln>
            <a:noFill/>
          </a:ln>
        </p:spPr>
      </p:pic>
      <p:pic>
        <p:nvPicPr>
          <p:cNvPr id="363" name="Google Shape;363;p62"/>
          <p:cNvPicPr preferRelativeResize="0"/>
          <p:nvPr/>
        </p:nvPicPr>
        <p:blipFill>
          <a:blip r:embed="rId5">
            <a:alphaModFix/>
          </a:blip>
          <a:stretch>
            <a:fillRect/>
          </a:stretch>
        </p:blipFill>
        <p:spPr>
          <a:xfrm>
            <a:off x="6101163" y="502550"/>
            <a:ext cx="2792212" cy="421605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7" name="Shape 367"/>
        <p:cNvGrpSpPr/>
        <p:nvPr/>
      </p:nvGrpSpPr>
      <p:grpSpPr>
        <a:xfrm>
          <a:off x="0" y="0"/>
          <a:ext cx="0" cy="0"/>
          <a:chOff x="0" y="0"/>
          <a:chExt cx="0" cy="0"/>
        </a:xfrm>
      </p:grpSpPr>
      <p:pic>
        <p:nvPicPr>
          <p:cNvPr id="368" name="Google Shape;368;p63"/>
          <p:cNvPicPr preferRelativeResize="0"/>
          <p:nvPr/>
        </p:nvPicPr>
        <p:blipFill>
          <a:blip r:embed="rId3">
            <a:alphaModFix/>
          </a:blip>
          <a:stretch>
            <a:fillRect/>
          </a:stretch>
        </p:blipFill>
        <p:spPr>
          <a:xfrm>
            <a:off x="662125" y="152400"/>
            <a:ext cx="7819749" cy="48386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2" name="Shape 372"/>
        <p:cNvGrpSpPr/>
        <p:nvPr/>
      </p:nvGrpSpPr>
      <p:grpSpPr>
        <a:xfrm>
          <a:off x="0" y="0"/>
          <a:ext cx="0" cy="0"/>
          <a:chOff x="0" y="0"/>
          <a:chExt cx="0" cy="0"/>
        </a:xfrm>
      </p:grpSpPr>
      <p:sp>
        <p:nvSpPr>
          <p:cNvPr id="373" name="Google Shape;373;p64"/>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319, </a:t>
            </a:r>
            <a:r>
              <a:rPr i="1" lang="en"/>
              <a:t>Number Theory</a:t>
            </a:r>
            <a:r>
              <a:rPr lang="en"/>
              <a:t>, Spring 2015</a:t>
            </a:r>
            <a:endParaRPr/>
          </a:p>
        </p:txBody>
      </p:sp>
      <p:sp>
        <p:nvSpPr>
          <p:cNvPr id="374" name="Google Shape;374;p64"/>
          <p:cNvSpPr txBox="1"/>
          <p:nvPr>
            <p:ph idx="1" type="body"/>
          </p:nvPr>
        </p:nvSpPr>
        <p:spPr>
          <a:xfrm>
            <a:off x="397650" y="3368650"/>
            <a:ext cx="4833900" cy="21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goal was </a:t>
            </a:r>
            <a:r>
              <a:rPr b="1" lang="en">
                <a:solidFill>
                  <a:schemeClr val="dk1"/>
                </a:solidFill>
              </a:rPr>
              <a:t>Yet Another Introductary Number Theory Textbook, v2.0: Cryptology Emphasis Version</a:t>
            </a:r>
            <a:r>
              <a:rPr lang="en">
                <a:solidFill>
                  <a:schemeClr val="dk1"/>
                </a:solidFill>
              </a:rPr>
              <a:t>.</a:t>
            </a:r>
            <a:endParaRPr>
              <a:solidFill>
                <a:schemeClr val="dk1"/>
              </a:solidFill>
            </a:endParaRPr>
          </a:p>
          <a:p>
            <a:pPr indent="0" lvl="0" marL="0" rtl="0" algn="l">
              <a:spcBef>
                <a:spcPts val="1600"/>
              </a:spcBef>
              <a:spcAft>
                <a:spcPts val="1600"/>
              </a:spcAft>
              <a:buNone/>
            </a:pPr>
            <a:r>
              <a:rPr lang="en">
                <a:solidFill>
                  <a:schemeClr val="dk1"/>
                </a:solidFill>
              </a:rPr>
              <a:t>It still</a:t>
            </a:r>
            <a:r>
              <a:rPr lang="en">
                <a:solidFill>
                  <a:schemeClr val="dk1"/>
                </a:solidFill>
              </a:rPr>
              <a:t> turned out to be a lot of work.</a:t>
            </a:r>
            <a:endParaRPr>
              <a:solidFill>
                <a:schemeClr val="dk1"/>
              </a:solidFill>
            </a:endParaRPr>
          </a:p>
        </p:txBody>
      </p:sp>
      <p:pic>
        <p:nvPicPr>
          <p:cNvPr id="375" name="Google Shape;375;p64"/>
          <p:cNvPicPr preferRelativeResize="0"/>
          <p:nvPr/>
        </p:nvPicPr>
        <p:blipFill>
          <a:blip r:embed="rId3">
            <a:alphaModFix/>
          </a:blip>
          <a:stretch>
            <a:fillRect/>
          </a:stretch>
        </p:blipFill>
        <p:spPr>
          <a:xfrm>
            <a:off x="5604850" y="968600"/>
            <a:ext cx="2996175" cy="3873124"/>
          </a:xfrm>
          <a:prstGeom prst="rect">
            <a:avLst/>
          </a:prstGeom>
          <a:noFill/>
          <a:ln>
            <a:noFill/>
          </a:ln>
        </p:spPr>
      </p:pic>
      <p:sp>
        <p:nvSpPr>
          <p:cNvPr id="376" name="Google Shape;376;p64"/>
          <p:cNvSpPr txBox="1"/>
          <p:nvPr/>
        </p:nvSpPr>
        <p:spPr>
          <a:xfrm>
            <a:off x="397650" y="882675"/>
            <a:ext cx="4833900" cy="138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1"/>
                </a:solidFill>
              </a:rPr>
              <a:t>I had done this before, I had much of the material, surely I could make a good- looking book, rather than a bunch of disjointed chapters (“readings”).</a:t>
            </a:r>
            <a:endParaRPr>
              <a:solidFill>
                <a:schemeClr val="dk1"/>
              </a:solidFill>
            </a:endParaRPr>
          </a:p>
        </p:txBody>
      </p:sp>
      <p:sp>
        <p:nvSpPr>
          <p:cNvPr id="377" name="Google Shape;377;p64"/>
          <p:cNvSpPr txBox="1"/>
          <p:nvPr/>
        </p:nvSpPr>
        <p:spPr>
          <a:xfrm>
            <a:off x="397650" y="2265963"/>
            <a:ext cx="4833900" cy="116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en" sz="1800">
                <a:solidFill>
                  <a:schemeClr val="dk1"/>
                </a:solidFill>
              </a:rPr>
              <a:t>While I was at it, I could include a lot of new material: the applications of number theory to cryptology that I really wanted to teach.</a:t>
            </a:r>
            <a:endParaRPr>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1" name="Shape 381"/>
        <p:cNvGrpSpPr/>
        <p:nvPr/>
      </p:nvGrpSpPr>
      <p:grpSpPr>
        <a:xfrm>
          <a:off x="0" y="0"/>
          <a:ext cx="0" cy="0"/>
          <a:chOff x="0" y="0"/>
          <a:chExt cx="0" cy="0"/>
        </a:xfrm>
      </p:grpSpPr>
      <p:pic>
        <p:nvPicPr>
          <p:cNvPr id="382" name="Google Shape;382;p65"/>
          <p:cNvPicPr preferRelativeResize="0"/>
          <p:nvPr/>
        </p:nvPicPr>
        <p:blipFill>
          <a:blip r:embed="rId3">
            <a:alphaModFix/>
          </a:blip>
          <a:stretch>
            <a:fillRect/>
          </a:stretch>
        </p:blipFill>
        <p:spPr>
          <a:xfrm>
            <a:off x="226050" y="308025"/>
            <a:ext cx="2931776" cy="4329421"/>
          </a:xfrm>
          <a:prstGeom prst="rect">
            <a:avLst/>
          </a:prstGeom>
          <a:noFill/>
          <a:ln>
            <a:noFill/>
          </a:ln>
        </p:spPr>
      </p:pic>
      <p:pic>
        <p:nvPicPr>
          <p:cNvPr id="383" name="Google Shape;383;p65"/>
          <p:cNvPicPr preferRelativeResize="0"/>
          <p:nvPr/>
        </p:nvPicPr>
        <p:blipFill>
          <a:blip r:embed="rId4">
            <a:alphaModFix/>
          </a:blip>
          <a:stretch>
            <a:fillRect/>
          </a:stretch>
        </p:blipFill>
        <p:spPr>
          <a:xfrm>
            <a:off x="3157825" y="318163"/>
            <a:ext cx="2931775" cy="4309150"/>
          </a:xfrm>
          <a:prstGeom prst="rect">
            <a:avLst/>
          </a:prstGeom>
          <a:noFill/>
          <a:ln>
            <a:noFill/>
          </a:ln>
        </p:spPr>
      </p:pic>
      <p:pic>
        <p:nvPicPr>
          <p:cNvPr id="384" name="Google Shape;384;p65"/>
          <p:cNvPicPr preferRelativeResize="0"/>
          <p:nvPr/>
        </p:nvPicPr>
        <p:blipFill>
          <a:blip r:embed="rId5">
            <a:alphaModFix/>
          </a:blip>
          <a:stretch>
            <a:fillRect/>
          </a:stretch>
        </p:blipFill>
        <p:spPr>
          <a:xfrm>
            <a:off x="6089600" y="394937"/>
            <a:ext cx="2784475" cy="415560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8" name="Shape 388"/>
        <p:cNvGrpSpPr/>
        <p:nvPr/>
      </p:nvGrpSpPr>
      <p:grpSpPr>
        <a:xfrm>
          <a:off x="0" y="0"/>
          <a:ext cx="0" cy="0"/>
          <a:chOff x="0" y="0"/>
          <a:chExt cx="0" cy="0"/>
        </a:xfrm>
      </p:grpSpPr>
      <p:sp>
        <p:nvSpPr>
          <p:cNvPr id="389" name="Google Shape;389;p66"/>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411, </a:t>
            </a:r>
            <a:r>
              <a:rPr i="1" lang="en"/>
              <a:t>Intro. to Topology</a:t>
            </a:r>
            <a:r>
              <a:rPr lang="en"/>
              <a:t>, Summer 2015</a:t>
            </a:r>
            <a:endParaRPr/>
          </a:p>
        </p:txBody>
      </p:sp>
      <p:sp>
        <p:nvSpPr>
          <p:cNvPr id="390" name="Google Shape;390;p66"/>
          <p:cNvSpPr txBox="1"/>
          <p:nvPr/>
        </p:nvSpPr>
        <p:spPr>
          <a:xfrm>
            <a:off x="238800" y="1018950"/>
            <a:ext cx="4333200" cy="367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Topology was always my first love, it’s why I became a mathematician, it’s part of me.</a:t>
            </a:r>
            <a:br>
              <a:rPr lang="en" sz="1800"/>
            </a:br>
            <a:r>
              <a:rPr lang="en" sz="1800"/>
              <a:t>Surely I could teach it entirely without a book … maybe creating notes when it would help the students and finding resources on the Internet.</a:t>
            </a:r>
            <a:br>
              <a:rPr lang="en" sz="1800"/>
            </a:br>
            <a:r>
              <a:rPr lang="en" sz="1800"/>
              <a:t>To use someone else’s book would be an insult to my topologist’s heart.</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The educational resources I used were all JITERs.</a:t>
            </a:r>
            <a:endParaRPr sz="1800"/>
          </a:p>
        </p:txBody>
      </p:sp>
      <p:pic>
        <p:nvPicPr>
          <p:cNvPr id="391" name="Google Shape;391;p66"/>
          <p:cNvPicPr preferRelativeResize="0"/>
          <p:nvPr/>
        </p:nvPicPr>
        <p:blipFill>
          <a:blip r:embed="rId3">
            <a:alphaModFix/>
          </a:blip>
          <a:stretch>
            <a:fillRect/>
          </a:stretch>
        </p:blipFill>
        <p:spPr>
          <a:xfrm>
            <a:off x="4957625" y="956300"/>
            <a:ext cx="3605082" cy="3252901"/>
          </a:xfrm>
          <a:prstGeom prst="rect">
            <a:avLst/>
          </a:prstGeom>
          <a:noFill/>
          <a:ln>
            <a:noFill/>
          </a:ln>
        </p:spPr>
      </p:pic>
      <p:sp>
        <p:nvSpPr>
          <p:cNvPr id="392" name="Google Shape;392;p66"/>
          <p:cNvSpPr txBox="1"/>
          <p:nvPr/>
        </p:nvSpPr>
        <p:spPr>
          <a:xfrm>
            <a:off x="4863150" y="4282825"/>
            <a:ext cx="4055100" cy="5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a:t>Hopf Fibration</a:t>
            </a:r>
            <a:r>
              <a:rPr lang="en" sz="1100"/>
              <a:t>, by Niles Johnson, from </a:t>
            </a:r>
            <a:r>
              <a:rPr lang="en" sz="1100" u="sng">
                <a:solidFill>
                  <a:schemeClr val="hlink"/>
                </a:solidFill>
                <a:hlinkClick r:id="rId4"/>
              </a:rPr>
              <a:t>Wikimedia Commons</a:t>
            </a:r>
            <a:r>
              <a:rPr b="1" lang="en" sz="1100"/>
              <a:t>,</a:t>
            </a:r>
            <a:r>
              <a:rPr lang="en" sz="1100"/>
              <a:t> </a:t>
            </a:r>
            <a:r>
              <a:rPr lang="en" sz="1100">
                <a:solidFill>
                  <a:schemeClr val="dk1"/>
                </a:solidFill>
              </a:rPr>
              <a:t>was released under a </a:t>
            </a:r>
            <a:r>
              <a:rPr lang="en" sz="1100">
                <a:solidFill>
                  <a:schemeClr val="dk1"/>
                </a:solidFill>
                <a:uFill>
                  <a:noFill/>
                </a:uFill>
                <a:hlinkClick r:id="rId5"/>
              </a:rPr>
              <a:t> </a:t>
            </a:r>
            <a:r>
              <a:rPr lang="en" sz="1100" u="sng">
                <a:solidFill>
                  <a:schemeClr val="hlink"/>
                </a:solidFill>
                <a:hlinkClick r:id="rId6"/>
              </a:rPr>
              <a:t>Creative Commons</a:t>
            </a:r>
            <a:r>
              <a:rPr lang="en" sz="1100">
                <a:solidFill>
                  <a:schemeClr val="dk1"/>
                </a:solidFill>
                <a:uFill>
                  <a:noFill/>
                </a:uFill>
                <a:hlinkClick r:id="rId7"/>
              </a:rPr>
              <a:t> </a:t>
            </a:r>
            <a:r>
              <a:rPr lang="en" sz="1100" u="sng">
                <a:solidFill>
                  <a:schemeClr val="hlink"/>
                </a:solidFill>
                <a:hlinkClick r:id="rId8"/>
              </a:rPr>
              <a:t>Attribution-Share Alike 3.0 Unported</a:t>
            </a:r>
            <a:r>
              <a:rPr lang="en" sz="1100">
                <a:solidFill>
                  <a:schemeClr val="dk1"/>
                </a:solidFill>
              </a:rPr>
              <a:t> license. </a:t>
            </a:r>
            <a:endParaRPr/>
          </a:p>
        </p:txBody>
      </p:sp>
      <p:pic>
        <p:nvPicPr>
          <p:cNvPr id="393" name="Google Shape;393;p66"/>
          <p:cNvPicPr preferRelativeResize="0"/>
          <p:nvPr/>
        </p:nvPicPr>
        <p:blipFill>
          <a:blip r:embed="rId9">
            <a:alphaModFix/>
          </a:blip>
          <a:stretch>
            <a:fillRect/>
          </a:stretch>
        </p:blipFill>
        <p:spPr>
          <a:xfrm>
            <a:off x="4957625" y="4103025"/>
            <a:ext cx="689467" cy="24122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7" name="Shape 397"/>
        <p:cNvGrpSpPr/>
        <p:nvPr/>
      </p:nvGrpSpPr>
      <p:grpSpPr>
        <a:xfrm>
          <a:off x="0" y="0"/>
          <a:ext cx="0" cy="0"/>
          <a:chOff x="0" y="0"/>
          <a:chExt cx="0" cy="0"/>
        </a:xfrm>
      </p:grpSpPr>
      <p:sp>
        <p:nvSpPr>
          <p:cNvPr id="398" name="Google Shape;398;p67"/>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156, </a:t>
            </a:r>
            <a:r>
              <a:rPr i="1" lang="en"/>
              <a:t>Intro. to Statistics</a:t>
            </a:r>
            <a:r>
              <a:rPr lang="en"/>
              <a:t>, Fall 2016</a:t>
            </a:r>
            <a:endParaRPr/>
          </a:p>
        </p:txBody>
      </p:sp>
      <p:sp>
        <p:nvSpPr>
          <p:cNvPr id="399" name="Google Shape;399;p67"/>
          <p:cNvSpPr txBox="1"/>
          <p:nvPr/>
        </p:nvSpPr>
        <p:spPr>
          <a:xfrm>
            <a:off x="656100" y="945325"/>
            <a:ext cx="7831800" cy="405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This time, for the first time, I was in large part motivated by the cost of the commercial textbook I had always unquestioningly used.</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 mostly assigned students to read bits out of a book from the Saylor Academy I found on the Open Textbook Library, plus lots of additional material - simplifications, alternate explanations, </a:t>
            </a:r>
            <a:r>
              <a:rPr i="1" lang="en" sz="1800"/>
              <a:t>etc.</a:t>
            </a:r>
            <a:r>
              <a:rPr lang="en" sz="1800"/>
              <a:t> - I wrote, mostly in the form of LaTeX on my website.</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It was only a tiny amount more effort to use this resource plus my web pages of explanation, than it had been to use the commercial textbook.</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There was a surprisingly low success rate in the online section, which might have partly been because the students had not spent the money on an expensive textbook and so had less to lose by failing…?</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3" name="Shape 403"/>
        <p:cNvGrpSpPr/>
        <p:nvPr/>
      </p:nvGrpSpPr>
      <p:grpSpPr>
        <a:xfrm>
          <a:off x="0" y="0"/>
          <a:ext cx="0" cy="0"/>
          <a:chOff x="0" y="0"/>
          <a:chExt cx="0" cy="0"/>
        </a:xfrm>
      </p:grpSpPr>
      <p:sp>
        <p:nvSpPr>
          <p:cNvPr id="404" name="Google Shape;404;p68"/>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Reykjavik U. T-[7,8]50-CYCR</a:t>
            </a:r>
            <a:r>
              <a:rPr lang="en"/>
              <a:t>, </a:t>
            </a:r>
            <a:r>
              <a:rPr i="1" lang="en"/>
              <a:t>Crypto.</a:t>
            </a:r>
            <a:r>
              <a:rPr lang="en"/>
              <a:t>,</a:t>
            </a:r>
            <a:r>
              <a:rPr lang="en"/>
              <a:t> Winter 2016</a:t>
            </a:r>
            <a:endParaRPr/>
          </a:p>
        </p:txBody>
      </p:sp>
      <p:sp>
        <p:nvSpPr>
          <p:cNvPr id="405" name="Google Shape;405;p68"/>
          <p:cNvSpPr txBox="1"/>
          <p:nvPr/>
        </p:nvSpPr>
        <p:spPr>
          <a:xfrm>
            <a:off x="576300" y="982150"/>
            <a:ext cx="8163300" cy="398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Very intense experience of all JITERs and FLOSS.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Didn’t see the sun in four weeks.  The rain was often horizontal.</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Never tried the </a:t>
            </a:r>
            <a:r>
              <a:rPr i="1" lang="en" sz="1800"/>
              <a:t>fermented shark</a:t>
            </a:r>
            <a:r>
              <a:rPr lang="en" sz="1800"/>
              <a:t>, which a student of mine told me was not made with urine as an ingredient -- it’s just that the flesh of those sharks has naturally </a:t>
            </a:r>
            <a:r>
              <a:rPr lang="en" sz="1800"/>
              <a:t>occurring urea, so it does smell like piss.</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Don’t get me wrong, I’d go back in a minute!</a:t>
            </a:r>
            <a:endParaRPr sz="1800"/>
          </a:p>
          <a:p>
            <a:pPr indent="0" lvl="0" marL="0" rtl="0" algn="l">
              <a:spcBef>
                <a:spcPts val="0"/>
              </a:spcBef>
              <a:spcAft>
                <a:spcPts val="0"/>
              </a:spcAft>
              <a:buNone/>
            </a:pPr>
            <a:r>
              <a:t/>
            </a:r>
            <a:endParaRPr sz="1800"/>
          </a:p>
          <a:p>
            <a:pPr indent="0" lvl="0" marL="0" rtl="0" algn="l">
              <a:spcBef>
                <a:spcPts val="0"/>
              </a:spcBef>
              <a:spcAft>
                <a:spcPts val="0"/>
              </a:spcAft>
              <a:buNone/>
            </a:pPr>
            <a:r>
              <a:rPr lang="en" sz="1800"/>
              <a:t>Computer science is </a:t>
            </a:r>
            <a:r>
              <a:rPr b="1" i="1" lang="en" sz="1800"/>
              <a:t>so much fun</a:t>
            </a:r>
            <a:r>
              <a:rPr lang="en" sz="1800"/>
              <a:t> to teach: it’s all exploration, curiosity, collaboration, students going to the web for bits of code and libraries - </a:t>
            </a:r>
            <a:r>
              <a:rPr lang="en" sz="1800" u="sng">
                <a:solidFill>
                  <a:schemeClr val="hlink"/>
                </a:solidFill>
                <a:hlinkClick r:id="rId3"/>
              </a:rPr>
              <a:t>stackoverflow.com</a:t>
            </a:r>
            <a:r>
              <a:rPr lang="en" sz="1800"/>
              <a:t>, </a:t>
            </a:r>
            <a:r>
              <a:rPr i="1" lang="en" sz="1800"/>
              <a:t>etc.</a:t>
            </a:r>
            <a:r>
              <a:rPr lang="en" sz="1800"/>
              <a:t> It’s a shame math can’t be taught this way… maybe?</a:t>
            </a:r>
            <a:endParaRPr sz="18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9" name="Shape 409"/>
        <p:cNvGrpSpPr/>
        <p:nvPr/>
      </p:nvGrpSpPr>
      <p:grpSpPr>
        <a:xfrm>
          <a:off x="0" y="0"/>
          <a:ext cx="0" cy="0"/>
          <a:chOff x="0" y="0"/>
          <a:chExt cx="0" cy="0"/>
        </a:xfrm>
      </p:grpSpPr>
      <p:sp>
        <p:nvSpPr>
          <p:cNvPr id="410" name="Google Shape;410;p69"/>
          <p:cNvSpPr txBox="1"/>
          <p:nvPr>
            <p:ph type="title"/>
          </p:nvPr>
        </p:nvSpPr>
        <p:spPr>
          <a:xfrm>
            <a:off x="397650" y="3099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CSUP Math 156, </a:t>
            </a:r>
            <a:r>
              <a:rPr i="1" lang="en"/>
              <a:t>Intro. to Statistics</a:t>
            </a:r>
            <a:r>
              <a:rPr lang="en"/>
              <a:t>, Spring 2017</a:t>
            </a:r>
            <a:endParaRPr/>
          </a:p>
        </p:txBody>
      </p:sp>
      <p:sp>
        <p:nvSpPr>
          <p:cNvPr id="411" name="Google Shape;411;p69"/>
          <p:cNvSpPr txBox="1"/>
          <p:nvPr>
            <p:ph idx="1" type="body"/>
          </p:nvPr>
        </p:nvSpPr>
        <p:spPr>
          <a:xfrm>
            <a:off x="446775" y="2633175"/>
            <a:ext cx="4833900" cy="219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result was </a:t>
            </a:r>
            <a:r>
              <a:rPr b="1" lang="en">
                <a:solidFill>
                  <a:schemeClr val="dk1"/>
                </a:solidFill>
              </a:rPr>
              <a:t>Lies, Damned Lies, or Statistics: How to Tell the Truth with Statistics</a:t>
            </a:r>
            <a:r>
              <a:rPr lang="en">
                <a:solidFill>
                  <a:schemeClr val="dk1"/>
                </a:solidFill>
              </a:rPr>
              <a:t>.</a:t>
            </a:r>
            <a:endParaRPr>
              <a:solidFill>
                <a:schemeClr val="dk1"/>
              </a:solidFill>
            </a:endParaRPr>
          </a:p>
          <a:p>
            <a:pPr indent="0" lvl="0" marL="0" rtl="0" algn="l">
              <a:spcBef>
                <a:spcPts val="1600"/>
              </a:spcBef>
              <a:spcAft>
                <a:spcPts val="1600"/>
              </a:spcAft>
              <a:buNone/>
            </a:pPr>
            <a:r>
              <a:rPr lang="en">
                <a:solidFill>
                  <a:schemeClr val="dk1"/>
                </a:solidFill>
              </a:rPr>
              <a:t>It still turned out to be a lot of work.</a:t>
            </a:r>
            <a:endParaRPr>
              <a:solidFill>
                <a:schemeClr val="dk1"/>
              </a:solidFill>
            </a:endParaRPr>
          </a:p>
        </p:txBody>
      </p:sp>
      <p:sp>
        <p:nvSpPr>
          <p:cNvPr id="412" name="Google Shape;412;p69"/>
          <p:cNvSpPr txBox="1"/>
          <p:nvPr/>
        </p:nvSpPr>
        <p:spPr>
          <a:xfrm>
            <a:off x="446775" y="882675"/>
            <a:ext cx="4833900" cy="175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en" sz="1800">
                <a:solidFill>
                  <a:schemeClr val="dk1"/>
                </a:solidFill>
              </a:rPr>
              <a:t>Much like my second go ‘round with number theory, I felt that </a:t>
            </a:r>
            <a:r>
              <a:rPr lang="en" sz="1800">
                <a:solidFill>
                  <a:schemeClr val="dk1"/>
                </a:solidFill>
              </a:rPr>
              <a:t>I had done this before and surely could make a good-looking book that covered what I wanted, from the perspective I wanted.</a:t>
            </a:r>
            <a:endParaRPr>
              <a:solidFill>
                <a:schemeClr val="dk1"/>
              </a:solidFill>
            </a:endParaRPr>
          </a:p>
        </p:txBody>
      </p:sp>
      <p:pic>
        <p:nvPicPr>
          <p:cNvPr id="413" name="Google Shape;413;p69"/>
          <p:cNvPicPr preferRelativeResize="0"/>
          <p:nvPr/>
        </p:nvPicPr>
        <p:blipFill>
          <a:blip r:embed="rId3">
            <a:alphaModFix/>
          </a:blip>
          <a:stretch>
            <a:fillRect/>
          </a:stretch>
        </p:blipFill>
        <p:spPr>
          <a:xfrm>
            <a:off x="5776775" y="961425"/>
            <a:ext cx="2637350" cy="39560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7" name="Shape 417"/>
        <p:cNvGrpSpPr/>
        <p:nvPr/>
      </p:nvGrpSpPr>
      <p:grpSpPr>
        <a:xfrm>
          <a:off x="0" y="0"/>
          <a:ext cx="0" cy="0"/>
          <a:chOff x="0" y="0"/>
          <a:chExt cx="0" cy="0"/>
        </a:xfrm>
      </p:grpSpPr>
      <p:sp>
        <p:nvSpPr>
          <p:cNvPr id="418" name="Google Shape;418;p70"/>
          <p:cNvSpPr txBox="1"/>
          <p:nvPr>
            <p:ph idx="1" type="body"/>
          </p:nvPr>
        </p:nvSpPr>
        <p:spPr>
          <a:xfrm>
            <a:off x="311700" y="636900"/>
            <a:ext cx="8520600" cy="437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I’ve (mostly) ported </a:t>
            </a:r>
            <a:r>
              <a:rPr b="1" lang="en">
                <a:solidFill>
                  <a:schemeClr val="dk1"/>
                </a:solidFill>
              </a:rPr>
              <a:t>LDLoS</a:t>
            </a:r>
            <a:r>
              <a:rPr lang="en">
                <a:solidFill>
                  <a:schemeClr val="dk1"/>
                </a:solidFill>
              </a:rPr>
              <a:t> to </a:t>
            </a:r>
            <a:r>
              <a:rPr i="1" lang="en">
                <a:solidFill>
                  <a:schemeClr val="dk1"/>
                </a:solidFill>
              </a:rPr>
              <a:t>PressBooks</a:t>
            </a:r>
            <a:r>
              <a:rPr lang="en">
                <a:solidFill>
                  <a:schemeClr val="dk1"/>
                </a:solidFill>
              </a:rPr>
              <a:t> recently, where it will be easier to modify.</a:t>
            </a:r>
            <a:endParaRPr>
              <a:solidFill>
                <a:schemeClr val="dk1"/>
              </a:solidFill>
            </a:endParaRPr>
          </a:p>
          <a:p>
            <a:pPr indent="0" lvl="0" marL="0" rtl="0" algn="l">
              <a:spcBef>
                <a:spcPts val="1600"/>
              </a:spcBef>
              <a:spcAft>
                <a:spcPts val="0"/>
              </a:spcAft>
              <a:buNone/>
            </a:pPr>
            <a:r>
              <a:rPr lang="en">
                <a:solidFill>
                  <a:schemeClr val="dk1"/>
                </a:solidFill>
              </a:rPr>
              <a:t>An easy thing to do with an OER statistics textbook, as I did once with </a:t>
            </a:r>
            <a:r>
              <a:rPr b="1" lang="en">
                <a:solidFill>
                  <a:schemeClr val="dk1"/>
                </a:solidFill>
              </a:rPr>
              <a:t>LDLoS</a:t>
            </a:r>
            <a:r>
              <a:rPr lang="en">
                <a:solidFill>
                  <a:schemeClr val="dk1"/>
                </a:solidFill>
              </a:rPr>
              <a:t> and could do again in the future, is to make new, topical problems every time it is used.  This would prevent student cheating (</a:t>
            </a:r>
            <a:r>
              <a:rPr i="1" lang="en">
                <a:solidFill>
                  <a:schemeClr val="dk1"/>
                </a:solidFill>
              </a:rPr>
              <a:t>e.g.,</a:t>
            </a:r>
            <a:r>
              <a:rPr lang="en">
                <a:solidFill>
                  <a:schemeClr val="dk1"/>
                </a:solidFill>
              </a:rPr>
              <a:t> with </a:t>
            </a:r>
            <a:r>
              <a:rPr lang="en" u="sng">
                <a:solidFill>
                  <a:schemeClr val="hlink"/>
                </a:solidFill>
                <a:hlinkClick r:id="rId3"/>
              </a:rPr>
              <a:t>chegg.com</a:t>
            </a:r>
            <a:r>
              <a:rPr lang="en">
                <a:solidFill>
                  <a:schemeClr val="dk1"/>
                </a:solidFill>
              </a:rPr>
              <a:t>), and promote student engagement.</a:t>
            </a:r>
            <a:endParaRPr>
              <a:solidFill>
                <a:schemeClr val="dk1"/>
              </a:solidFill>
            </a:endParaRPr>
          </a:p>
          <a:p>
            <a:pPr indent="0" lvl="0" marL="0" rtl="0" algn="l">
              <a:spcBef>
                <a:spcPts val="1600"/>
              </a:spcBef>
              <a:spcAft>
                <a:spcPts val="1600"/>
              </a:spcAft>
              <a:buNone/>
            </a:pPr>
            <a:r>
              <a:rPr lang="en">
                <a:solidFill>
                  <a:schemeClr val="dk1"/>
                </a:solidFill>
              </a:rPr>
              <a:t>I don’t know that I will ever do that, because I want, the next time I teach statistics, to do a more personalized, exploratory [IBL] version, which needs either extensive JITER support, or else a very concise textbook with terse </a:t>
            </a:r>
            <a:r>
              <a:rPr lang="en">
                <a:solidFill>
                  <a:schemeClr val="dk1"/>
                </a:solidFill>
              </a:rPr>
              <a:t>summaries</a:t>
            </a:r>
            <a:r>
              <a:rPr lang="en">
                <a:solidFill>
                  <a:schemeClr val="dk1"/>
                </a:solidFill>
              </a:rPr>
              <a:t> of definitions, theorems, algorithms, </a:t>
            </a:r>
            <a:r>
              <a:rPr i="1" lang="en">
                <a:solidFill>
                  <a:schemeClr val="dk1"/>
                </a:solidFill>
              </a:rPr>
              <a:t>etc.</a:t>
            </a:r>
            <a:r>
              <a:rPr lang="en">
                <a:solidFill>
                  <a:schemeClr val="dk1"/>
                </a:solidFill>
              </a:rPr>
              <a:t>, plus scaffolding for student projects and exploration.</a:t>
            </a:r>
            <a:br>
              <a:rPr lang="en">
                <a:solidFill>
                  <a:schemeClr val="dk1"/>
                </a:solidFill>
              </a:rPr>
            </a:br>
            <a:r>
              <a:rPr lang="en">
                <a:solidFill>
                  <a:schemeClr val="dk1"/>
                </a:solidFill>
              </a:rPr>
              <a:t>                                                                                                                             ◼</a:t>
            </a:r>
            <a:endParaRPr>
              <a:solidFill>
                <a:schemeClr val="dk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2" name="Shape 422"/>
        <p:cNvGrpSpPr/>
        <p:nvPr/>
      </p:nvGrpSpPr>
      <p:grpSpPr>
        <a:xfrm>
          <a:off x="0" y="0"/>
          <a:ext cx="0" cy="0"/>
          <a:chOff x="0" y="0"/>
          <a:chExt cx="0" cy="0"/>
        </a:xfrm>
      </p:grpSpPr>
      <p:sp>
        <p:nvSpPr>
          <p:cNvPr id="423" name="Google Shape;423;p7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Benefits of a state-wide initiative</a:t>
            </a:r>
            <a:endParaRPr/>
          </a:p>
        </p:txBody>
      </p:sp>
      <p:sp>
        <p:nvSpPr>
          <p:cNvPr id="424" name="Google Shape;424;p7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425" name="Google Shape;425;p71"/>
          <p:cNvPicPr preferRelativeResize="0"/>
          <p:nvPr/>
        </p:nvPicPr>
        <p:blipFill>
          <a:blip r:embed="rId3">
            <a:alphaModFix/>
          </a:blip>
          <a:stretch>
            <a:fillRect/>
          </a:stretch>
        </p:blipFill>
        <p:spPr>
          <a:xfrm>
            <a:off x="0" y="1244768"/>
            <a:ext cx="9144002" cy="349321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9" name="Shape 429"/>
        <p:cNvGrpSpPr/>
        <p:nvPr/>
      </p:nvGrpSpPr>
      <p:grpSpPr>
        <a:xfrm>
          <a:off x="0" y="0"/>
          <a:ext cx="0" cy="0"/>
          <a:chOff x="0" y="0"/>
          <a:chExt cx="0" cy="0"/>
        </a:xfrm>
      </p:grpSpPr>
      <p:sp>
        <p:nvSpPr>
          <p:cNvPr id="430" name="Google Shape;430;p7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Lessons/Generalizations…  Emily</a:t>
            </a:r>
            <a:endParaRPr/>
          </a:p>
        </p:txBody>
      </p:sp>
      <p:sp>
        <p:nvSpPr>
          <p:cNvPr id="431" name="Google Shape;431;p7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rPr>
              <a:t>Serving on the State OER council helped me realize:</a:t>
            </a:r>
            <a:endParaRPr sz="2400">
              <a:solidFill>
                <a:schemeClr val="dk1"/>
              </a:solidFill>
            </a:endParaRPr>
          </a:p>
          <a:p>
            <a:pPr indent="-355600" lvl="0" marL="457200" rtl="0" algn="l">
              <a:spcBef>
                <a:spcPts val="1600"/>
              </a:spcBef>
              <a:spcAft>
                <a:spcPts val="0"/>
              </a:spcAft>
              <a:buClr>
                <a:schemeClr val="dk1"/>
              </a:buClr>
              <a:buSzPts val="2000"/>
              <a:buChar char="●"/>
            </a:pPr>
            <a:r>
              <a:rPr lang="en" sz="2000">
                <a:solidFill>
                  <a:schemeClr val="dk1"/>
                </a:solidFill>
              </a:rPr>
              <a:t>Impact cost of materials has on student achievement</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The importance of building relationships and teams</a:t>
            </a:r>
            <a:endParaRPr sz="2000">
              <a:solidFill>
                <a:schemeClr val="dk1"/>
              </a:solidFill>
            </a:endParaRPr>
          </a:p>
          <a:p>
            <a:pPr indent="-355600" lvl="0" marL="457200" rtl="0" algn="l">
              <a:spcBef>
                <a:spcPts val="0"/>
              </a:spcBef>
              <a:spcAft>
                <a:spcPts val="0"/>
              </a:spcAft>
              <a:buClr>
                <a:schemeClr val="dk1"/>
              </a:buClr>
              <a:buSzPts val="2000"/>
              <a:buChar char="●"/>
            </a:pPr>
            <a:r>
              <a:rPr lang="en" sz="2000">
                <a:solidFill>
                  <a:schemeClr val="dk1"/>
                </a:solidFill>
              </a:rPr>
              <a:t>A little interest and support from the state can enhance the interest of the University administration </a:t>
            </a:r>
            <a:endParaRPr sz="2000">
              <a:solidFill>
                <a:schemeClr val="dk1"/>
              </a:solidFill>
            </a:endParaRPr>
          </a:p>
          <a:p>
            <a:pPr indent="0" lvl="0" marL="0" rtl="0" algn="l">
              <a:spcBef>
                <a:spcPts val="1600"/>
              </a:spcBef>
              <a:spcAft>
                <a:spcPts val="1600"/>
              </a:spcAft>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5" name="Shape 435"/>
        <p:cNvGrpSpPr/>
        <p:nvPr/>
      </p:nvGrpSpPr>
      <p:grpSpPr>
        <a:xfrm>
          <a:off x="0" y="0"/>
          <a:ext cx="0" cy="0"/>
          <a:chOff x="0" y="0"/>
          <a:chExt cx="0" cy="0"/>
        </a:xfrm>
      </p:grpSpPr>
      <p:sp>
        <p:nvSpPr>
          <p:cNvPr id="436" name="Google Shape;436;p73"/>
          <p:cNvSpPr txBox="1"/>
          <p:nvPr>
            <p:ph type="title"/>
          </p:nvPr>
        </p:nvSpPr>
        <p:spPr>
          <a:xfrm>
            <a:off x="311700" y="3097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Lessons/Generalizations  … Jonathan</a:t>
            </a:r>
            <a:endParaRPr/>
          </a:p>
        </p:txBody>
      </p:sp>
      <p:sp>
        <p:nvSpPr>
          <p:cNvPr id="437" name="Google Shape;437;p73"/>
          <p:cNvSpPr txBox="1"/>
          <p:nvPr>
            <p:ph idx="1" type="body"/>
          </p:nvPr>
        </p:nvSpPr>
        <p:spPr>
          <a:xfrm>
            <a:off x="253025" y="1195997"/>
            <a:ext cx="8520600" cy="1718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AutoNum type="alphaUcPeriod"/>
            </a:pPr>
            <a:r>
              <a:rPr lang="en">
                <a:solidFill>
                  <a:schemeClr val="dk1"/>
                </a:solidFill>
              </a:rPr>
              <a:t>Technology issues: comfort with things like running server software, preferring markup languages to WYSIWYG interfaces, the command-line interface to point-and-click, </a:t>
            </a:r>
            <a:r>
              <a:rPr i="1" lang="en">
                <a:solidFill>
                  <a:schemeClr val="dk1"/>
                </a:solidFill>
              </a:rPr>
              <a:t>etc. </a:t>
            </a:r>
            <a:r>
              <a:rPr lang="en">
                <a:solidFill>
                  <a:schemeClr val="dk1"/>
                </a:solidFill>
              </a:rPr>
              <a:t>(</a:t>
            </a:r>
            <a:r>
              <a:rPr i="1" lang="en">
                <a:solidFill>
                  <a:schemeClr val="dk1"/>
                </a:solidFill>
              </a:rPr>
              <a:t>i.e., </a:t>
            </a:r>
            <a:r>
              <a:rPr lang="en">
                <a:solidFill>
                  <a:schemeClr val="dk1"/>
                </a:solidFill>
              </a:rPr>
              <a:t>general geekiness)</a:t>
            </a:r>
            <a:endParaRPr>
              <a:solidFill>
                <a:schemeClr val="dk1"/>
              </a:solidFill>
            </a:endParaRPr>
          </a:p>
          <a:p>
            <a:pPr indent="-342900" lvl="0" marL="457200" rtl="0" algn="l">
              <a:spcBef>
                <a:spcPts val="0"/>
              </a:spcBef>
              <a:spcAft>
                <a:spcPts val="0"/>
              </a:spcAft>
              <a:buClr>
                <a:schemeClr val="dk1"/>
              </a:buClr>
              <a:buSzPts val="1800"/>
              <a:buAutoNum type="alphaUcPeriod"/>
            </a:pPr>
            <a:r>
              <a:rPr lang="en">
                <a:solidFill>
                  <a:schemeClr val="dk1"/>
                </a:solidFill>
              </a:rPr>
              <a:t>A certain monomania on the topic of autonomy, agency, and academic freedom for myself and my students. Hence FLOSS and OER.</a:t>
            </a:r>
            <a:endParaRPr>
              <a:solidFill>
                <a:schemeClr val="dk1"/>
              </a:solidFill>
            </a:endParaRPr>
          </a:p>
          <a:p>
            <a:pPr indent="0" lvl="0" marL="0" rtl="0" algn="l">
              <a:spcBef>
                <a:spcPts val="1600"/>
              </a:spcBef>
              <a:spcAft>
                <a:spcPts val="1600"/>
              </a:spcAft>
              <a:buNone/>
            </a:pPr>
            <a:r>
              <a:t/>
            </a:r>
            <a:endParaRPr>
              <a:solidFill>
                <a:schemeClr val="dk1"/>
              </a:solidFill>
            </a:endParaRPr>
          </a:p>
        </p:txBody>
      </p:sp>
      <p:sp>
        <p:nvSpPr>
          <p:cNvPr id="438" name="Google Shape;438;p73"/>
          <p:cNvSpPr txBox="1"/>
          <p:nvPr/>
        </p:nvSpPr>
        <p:spPr>
          <a:xfrm>
            <a:off x="529900" y="3541500"/>
            <a:ext cx="7896600" cy="142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i="1" lang="en" sz="1800">
                <a:solidFill>
                  <a:schemeClr val="dk1"/>
                </a:solidFill>
              </a:rPr>
              <a:t>“Institutions of higher education are conducted </a:t>
            </a:r>
            <a:r>
              <a:rPr b="1" i="1" lang="en" sz="1800">
                <a:solidFill>
                  <a:schemeClr val="dk1"/>
                </a:solidFill>
              </a:rPr>
              <a:t>for the common good</a:t>
            </a:r>
            <a:r>
              <a:rPr i="1" lang="en" sz="1800">
                <a:solidFill>
                  <a:schemeClr val="dk1"/>
                </a:solidFill>
              </a:rPr>
              <a:t> and  not to further the interest of either the individual teacher or the institution as a whole. The common good depends upon the free search for truth and its free exposition.”</a:t>
            </a:r>
            <a:endParaRPr i="1" sz="1800">
              <a:solidFill>
                <a:schemeClr val="dk1"/>
              </a:solidFill>
            </a:endParaRPr>
          </a:p>
        </p:txBody>
      </p:sp>
      <p:sp>
        <p:nvSpPr>
          <p:cNvPr id="439" name="Google Shape;439;p73"/>
          <p:cNvSpPr txBox="1"/>
          <p:nvPr/>
        </p:nvSpPr>
        <p:spPr>
          <a:xfrm>
            <a:off x="253025" y="2828388"/>
            <a:ext cx="8520600" cy="713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The AAUP’s 1940 </a:t>
            </a:r>
            <a:r>
              <a:rPr i="1" lang="en" sz="1800">
                <a:solidFill>
                  <a:schemeClr val="dk1"/>
                </a:solidFill>
              </a:rPr>
              <a:t>Statement of Principles on Academic Freedom and Tenure</a:t>
            </a:r>
            <a:r>
              <a:rPr lang="en" sz="1800">
                <a:solidFill>
                  <a:schemeClr val="dk1"/>
                </a:solidFill>
              </a:rPr>
              <a:t>, where academic freedom is explained and justified, says</a:t>
            </a:r>
            <a:endParaRPr sz="1800">
              <a:solidFill>
                <a:schemeClr val="dk1"/>
              </a:solidFill>
            </a:endParaRPr>
          </a:p>
          <a:p>
            <a:pPr indent="0" lvl="0" marL="0" rtl="0" algn="l">
              <a:spcBef>
                <a:spcPts val="1600"/>
              </a:spcBef>
              <a:spcAft>
                <a:spcPts val="0"/>
              </a:spcAft>
              <a:buNone/>
            </a:pPr>
            <a:r>
              <a:t/>
            </a:r>
            <a:endParaRPr/>
          </a:p>
        </p:txBody>
      </p:sp>
      <p:sp>
        <p:nvSpPr>
          <p:cNvPr id="440" name="Google Shape;440;p73"/>
          <p:cNvSpPr txBox="1"/>
          <p:nvPr/>
        </p:nvSpPr>
        <p:spPr>
          <a:xfrm>
            <a:off x="284375" y="839850"/>
            <a:ext cx="8457900" cy="46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rPr>
              <a:t>It seems like two overarching themes characterize my involvement in OER:</a:t>
            </a:r>
            <a:endParaRPr sz="1800">
              <a:solidFill>
                <a:schemeClr val="dk1"/>
              </a:solidFill>
            </a:endParaRPr>
          </a:p>
          <a:p>
            <a:pPr indent="0" lvl="0" marL="0" rtl="0" algn="l">
              <a:spcBef>
                <a:spcPts val="160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4" name="Shape 444"/>
        <p:cNvGrpSpPr/>
        <p:nvPr/>
      </p:nvGrpSpPr>
      <p:grpSpPr>
        <a:xfrm>
          <a:off x="0" y="0"/>
          <a:ext cx="0" cy="0"/>
          <a:chOff x="0" y="0"/>
          <a:chExt cx="0" cy="0"/>
        </a:xfrm>
      </p:grpSpPr>
      <p:sp>
        <p:nvSpPr>
          <p:cNvPr id="445" name="Google Shape;445;p7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Call to action...Emily</a:t>
            </a:r>
            <a:endParaRPr/>
          </a:p>
        </p:txBody>
      </p:sp>
      <p:sp>
        <p:nvSpPr>
          <p:cNvPr id="446" name="Google Shape;446;p74"/>
          <p:cNvSpPr txBox="1"/>
          <p:nvPr>
            <p:ph idx="1" type="body"/>
          </p:nvPr>
        </p:nvSpPr>
        <p:spPr>
          <a:xfrm>
            <a:off x="83100" y="1152475"/>
            <a:ext cx="37074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a:t>Find your</a:t>
            </a:r>
            <a:r>
              <a:rPr lang="en"/>
              <a:t> intrinsic motivation</a:t>
            </a:r>
            <a:endParaRPr/>
          </a:p>
          <a:p>
            <a:pPr indent="-342900" lvl="0" marL="457200" rtl="0" algn="l">
              <a:spcBef>
                <a:spcPts val="0"/>
              </a:spcBef>
              <a:spcAft>
                <a:spcPts val="0"/>
              </a:spcAft>
              <a:buSzPts val="1800"/>
              <a:buChar char="●"/>
            </a:pPr>
            <a:r>
              <a:rPr lang="en"/>
              <a:t>Engage students</a:t>
            </a:r>
            <a:endParaRPr/>
          </a:p>
          <a:p>
            <a:pPr indent="-342900" lvl="0" marL="457200" rtl="0" algn="l">
              <a:spcBef>
                <a:spcPts val="0"/>
              </a:spcBef>
              <a:spcAft>
                <a:spcPts val="0"/>
              </a:spcAft>
              <a:buSzPts val="1800"/>
              <a:buChar char="●"/>
            </a:pPr>
            <a:r>
              <a:rPr lang="en"/>
              <a:t>Enjoy teaching</a:t>
            </a:r>
            <a:endParaRPr/>
          </a:p>
          <a:p>
            <a:pPr indent="-342900" lvl="0" marL="457200" rtl="0" algn="l">
              <a:spcBef>
                <a:spcPts val="0"/>
              </a:spcBef>
              <a:spcAft>
                <a:spcPts val="0"/>
              </a:spcAft>
              <a:buSzPts val="1800"/>
              <a:buChar char="●"/>
            </a:pPr>
            <a:r>
              <a:rPr lang="en"/>
              <a:t>Look for opportunities to share stories</a:t>
            </a:r>
            <a:endParaRPr/>
          </a:p>
          <a:p>
            <a:pPr indent="0" lvl="0" marL="0" rtl="0" algn="l">
              <a:spcBef>
                <a:spcPts val="1600"/>
              </a:spcBef>
              <a:spcAft>
                <a:spcPts val="1600"/>
              </a:spcAft>
              <a:buNone/>
            </a:pPr>
            <a:r>
              <a:t/>
            </a:r>
            <a:endParaRPr/>
          </a:p>
        </p:txBody>
      </p:sp>
      <p:pic>
        <p:nvPicPr>
          <p:cNvPr id="447" name="Google Shape;447;p74"/>
          <p:cNvPicPr preferRelativeResize="0"/>
          <p:nvPr/>
        </p:nvPicPr>
        <p:blipFill rotWithShape="1">
          <a:blip r:embed="rId3">
            <a:alphaModFix/>
          </a:blip>
          <a:srcRect b="0" l="15767" r="29596" t="21783"/>
          <a:stretch/>
        </p:blipFill>
        <p:spPr>
          <a:xfrm>
            <a:off x="3866700" y="181750"/>
            <a:ext cx="5040102" cy="4809349"/>
          </a:xfrm>
          <a:prstGeom prst="rect">
            <a:avLst/>
          </a:prstGeom>
          <a:noFill/>
          <a:ln>
            <a:noFill/>
          </a:ln>
        </p:spPr>
      </p:pic>
      <p:sp>
        <p:nvSpPr>
          <p:cNvPr id="448" name="Google Shape;448;p74"/>
          <p:cNvSpPr txBox="1"/>
          <p:nvPr/>
        </p:nvSpPr>
        <p:spPr>
          <a:xfrm>
            <a:off x="443425" y="4168000"/>
            <a:ext cx="3268500" cy="334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4"/>
              </a:rPr>
              <a:t>https://www.ted.com/talks/emily_ragan_lasting_learning_in_an_age_of_abundant_information</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2" name="Shape 452"/>
        <p:cNvGrpSpPr/>
        <p:nvPr/>
      </p:nvGrpSpPr>
      <p:grpSpPr>
        <a:xfrm>
          <a:off x="0" y="0"/>
          <a:ext cx="0" cy="0"/>
          <a:chOff x="0" y="0"/>
          <a:chExt cx="0" cy="0"/>
        </a:xfrm>
      </p:grpSpPr>
      <p:sp>
        <p:nvSpPr>
          <p:cNvPr id="453" name="Google Shape;453;p75"/>
          <p:cNvSpPr txBox="1"/>
          <p:nvPr>
            <p:ph type="title"/>
          </p:nvPr>
        </p:nvSpPr>
        <p:spPr>
          <a:xfrm>
            <a:off x="311700" y="4941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Call to action...Jonathan</a:t>
            </a:r>
            <a:endParaRPr/>
          </a:p>
        </p:txBody>
      </p:sp>
      <p:sp>
        <p:nvSpPr>
          <p:cNvPr id="454" name="Google Shape;454;p75"/>
          <p:cNvSpPr txBox="1"/>
          <p:nvPr>
            <p:ph idx="1" type="body"/>
          </p:nvPr>
        </p:nvSpPr>
        <p:spPr>
          <a:xfrm>
            <a:off x="405750" y="1349125"/>
            <a:ext cx="8332500" cy="386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Faculty can self-educate about the tools -- we needn’t accept the suppression of autonomy and agency of nonfree software (LMSes, commercial OSes and environments, online walled gardens), we can take the time to learn how to use free software, it gives us and our students autonomy and agency.</a:t>
            </a:r>
            <a:endParaRPr>
              <a:solidFill>
                <a:schemeClr val="dk1"/>
              </a:solidFill>
            </a:endParaRPr>
          </a:p>
          <a:p>
            <a:pPr indent="0" lvl="0" marL="0" rtl="0" algn="l">
              <a:spcBef>
                <a:spcPts val="1600"/>
              </a:spcBef>
              <a:spcAft>
                <a:spcPts val="1600"/>
              </a:spcAft>
              <a:buClr>
                <a:schemeClr val="dk1"/>
              </a:buClr>
              <a:buSzPts val="1100"/>
              <a:buFont typeface="Arial"/>
              <a:buNone/>
            </a:pPr>
            <a:r>
              <a:rPr lang="en">
                <a:solidFill>
                  <a:schemeClr val="dk1"/>
                </a:solidFill>
              </a:rPr>
              <a:t>A certain obstinacy about academic freedom, along with a bit of humane arrogance about who has the expertise, can drive us away from nonfree tools, platforms, and non-open educational resources, to a better future.</a:t>
            </a:r>
            <a:endParaRPr i="1">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8" name="Shape 458"/>
        <p:cNvGrpSpPr/>
        <p:nvPr/>
      </p:nvGrpSpPr>
      <p:grpSpPr>
        <a:xfrm>
          <a:off x="0" y="0"/>
          <a:ext cx="0" cy="0"/>
          <a:chOff x="0" y="0"/>
          <a:chExt cx="0" cy="0"/>
        </a:xfrm>
      </p:grpSpPr>
      <p:sp>
        <p:nvSpPr>
          <p:cNvPr id="459" name="Google Shape;459;p7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Questions/Comments/Contact Info:</a:t>
            </a:r>
            <a:endParaRPr/>
          </a:p>
        </p:txBody>
      </p:sp>
      <p:sp>
        <p:nvSpPr>
          <p:cNvPr id="460" name="Google Shape;460;p76"/>
          <p:cNvSpPr txBox="1"/>
          <p:nvPr>
            <p:ph idx="1" type="body"/>
          </p:nvPr>
        </p:nvSpPr>
        <p:spPr>
          <a:xfrm>
            <a:off x="1860525" y="2865475"/>
            <a:ext cx="6613500" cy="159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rPr>
              <a:t>Jonathan Poritz:</a:t>
            </a:r>
            <a:br>
              <a:rPr lang="en" sz="2400">
                <a:solidFill>
                  <a:schemeClr val="dk1"/>
                </a:solidFill>
              </a:rPr>
            </a:br>
            <a:r>
              <a:rPr lang="en" sz="2400">
                <a:solidFill>
                  <a:schemeClr val="dk1"/>
                </a:solidFill>
              </a:rPr>
              <a:t>         Web:       </a:t>
            </a:r>
            <a:r>
              <a:rPr lang="en" sz="2400" u="sng">
                <a:solidFill>
                  <a:schemeClr val="hlink"/>
                </a:solidFill>
                <a:hlinkClick r:id="rId3"/>
              </a:rPr>
              <a:t>https://poritz.net/jonathan</a:t>
            </a:r>
            <a:br>
              <a:rPr lang="en" sz="2400">
                <a:solidFill>
                  <a:schemeClr val="dk1"/>
                </a:solidFill>
              </a:rPr>
            </a:br>
            <a:r>
              <a:rPr lang="en" sz="2400">
                <a:solidFill>
                  <a:schemeClr val="dk1"/>
                </a:solidFill>
              </a:rPr>
              <a:t>         Email:      </a:t>
            </a:r>
            <a:r>
              <a:rPr lang="en" sz="2400" u="sng">
                <a:solidFill>
                  <a:schemeClr val="hlink"/>
                </a:solidFill>
                <a:hlinkClick r:id="rId4"/>
              </a:rPr>
              <a:t>jonathan@poritz.net</a:t>
            </a:r>
            <a:br>
              <a:rPr lang="en" sz="2400">
                <a:solidFill>
                  <a:schemeClr val="dk1"/>
                </a:solidFill>
              </a:rPr>
            </a:br>
            <a:r>
              <a:rPr lang="en" sz="2400">
                <a:solidFill>
                  <a:schemeClr val="dk1"/>
                </a:solidFill>
              </a:rPr>
              <a:t>         Twitter:    </a:t>
            </a:r>
            <a:r>
              <a:rPr lang="en" sz="2400" u="sng">
                <a:solidFill>
                  <a:schemeClr val="hlink"/>
                </a:solidFill>
                <a:hlinkClick r:id="rId5"/>
              </a:rPr>
              <a:t>@poritzj</a:t>
            </a:r>
            <a:endParaRPr sz="2400">
              <a:solidFill>
                <a:schemeClr val="dk1"/>
              </a:solidFill>
            </a:endParaRPr>
          </a:p>
          <a:p>
            <a:pPr indent="0" lvl="0" marL="0" rtl="0" algn="l">
              <a:spcBef>
                <a:spcPts val="1600"/>
              </a:spcBef>
              <a:spcAft>
                <a:spcPts val="0"/>
              </a:spcAft>
              <a:buNone/>
            </a:pPr>
            <a:r>
              <a:t/>
            </a:r>
            <a:endParaRPr>
              <a:solidFill>
                <a:schemeClr val="dk1"/>
              </a:solidFill>
            </a:endParaRPr>
          </a:p>
          <a:p>
            <a:pPr indent="0" lvl="0" marL="0" rtl="0" algn="l">
              <a:spcBef>
                <a:spcPts val="1600"/>
              </a:spcBef>
              <a:spcAft>
                <a:spcPts val="1600"/>
              </a:spcAft>
              <a:buNone/>
            </a:pPr>
            <a:r>
              <a:t/>
            </a:r>
            <a:endParaRPr>
              <a:solidFill>
                <a:schemeClr val="dk1"/>
              </a:solidFill>
            </a:endParaRPr>
          </a:p>
        </p:txBody>
      </p:sp>
      <p:sp>
        <p:nvSpPr>
          <p:cNvPr id="461" name="Google Shape;461;p76"/>
          <p:cNvSpPr txBox="1"/>
          <p:nvPr/>
        </p:nvSpPr>
        <p:spPr>
          <a:xfrm>
            <a:off x="1860525" y="1232725"/>
            <a:ext cx="5963100" cy="170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t>Emily Ragan:</a:t>
            </a:r>
            <a:br>
              <a:rPr lang="en" sz="2400">
                <a:solidFill>
                  <a:schemeClr val="dk1"/>
                </a:solidFill>
              </a:rPr>
            </a:br>
            <a:r>
              <a:rPr lang="en" sz="2400">
                <a:solidFill>
                  <a:schemeClr val="dk1"/>
                </a:solidFill>
              </a:rPr>
              <a:t>        Email:    </a:t>
            </a:r>
            <a:r>
              <a:rPr lang="en" sz="2400" u="sng">
                <a:solidFill>
                  <a:schemeClr val="hlink"/>
                </a:solidFill>
                <a:hlinkClick r:id="rId6"/>
              </a:rPr>
              <a:t>eragan@msudenver.edu</a:t>
            </a:r>
            <a:endParaRPr sz="2400">
              <a:solidFill>
                <a:schemeClr val="dk1"/>
              </a:solidFill>
            </a:endParaRPr>
          </a:p>
          <a:p>
            <a:pPr indent="0" lvl="0" marL="0" rtl="0" algn="l">
              <a:spcBef>
                <a:spcPts val="0"/>
              </a:spcBef>
              <a:spcAft>
                <a:spcPts val="0"/>
              </a:spcAft>
              <a:buNone/>
            </a:pPr>
            <a:r>
              <a:rPr lang="en" sz="2400">
                <a:solidFill>
                  <a:schemeClr val="dk1"/>
                </a:solidFill>
              </a:rPr>
              <a:t>        Twitter:   </a:t>
            </a:r>
            <a:r>
              <a:rPr lang="en" sz="2400" u="sng">
                <a:solidFill>
                  <a:schemeClr val="hlink"/>
                </a:solidFill>
                <a:hlinkClick r:id="rId7"/>
              </a:rPr>
              <a:t>@eragan7</a:t>
            </a:r>
            <a:endParaRPr sz="2400">
              <a:solidFill>
                <a:schemeClr val="dk1"/>
              </a:solidFill>
            </a:endParaRPr>
          </a:p>
          <a:p>
            <a:pPr indent="457200" lvl="0" marL="457200" rtl="0" algn="l">
              <a:spcBef>
                <a:spcPts val="0"/>
              </a:spcBef>
              <a:spcAft>
                <a:spcPts val="0"/>
              </a:spcAft>
              <a:buNone/>
            </a:pPr>
            <a:r>
              <a:t/>
            </a:r>
            <a:endParaRPr sz="1800">
              <a:solidFill>
                <a:schemeClr val="dk1"/>
              </a:solidFill>
            </a:endParaRPr>
          </a:p>
          <a:p>
            <a:pPr indent="457200" lvl="0" marL="457200" rtl="0" algn="l">
              <a:spcBef>
                <a:spcPts val="0"/>
              </a:spcBef>
              <a:spcAft>
                <a:spcPts val="0"/>
              </a:spcAft>
              <a:buNone/>
            </a:pPr>
            <a:r>
              <a:t/>
            </a:r>
            <a:endParaRPr sz="1800">
              <a:solidFill>
                <a:schemeClr val="dk1"/>
              </a:solidFill>
            </a:endParaRPr>
          </a:p>
          <a:p>
            <a:pPr indent="0" lvl="0" marL="0" rtl="0" algn="l">
              <a:spcBef>
                <a:spcPts val="0"/>
              </a:spcBef>
              <a:spcAft>
                <a:spcPts val="0"/>
              </a:spcAft>
              <a:buNone/>
            </a:pPr>
            <a:r>
              <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