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5143500" cx="9144000"/>
  <p:notesSz cx="6858000" cy="9144000"/>
  <p:embeddedFontLst>
    <p:embeddedFont>
      <p:font typeface="Roboto Mono Medium"/>
      <p:regular r:id="rId26"/>
      <p:bold r:id="rId27"/>
      <p:italic r:id="rId28"/>
      <p:boldItalic r:id="rId29"/>
    </p:embeddedFont>
    <p:embeddedFont>
      <p:font typeface="Roboto Condensed"/>
      <p:regular r:id="rId30"/>
      <p:bold r:id="rId31"/>
      <p:italic r:id="rId32"/>
      <p:boldItalic r:id="rId33"/>
    </p:embeddedFont>
    <p:embeddedFont>
      <p:font typeface="Open Sans"/>
      <p:regular r:id="rId34"/>
      <p:bold r:id="rId35"/>
      <p:italic r:id="rId36"/>
      <p:boldItalic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MonoMedium-regular.fntdata"/><Relationship Id="rId25" Type="http://schemas.openxmlformats.org/officeDocument/2006/relationships/slide" Target="slides/slide20.xml"/><Relationship Id="rId28" Type="http://schemas.openxmlformats.org/officeDocument/2006/relationships/font" Target="fonts/RobotoMonoMedium-italic.fntdata"/><Relationship Id="rId27" Type="http://schemas.openxmlformats.org/officeDocument/2006/relationships/font" Target="fonts/RobotoMonoMedium-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obotoMonoMedium-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obotoCondensed-bold.fntdata"/><Relationship Id="rId30" Type="http://schemas.openxmlformats.org/officeDocument/2006/relationships/font" Target="fonts/RobotoCondensed-regular.fntdata"/><Relationship Id="rId11" Type="http://schemas.openxmlformats.org/officeDocument/2006/relationships/slide" Target="slides/slide6.xml"/><Relationship Id="rId33" Type="http://schemas.openxmlformats.org/officeDocument/2006/relationships/font" Target="fonts/RobotoCondensed-boldItalic.fntdata"/><Relationship Id="rId10" Type="http://schemas.openxmlformats.org/officeDocument/2006/relationships/slide" Target="slides/slide5.xml"/><Relationship Id="rId32" Type="http://schemas.openxmlformats.org/officeDocument/2006/relationships/font" Target="fonts/RobotoCondensed-italic.fntdata"/><Relationship Id="rId13" Type="http://schemas.openxmlformats.org/officeDocument/2006/relationships/slide" Target="slides/slide8.xml"/><Relationship Id="rId35" Type="http://schemas.openxmlformats.org/officeDocument/2006/relationships/font" Target="fonts/OpenSans-bold.fntdata"/><Relationship Id="rId12" Type="http://schemas.openxmlformats.org/officeDocument/2006/relationships/slide" Target="slides/slide7.xml"/><Relationship Id="rId34" Type="http://schemas.openxmlformats.org/officeDocument/2006/relationships/font" Target="fonts/OpenSans-regular.fntdata"/><Relationship Id="rId15" Type="http://schemas.openxmlformats.org/officeDocument/2006/relationships/slide" Target="slides/slide10.xml"/><Relationship Id="rId37" Type="http://schemas.openxmlformats.org/officeDocument/2006/relationships/font" Target="fonts/OpenSans-boldItalic.fntdata"/><Relationship Id="rId14" Type="http://schemas.openxmlformats.org/officeDocument/2006/relationships/slide" Target="slides/slide9.xml"/><Relationship Id="rId36" Type="http://schemas.openxmlformats.org/officeDocument/2006/relationships/font" Target="fonts/OpenSans-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reativecommons.org/2023/08/06/we-are-the-commons-2023-cc-global-summit/somoselbiencomun/" TargetMode="External"/><Relationship Id="rId3" Type="http://schemas.openxmlformats.org/officeDocument/2006/relationships/hyperlink" Target="https://www.erendiraderbez.com/" TargetMode="External"/><Relationship Id="rId4" Type="http://schemas.openxmlformats.org/officeDocument/2006/relationships/hyperlink" Target="https://creativecommons.org" TargetMode="External"/><Relationship Id="rId5" Type="http://schemas.openxmlformats.org/officeDocument/2006/relationships/hyperlink" Target="https://creativecommons.org/licenses/by/4.0/"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technologyreview.com/2021/04/23/1023549/kate-crawford-atlas-of-ai-review/"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wired.com/story/tiktok-platforms-cory-doctorow/"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buzzsprout.com/2126417"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pnews.com/article/chatgpt-gpt4-iowa-ai-water-consumption-microsoft-f551fde98083d17a7e8d904f8be822c4"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tomshardware.com/news/google-bots-tout-slavery-genocide"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federalregister.gov/documents/2023/03/16/2023-05321/copyright-registration-guidance-works-containing-material-generated-by-artificial-intelligence" TargetMode="External"/><Relationship Id="rId3" Type="http://schemas.openxmlformats.org/officeDocument/2006/relationships/hyperlink" Target="https://www.copyright.gov/docs/zarya-of-the-dawn.pdf"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aup.org" TargetMode="External"/><Relationship Id="rId3" Type="http://schemas.openxmlformats.org/officeDocument/2006/relationships/hyperlink" Target="https://aaup.org" TargetMode="External"/><Relationship Id="rId4" Type="http://schemas.openxmlformats.org/officeDocument/2006/relationships/hyperlink" Target="https://aaup.org" TargetMode="External"/><Relationship Id="rId5" Type="http://schemas.openxmlformats.org/officeDocument/2006/relationships/hyperlink" Target="https://www.aaup.org/report/1940-statement-principles-academic-freedom-and-tenure" TargetMode="External"/><Relationship Id="rId6" Type="http://schemas.openxmlformats.org/officeDocument/2006/relationships/hyperlink" Target="https://blog.google/technology/ai/ai-web-publisher-controls-sign-up/"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0" Type="http://schemas.openxmlformats.org/officeDocument/2006/relationships/hyperlink" Target="https://en.wikipedia.org/wiki/Wikipedia:Who_writes_Wikipedia%3F" TargetMode="External"/><Relationship Id="rId22" Type="http://schemas.openxmlformats.org/officeDocument/2006/relationships/hyperlink" Target="https://www.usenix.org/system/files/usenixsecurity23-carlini.pdf" TargetMode="External"/><Relationship Id="rId21" Type="http://schemas.openxmlformats.org/officeDocument/2006/relationships/hyperlink" Target="https://slate.com/technology/2023/01/chatgpt-wikipedia-articles.html" TargetMode="External"/><Relationship Id="rId24" Type="http://schemas.openxmlformats.org/officeDocument/2006/relationships/hyperlink" Target="https://www.statista.com/statistics/788570/google-s-waste-generation/#:~:text=In%202020%2C%20Google%2C%20the%20multinational,28.864%20metric%20tons%20of%20waste" TargetMode="External"/><Relationship Id="rId23" Type="http://schemas.openxmlformats.org/officeDocument/2006/relationships/hyperlink" Target="https://stock.adobe.com/za/images/australian-art-in-aboriginal-style-generative-ai/576189971?prev_url=detail" TargetMode="External"/><Relationship Id="rId1" Type="http://schemas.openxmlformats.org/officeDocument/2006/relationships/notesMaster" Target="../notesMasters/notesMaster1.xml"/><Relationship Id="rId2" Type="http://schemas.openxmlformats.org/officeDocument/2006/relationships/hyperlink" Target="https://www.forbes.com/sites/robertbryce/2020/10/21/googles-dominance-is-fueled-by-zambia-size-amounts-of-electricity/?sh=3693e9f768c9" TargetMode="External"/><Relationship Id="rId3" Type="http://schemas.openxmlformats.org/officeDocument/2006/relationships/hyperlink" Target="https://www.technologyreview.com/2021/04/23/1023549/kate-crawford-atlas-of-ai-review/" TargetMode="External"/><Relationship Id="rId4" Type="http://schemas.openxmlformats.org/officeDocument/2006/relationships/hyperlink" Target="https://drive.google.com/file/d/10rQDv5Hzuss38oi1ovGuoxHagmFzqn_f/view" TargetMode="External"/><Relationship Id="rId9" Type="http://schemas.openxmlformats.org/officeDocument/2006/relationships/hyperlink" Target="https://medium.com/creative-commons-we-like-to-share/beyond-copyright-the-ethics-of-open-sharing-a495bb95569d" TargetMode="External"/><Relationship Id="rId26" Type="http://schemas.openxmlformats.org/officeDocument/2006/relationships/hyperlink" Target="https://www.washingtonpost.com/technology/2023/09/20/openai-lawsuit-martin-picoult-franzen/?pwapi_token=eyJ0eXAiOiJKV1QiLCJhbGciOiJIUzI1NiJ9.eyJyZWFzb24iOiJnaWZ0IiwibmJmIjoxNjk1MTgyNDAwLCJpc3MiOiJzdWJzY3JpcHRpb25zIiwiZXhwIjoxNjk2NTY0Nzk5LCJpYXQiOjE2OTUxODI0MDAsImp0aSI6ImNmN2MwNzU0LWU1MDgtNGIzNi05M2ExLTU2ZGFkYjEzYWZmYyIsInVybCI6Imh0dHBzOi8vd3d3Lndhc2hpbmd0b25wb3N0LmNvbS90ZWNobm9sb2d5LzIwMjMvMDkvMjAvb3BlbmFpLWxhd3N1aXQtbWFydGluLXBpY291bHQtZnJhbnplbi8ifQ.7d8oJBwqUx9g6uPCR1ckThfza86vqPizPCDMtvlPqtk" TargetMode="External"/><Relationship Id="rId25" Type="http://schemas.openxmlformats.org/officeDocument/2006/relationships/hyperlink" Target="https://www.bollier.org/commons-short-and-sweet" TargetMode="External"/><Relationship Id="rId28" Type="http://schemas.openxmlformats.org/officeDocument/2006/relationships/hyperlink" Target="https://www.bollier.org/commons-short-and-sweet" TargetMode="External"/><Relationship Id="rId27" Type="http://schemas.openxmlformats.org/officeDocument/2006/relationships/hyperlink" Target="https://www.usenix.org/system/files/usenixsecurity23-carlini.pdf" TargetMode="External"/><Relationship Id="rId5" Type="http://schemas.openxmlformats.org/officeDocument/2006/relationships/hyperlink" Target="https://apnews.com/article/chatgpt-gpt4-iowa-ai-water-consumption-microsoft-f551fde98083d17a7e8d904f8be822c4" TargetMode="External"/><Relationship Id="rId6" Type="http://schemas.openxmlformats.org/officeDocument/2006/relationships/hyperlink" Target="https://www.buzzsprout.com/2126417" TargetMode="External"/><Relationship Id="rId7" Type="http://schemas.openxmlformats.org/officeDocument/2006/relationships/hyperlink" Target="https://www.buzzsprout.com/2126417" TargetMode="External"/><Relationship Id="rId8" Type="http://schemas.openxmlformats.org/officeDocument/2006/relationships/hyperlink" Target="https://apnews.com/article/chatgpt-gpt4-iowa-ai-water-consumption-microsoft-f551fde98083d17a7e8d904f8be822c4" TargetMode="External"/><Relationship Id="rId11" Type="http://schemas.openxmlformats.org/officeDocument/2006/relationships/hyperlink" Target="https://www.oneusefulthing.org/p/centaurs-and-cyborgs-on-the-jagged" TargetMode="External"/><Relationship Id="rId10" Type="http://schemas.openxmlformats.org/officeDocument/2006/relationships/hyperlink" Target="https://www.akcp.com/blog/the-real-amount-of-energy-a-data-center-use/" TargetMode="External"/><Relationship Id="rId13" Type="http://schemas.openxmlformats.org/officeDocument/2006/relationships/hyperlink" Target="https://www.nytimes.com/2023/07/18/magazine/wikipedia-ai-chatgpt.html" TargetMode="External"/><Relationship Id="rId12" Type="http://schemas.openxmlformats.org/officeDocument/2006/relationships/hyperlink" Target="https://slate.com/technology/2023/01/chatgpt-wikipedia-articles.html" TargetMode="External"/><Relationship Id="rId15" Type="http://schemas.openxmlformats.org/officeDocument/2006/relationships/hyperlink" Target="https://www.oneusefulthing.org/p/centaurs-and-cyborgs-on-the-jagged" TargetMode="External"/><Relationship Id="rId14" Type="http://schemas.openxmlformats.org/officeDocument/2006/relationships/hyperlink" Target="https://creativecommons.org/about/program-areas/policy-advocacy-copyright-reform/open-letter-artists-using-generative-ai-demand-seat-at-table-from-us-congress/#:~:text=Contact-,Open%20Letter%3A%20Artists%20Using%20Generative%20AI%20Demand%20Seat%20at%20Table,AI%20work%20better%20for%20everyone" TargetMode="External"/><Relationship Id="rId17" Type="http://schemas.openxmlformats.org/officeDocument/2006/relationships/hyperlink" Target="https://www.statista.com/statistics/788540/energy-consumption-of-google/" TargetMode="External"/><Relationship Id="rId16" Type="http://schemas.openxmlformats.org/officeDocument/2006/relationships/hyperlink" Target="https://creativecommons.org/about/program-areas/policy-advocacy-copyright-reform/open-letter-artists-using-generative-ai-demand-seat-at-table-from-us-congress/#:~:text=Contact-,Open%20Letter%3A%20Artists%20Using%20Generative%20AI%20Demand%20Seat%20at%20Table,AI%20work%20better%20for%20everyone" TargetMode="External"/><Relationship Id="rId19" Type="http://schemas.openxmlformats.org/officeDocument/2006/relationships/hyperlink" Target="https://diff.wikimedia.org/2023/07/13/exploring-paths-for-the-future-of-free-knowledge-new-wikipedia-chatgpt-plugin-leveraging-rich-media-social-apps-and-other-experiments/" TargetMode="External"/><Relationship Id="rId18" Type="http://schemas.openxmlformats.org/officeDocument/2006/relationships/hyperlink" Target="https://www.gstatic.com/gumdrop/sustainability/google-2020-environmental-report.pdf"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82d664f0c1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82d664f0c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a:solidFill>
                  <a:schemeClr val="dk1"/>
                </a:solidFill>
              </a:rPr>
              <a:t>Hi, I am Kathryn Kure. My day job is focused on enabling OER in under-resourced schools, legislative and policy changes that support OER.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GB">
                <a:solidFill>
                  <a:schemeClr val="dk1"/>
                </a:solidFill>
              </a:rPr>
              <a:t>I am Jonathan Poritz.  After spending around 100,000 years (base two) teaching and researching math and computer science, I’ve been working with CC and a number of open ed-related NGOs in Colorado, USA, and, more recently, in Italy.  I was also in the CC AI Working Group a couple of years ago – before the recent hype explosion!</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GB">
                <a:solidFill>
                  <a:schemeClr val="dk1"/>
                </a:solidFill>
              </a:rPr>
              <a:t>We met via the Creative Commons Certificate course which Jonathan was facilitating and have been collaborating ever since, on OER and tax, copyright, the ethics of open sharing, and today we ask the question: Will Generative AI DDOS The Commons?   </a:t>
            </a:r>
            <a:endParaRPr>
              <a:solidFill>
                <a:schemeClr val="accent3"/>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The background image on this slide is based on “</a:t>
            </a:r>
            <a:r>
              <a:rPr lang="en-GB" u="sng">
                <a:solidFill>
                  <a:schemeClr val="hlink"/>
                </a:solidFill>
                <a:hlinkClick r:id="rId2"/>
              </a:rPr>
              <a:t>Somos El Bien Común</a:t>
            </a:r>
            <a:r>
              <a:rPr lang="en-GB"/>
              <a:t>" by </a:t>
            </a:r>
            <a:r>
              <a:rPr lang="en-GB" u="sng">
                <a:solidFill>
                  <a:schemeClr val="hlink"/>
                </a:solidFill>
                <a:hlinkClick r:id="rId3"/>
              </a:rPr>
              <a:t>Eréndira Derbez</a:t>
            </a:r>
            <a:r>
              <a:rPr lang="en-GB"/>
              <a:t> for </a:t>
            </a:r>
            <a:r>
              <a:rPr lang="en-GB" u="sng">
                <a:solidFill>
                  <a:schemeClr val="hlink"/>
                </a:solidFill>
                <a:hlinkClick r:id="rId4"/>
              </a:rPr>
              <a:t>Creative Commons</a:t>
            </a:r>
            <a:r>
              <a:rPr lang="en-GB"/>
              <a:t>, licensed </a:t>
            </a:r>
            <a:r>
              <a:rPr lang="en-GB" u="sng">
                <a:solidFill>
                  <a:schemeClr val="hlink"/>
                </a:solidFill>
                <a:hlinkClick r:id="rId5"/>
              </a:rPr>
              <a:t>CC BY 4.0</a:t>
            </a:r>
            <a:r>
              <a:rPr lang="en-GB"/>
              <a:t>.</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7f6f4a01ba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7f6f4a01ba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To be clear of what we are talking about with Generative “AI”, we use the term, “AInt” which is another acronym for </a:t>
            </a:r>
            <a:r>
              <a:rPr b="1" lang="en-GB"/>
              <a:t>A</a:t>
            </a:r>
            <a:r>
              <a:rPr lang="en-GB"/>
              <a:t>rtificial </a:t>
            </a:r>
            <a:r>
              <a:rPr b="1" lang="en-GB"/>
              <a:t>Int</a:t>
            </a:r>
            <a:r>
              <a:rPr lang="en-GB"/>
              <a:t>elligence.  It’s </a:t>
            </a:r>
            <a:r>
              <a:rPr lang="en-GB"/>
              <a:t>nice because it emphasizes how AInt fails to be so much of what it is sold as: “ain’t” is a </a:t>
            </a:r>
            <a:r>
              <a:rPr lang="en-GB"/>
              <a:t>US English </a:t>
            </a:r>
            <a:r>
              <a:rPr lang="en-GB"/>
              <a:t>contraction of “is not.” </a:t>
            </a:r>
            <a:r>
              <a:rPr lang="en-GB">
                <a:solidFill>
                  <a:srgbClr val="0000FF"/>
                </a:solidFill>
              </a:rPr>
              <a:t>See </a:t>
            </a:r>
            <a:r>
              <a:rPr lang="en-GB" u="sng">
                <a:solidFill>
                  <a:srgbClr val="0000FF"/>
                </a:solidFill>
                <a:hlinkClick r:id="rId2">
                  <a:extLst>
                    <a:ext uri="{A12FA001-AC4F-418D-AE19-62706E023703}">
                      <ahyp:hlinkClr val="tx"/>
                    </a:ext>
                  </a:extLst>
                </a:hlinkClick>
              </a:rPr>
              <a:t>Kate Crawford’s wonderful book</a:t>
            </a:r>
            <a:r>
              <a:rPr lang="en-GB">
                <a:solidFill>
                  <a:srgbClr val="0000FF"/>
                </a:solidFill>
              </a:rPr>
              <a:t> for a thoughtful critique of “AI.”</a:t>
            </a:r>
            <a:endParaRPr>
              <a:solidFill>
                <a:srgbClr val="0000FF"/>
              </a:solidFill>
            </a:endParaRPr>
          </a:p>
          <a:p>
            <a:pPr indent="0" lvl="0" marL="0" rtl="0" algn="l">
              <a:spcBef>
                <a:spcPts val="0"/>
              </a:spcBef>
              <a:spcAft>
                <a:spcPts val="0"/>
              </a:spcAft>
              <a:buNone/>
            </a:pPr>
            <a:r>
              <a:t/>
            </a:r>
            <a:endParaRPr>
              <a:solidFill>
                <a:srgbClr val="0000FF"/>
              </a:solidFill>
            </a:endParaRPr>
          </a:p>
          <a:p>
            <a:pPr indent="0" lvl="0" marL="0" rtl="0" algn="l">
              <a:spcBef>
                <a:spcPts val="0"/>
              </a:spcBef>
              <a:spcAft>
                <a:spcPts val="0"/>
              </a:spcAft>
              <a:buNone/>
            </a:pPr>
            <a:r>
              <a:rPr lang="en-GB"/>
              <a:t>And terminology matters – think of the word “cloud” for network-based services which conjures some image of clean and fluffy cotton balls floating in the air … when the reality is that there are massive server farms somewhere, consuming vast quantities of electricity, heating water, creating e-waste, and so on.  “AInt” allows us to question how AI has been marketed and framed and ask if it is primarily about making money and implying we shouldn’t look behind the curtain, since we wouldn’t understand what’s there if we did.</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AInts are large and powerful statistical models, but there is nothing particularly new, philosophically or structurally, about them. What is new is how much data is used to train the models, a product of enormous datasets available today from the Internet, and the data structures inside the programs.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Data structures are things like spreadsheets or lists or binary trees, which help manipulate stored data.  Modern AInt often uses various forms of “neural networks” </a:t>
            </a:r>
            <a:r>
              <a:rPr lang="en-GB">
                <a:solidFill>
                  <a:schemeClr val="dk1"/>
                </a:solidFill>
              </a:rPr>
              <a:t>which is a terribly misleading term – it’s very little like a biological network of neurons, but only vaguely inspired by them.</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GB">
                <a:solidFill>
                  <a:schemeClr val="dk1"/>
                </a:solidFill>
              </a:rPr>
              <a:t>The datasets are largely scraped from the Internet, or are sometimes large corpora which have been created for particular limited purposes.</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GB"/>
              <a:t>Generative AInt is merely about feeding some (pseudo)random numbers into the statistical model to generate new sequences with high probability by that model. </a:t>
            </a:r>
            <a:r>
              <a:rPr lang="en-GB">
                <a:solidFill>
                  <a:schemeClr val="dk1"/>
                </a:solidFill>
              </a:rPr>
              <a:t> An analogy might be if I wrote a program that output a sequence of Heads and Tails according to a model of flipping a biased coin.</a:t>
            </a:r>
            <a:endParaRPr>
              <a:solidFill>
                <a:schemeClr val="dk1"/>
              </a:solidFill>
            </a:endParaRPr>
          </a:p>
          <a:p>
            <a:pPr indent="0" lvl="0" marL="0" rtl="0" algn="l">
              <a:spcBef>
                <a:spcPts val="0"/>
              </a:spcBef>
              <a:spcAft>
                <a:spcPts val="0"/>
              </a:spcAft>
              <a:buNone/>
            </a:pPr>
            <a:r>
              <a:t/>
            </a:r>
            <a:endParaRPr>
              <a:solidFill>
                <a:srgbClr val="0000FF"/>
              </a:solidFill>
            </a:endParaRPr>
          </a:p>
          <a:p>
            <a:pPr indent="0" lvl="0" marL="0" rtl="0" algn="l">
              <a:spcBef>
                <a:spcPts val="0"/>
              </a:spcBef>
              <a:spcAft>
                <a:spcPts val="0"/>
              </a:spcAft>
              <a:buNone/>
            </a:pPr>
            <a:r>
              <a:rPr lang="en-GB"/>
              <a:t>That is, fundamentally, what generative AInt does: it does not </a:t>
            </a:r>
            <a:r>
              <a:rPr i="1" lang="en-GB"/>
              <a:t>reason</a:t>
            </a:r>
            <a:r>
              <a:rPr lang="en-GB"/>
              <a:t> about the prompts or </a:t>
            </a:r>
            <a:r>
              <a:rPr i="1" lang="en-GB"/>
              <a:t>answer</a:t>
            </a:r>
            <a:r>
              <a:rPr lang="en-GB"/>
              <a:t> a question or </a:t>
            </a:r>
            <a:r>
              <a:rPr i="1" lang="en-GB"/>
              <a:t>summarize</a:t>
            </a:r>
            <a:r>
              <a:rPr lang="en-GB"/>
              <a:t> some given information: it merely puts together tokens in a way which is of relatively high probability, given its training data.</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27f246116ac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27f246116a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a:solidFill>
                  <a:schemeClr val="dk1"/>
                </a:solidFill>
              </a:rPr>
              <a:t>As we say in our title, an not unreasonable analogy with what AInt could be doing to the Commons is DDOS:</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GB">
                <a:solidFill>
                  <a:schemeClr val="dk1"/>
                </a:solidFill>
              </a:rPr>
              <a:t>DDoS, or a “</a:t>
            </a:r>
            <a:r>
              <a:rPr lang="en-GB">
                <a:solidFill>
                  <a:schemeClr val="dk1"/>
                </a:solidFill>
              </a:rPr>
              <a:t>distributed denial of service,” is a cyberattack where multiple requests flood a server in such a way that they render the service or content unavailable to users. This is the problem we are primarily concerned with, that the prolific output of AInt will likely spam the Commons with low-quality noise that will dampen down the valuable signal for which humans are searching in that public space, in a kind of DDOS attack on the public’s attention.</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GB">
                <a:solidFill>
                  <a:schemeClr val="dk1"/>
                </a:solidFill>
              </a:rPr>
              <a:t>DDoS attacks are powerful </a:t>
            </a:r>
            <a:r>
              <a:rPr lang="en-GB">
                <a:solidFill>
                  <a:schemeClr val="dk1"/>
                </a:solidFill>
              </a:rPr>
              <a:t>because they use automation to do that little bit of evil </a:t>
            </a:r>
            <a:r>
              <a:rPr i="1" lang="en-GB">
                <a:solidFill>
                  <a:schemeClr val="dk1"/>
                </a:solidFill>
              </a:rPr>
              <a:t>at scale</a:t>
            </a:r>
            <a:r>
              <a:rPr lang="en-GB">
                <a:solidFill>
                  <a:schemeClr val="dk1"/>
                </a:solidFill>
              </a:rPr>
              <a:t>, which is exactly one of the important steps in what Cory Doctorow calls the “enshittification” of internet services in a popular recent article called "</a:t>
            </a:r>
            <a:r>
              <a:rPr lang="en-GB" u="sng">
                <a:solidFill>
                  <a:srgbClr val="0097A7"/>
                </a:solidFill>
                <a:hlinkClick r:id="rId2">
                  <a:extLst>
                    <a:ext uri="{A12FA001-AC4F-418D-AE19-62706E023703}">
                      <ahyp:hlinkClr val="tx"/>
                    </a:ext>
                  </a:extLst>
                </a:hlinkClick>
              </a:rPr>
              <a:t>The ‘Enshittification’ of TikTok; Or how, exactly, platforms die</a:t>
            </a:r>
            <a:r>
              <a:rPr lang="en-GB">
                <a:solidFill>
                  <a:schemeClr val="dk1"/>
                </a:solidFill>
              </a:rPr>
              <a:t>."  Whenever I hear a service or platform wants to operate “at scale,” I get the feeling that it wants to treat its users as its product, part of Doctorow’s </a:t>
            </a:r>
            <a:r>
              <a:rPr i="1" lang="en-GB">
                <a:solidFill>
                  <a:schemeClr val="dk1"/>
                </a:solidFill>
              </a:rPr>
              <a:t>enshittification</a:t>
            </a:r>
            <a:r>
              <a:rPr lang="en-GB">
                <a:solidFill>
                  <a:schemeClr val="dk1"/>
                </a:solidFill>
              </a:rPr>
              <a:t>.</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GB">
                <a:solidFill>
                  <a:schemeClr val="dk1"/>
                </a:solidFill>
              </a:rPr>
              <a:t>DDoSing the Commons is about AInt commodifying original content created by humans and flooding it back into the Commons as noise. So our focus is not merely on either the input or output as typically determined, but also on the long-term consequence of generative AInt output over time. </a:t>
            </a:r>
            <a:endParaRPr>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27f246116ac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27f246116ac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a:solidFill>
                  <a:schemeClr val="dk1"/>
                </a:solidFill>
              </a:rPr>
              <a:t>As Turing already noted, “quite small errors in the initial conditions can have an overwhelming effect at a later time” (Turing, 1950, p.440) Although the Turing quote relates to him talking about the continuous real-world, not the state machines of computational players in the Imitation Game, it is also not inaccurate to use in terms of a general principle. Initial instabilities can lead to even worse outcomes if today's models are trained on a Commons flooded with the outputs of yesterday's models in a kind of </a:t>
            </a:r>
            <a:r>
              <a:rPr b="1" lang="en-GB">
                <a:solidFill>
                  <a:schemeClr val="dk1"/>
                </a:solidFill>
              </a:rPr>
              <a:t>doom-scrolling ouroboros.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GB">
                <a:solidFill>
                  <a:schemeClr val="dk1"/>
                </a:solidFill>
              </a:rPr>
              <a:t>There are cases where Wikipedians are using ChatGPT, which is in turn trained on Wikipedia, and so the snake bites its own tail.  In a larger sense, to the extent that generative AInt is supposed to replace the boring human labor of summarizing recent articles in a field, or creating essays that students can submit in classes, or write cover letters for job applications, it is supposed to be based on high quality human creations: there can be no benefit (and lots of non-linear chaos-type danger!) from closing the loop and using outputs and inputs for the next model.</a:t>
            </a: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2821dde98a0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2821dde98a0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GB">
                <a:solidFill>
                  <a:schemeClr val="dk1"/>
                </a:solidFill>
              </a:rPr>
              <a:t>The Commons is not </a:t>
            </a:r>
            <a:r>
              <a:rPr i="1" lang="en-GB">
                <a:solidFill>
                  <a:schemeClr val="dk1"/>
                </a:solidFill>
              </a:rPr>
              <a:t>a resource.</a:t>
            </a:r>
            <a:r>
              <a:rPr lang="en-GB">
                <a:solidFill>
                  <a:schemeClr val="dk1"/>
                </a:solidFill>
              </a:rPr>
              <a:t>  It is a resource </a:t>
            </a:r>
            <a:r>
              <a:rPr i="1" lang="en-GB">
                <a:solidFill>
                  <a:schemeClr val="dk1"/>
                </a:solidFill>
              </a:rPr>
              <a:t>plus </a:t>
            </a:r>
            <a:r>
              <a:rPr lang="en-GB">
                <a:solidFill>
                  <a:schemeClr val="dk1"/>
                </a:solidFill>
              </a:rPr>
              <a:t>a defined community </a:t>
            </a:r>
            <a:r>
              <a:rPr i="1" lang="en-GB">
                <a:solidFill>
                  <a:schemeClr val="dk1"/>
                </a:solidFill>
              </a:rPr>
              <a:t>and </a:t>
            </a:r>
            <a:r>
              <a:rPr lang="en-GB">
                <a:solidFill>
                  <a:schemeClr val="dk1"/>
                </a:solidFill>
              </a:rPr>
              <a:t>the protocols, values and norms devised by the community to manage its resources, with transparency and accountability. We cannot meaningfully separate out the resources from the community, and the values the community espouses, and the </a:t>
            </a:r>
            <a:r>
              <a:rPr b="1" lang="en-GB">
                <a:solidFill>
                  <a:schemeClr val="dk1"/>
                </a:solidFill>
              </a:rPr>
              <a:t>mechanisms</a:t>
            </a:r>
            <a:r>
              <a:rPr lang="en-GB">
                <a:solidFill>
                  <a:schemeClr val="dk1"/>
                </a:solidFill>
              </a:rPr>
              <a:t> whereby resources are managed.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GB">
                <a:solidFill>
                  <a:schemeClr val="dk1"/>
                </a:solidFill>
              </a:rPr>
              <a:t>When </a:t>
            </a:r>
            <a:r>
              <a:rPr lang="en-GB">
                <a:solidFill>
                  <a:schemeClr val="dk1"/>
                </a:solidFill>
              </a:rPr>
              <a:t>considering AInt generated content, the term ‘sharing’ implies ownership and agency. An output, however engineered, is still manufactured to demand, no matter how open-ended the statistical procedures deployed are. But here we are. </a:t>
            </a:r>
            <a:endParaRPr>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27f246116ac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27f246116ac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a:solidFill>
                  <a:schemeClr val="dk1"/>
                </a:solidFill>
              </a:rPr>
              <a:t>We take an </a:t>
            </a:r>
            <a:r>
              <a:rPr b="1" lang="en-GB">
                <a:solidFill>
                  <a:schemeClr val="dk1"/>
                </a:solidFill>
              </a:rPr>
              <a:t>ethical approach</a:t>
            </a:r>
            <a:r>
              <a:rPr lang="en-GB">
                <a:solidFill>
                  <a:schemeClr val="dk1"/>
                </a:solidFill>
              </a:rPr>
              <a:t> to the concept of </a:t>
            </a:r>
            <a:r>
              <a:rPr b="1" lang="en-GB">
                <a:solidFill>
                  <a:schemeClr val="dk1"/>
                </a:solidFill>
              </a:rPr>
              <a:t>“better sharing” </a:t>
            </a:r>
            <a:r>
              <a:rPr lang="en-GB">
                <a:solidFill>
                  <a:schemeClr val="dk1"/>
                </a:solidFill>
              </a:rPr>
              <a:t>advocated by Creative Commons; noting that it is better sharing is in and of itself, a </a:t>
            </a:r>
            <a:r>
              <a:rPr b="1" lang="en-GB">
                <a:solidFill>
                  <a:schemeClr val="dk1"/>
                </a:solidFill>
              </a:rPr>
              <a:t>value statement</a:t>
            </a:r>
            <a:r>
              <a:rPr lang="en-GB">
                <a:solidFill>
                  <a:schemeClr val="dk1"/>
                </a:solidFill>
              </a:rPr>
              <a:t> and that “content sharing cannot be decoupled from … </a:t>
            </a:r>
            <a:r>
              <a:rPr b="1" lang="en-GB">
                <a:solidFill>
                  <a:schemeClr val="dk1"/>
                </a:solidFill>
              </a:rPr>
              <a:t>ethical concerns</a:t>
            </a:r>
            <a:r>
              <a:rPr lang="en-GB">
                <a:solidFill>
                  <a:schemeClr val="dk1"/>
                </a:solidFill>
              </a:rPr>
              <a:t>” (CC Strategy 2021-2025).</a:t>
            </a:r>
            <a:r>
              <a:rPr lang="en-GB">
                <a:solidFill>
                  <a:srgbClr val="9900FF"/>
                </a:solidFill>
              </a:rPr>
              <a:t> </a:t>
            </a:r>
            <a:r>
              <a:rPr lang="en-GB">
                <a:solidFill>
                  <a:schemeClr val="dk1"/>
                </a:solidFill>
              </a:rPr>
              <a:t>Although there is a CC position paper on The Ethics of Open Sharing, given its focus on the holders of copyright and their decisions to share openly, or not, it is silent in term of Generative AInt.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GB">
                <a:solidFill>
                  <a:schemeClr val="dk1"/>
                </a:solidFill>
              </a:rPr>
              <a:t>We accept the Creative Commons description of “</a:t>
            </a:r>
            <a:r>
              <a:rPr b="1" lang="en-GB">
                <a:solidFill>
                  <a:schemeClr val="dk1"/>
                </a:solidFill>
              </a:rPr>
              <a:t>better sharing</a:t>
            </a:r>
            <a:r>
              <a:rPr lang="en-GB">
                <a:solidFill>
                  <a:schemeClr val="dk1"/>
                </a:solidFill>
              </a:rPr>
              <a:t>” as that which is contextual, inclusive, just, equitable, reciprocal, and sustainable, and query to what extent multimodal Generative AInt producing text, images, videos, voice and music can potentially add value to The Commons or if, instead, its enormous potential will be squandered through enabling “worse sharing”: sharing that is non-inclusive, devoid of context, exclusive, unjust, inequitable, predatory upon the works of humans, and unsustainable, placing profit above both people and planet, and ask if it is not merely commodifying The Commons for private use, but thereby creating enclosures.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27f246116ac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27f246116ac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a:solidFill>
                  <a:schemeClr val="dk1"/>
                </a:solidFill>
              </a:rPr>
              <a:t>Before, however, we get can even get to the values of </a:t>
            </a:r>
            <a:r>
              <a:rPr b="1" lang="en-GB">
                <a:solidFill>
                  <a:schemeClr val="dk1"/>
                </a:solidFill>
              </a:rPr>
              <a:t>better</a:t>
            </a:r>
            <a:r>
              <a:rPr lang="en-GB">
                <a:solidFill>
                  <a:schemeClr val="dk1"/>
                </a:solidFill>
              </a:rPr>
              <a:t> sharing, we need to talk about </a:t>
            </a:r>
            <a:r>
              <a:rPr b="1" lang="en-GB">
                <a:solidFill>
                  <a:schemeClr val="dk1"/>
                </a:solidFill>
              </a:rPr>
              <a:t>sharing</a:t>
            </a:r>
            <a:r>
              <a:rPr lang="en-GB">
                <a:solidFill>
                  <a:schemeClr val="dk1"/>
                </a:solidFill>
              </a:rPr>
              <a:t> within the context of open. “By ‘</a:t>
            </a:r>
            <a:r>
              <a:rPr b="1" lang="en-GB">
                <a:solidFill>
                  <a:schemeClr val="dk1"/>
                </a:solidFill>
              </a:rPr>
              <a:t>open sharing</a:t>
            </a:r>
            <a:r>
              <a:rPr lang="en-GB">
                <a:solidFill>
                  <a:schemeClr val="dk1"/>
                </a:solidFill>
              </a:rPr>
              <a:t>’ we mean the act of sharing digital materials either under an open licence, or by applying a public domain tool” (CC Ethics). As members of CC, we believe that “open sharing is inherently an act of social solidarity, reflecting a belief that we all have a stake in our collective body of creative and intellectual wealth” (CC Strategy). All open sharing has to be thoughtful, deliberate, </a:t>
            </a:r>
            <a:r>
              <a:rPr b="1" lang="en-GB">
                <a:solidFill>
                  <a:schemeClr val="dk1"/>
                </a:solidFill>
              </a:rPr>
              <a:t>explicit</a:t>
            </a:r>
            <a:r>
              <a:rPr lang="en-GB">
                <a:solidFill>
                  <a:schemeClr val="dk1"/>
                </a:solidFill>
              </a:rPr>
              <a:t>, and predicated upon meaningful, voluntary consent by the owner of that content. Cultural appropriation utterly violates social solidarity, and copyright holders have a right to withdraw consent, specifically when the context changes.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GB">
                <a:solidFill>
                  <a:schemeClr val="dk1"/>
                </a:solidFill>
              </a:rPr>
              <a:t>The fact is that AInt, by virtue of what it ain’t, cannot share in beliefs, values, or assume an ethical stance. AInt is not human and has no moral agency. </a:t>
            </a:r>
            <a:r>
              <a:rPr lang="en-GB">
                <a:solidFill>
                  <a:schemeClr val="dk1"/>
                </a:solidFill>
              </a:rPr>
              <a:t>The concern we raise is that AInt content may not equate to “better sharing”, though it still is a valuable tool. But from an ethical framework, what if AInt generated output </a:t>
            </a:r>
            <a:r>
              <a:rPr lang="en-GB">
                <a:solidFill>
                  <a:schemeClr val="dk1"/>
                </a:solidFill>
              </a:rPr>
              <a:t>violates one or more copyrights due to the non-transparent, and possibly illegal scraping of texts, music, images, videos and other original content from all over? There are ample examples of this already happening, and rather than creating something new, at minimum a true amalgam, in at least some documented instances, the generated content is pretty much </a:t>
            </a:r>
            <a:r>
              <a:rPr lang="en-GB">
                <a:solidFill>
                  <a:schemeClr val="dk1"/>
                </a:solidFill>
              </a:rPr>
              <a:t>identical to the original.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27f1ef4ef85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27f1ef4ef85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A major concern we both note with regard to articles on AInt is, time and again, the </a:t>
            </a:r>
            <a:r>
              <a:rPr b="1" lang="en-GB"/>
              <a:t>anthropomorphic fallacy</a:t>
            </a:r>
            <a:r>
              <a:rPr lang="en-GB"/>
              <a:t>. Ever since one of the one of the very first chatbots, ELIZA, was deployed more than half-a-century ago, in 1966, we find humans ascribing emotions and motivations to non-humans and objects. Joseph Weizenbaum, the author of ELIZA, was dumbfounded by the fact that “extremely short exposures to a relatively simple computer program could induce powerful delusional thinking in quite normal people”.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AInt simply ain’t human. As its name </a:t>
            </a:r>
            <a:r>
              <a:rPr b="1" lang="en-GB"/>
              <a:t>literally</a:t>
            </a:r>
            <a:r>
              <a:rPr lang="en-GB"/>
              <a:t> states, ChatGPT is nothing but yet another iteration in a long history of chatbots, however, one that is trained on an extraordinarily large, and grossly expanding data-set. The Large Language Models take a brute force approach to language, generating lines of text off the basis of what is </a:t>
            </a:r>
            <a:r>
              <a:rPr lang="en-GB"/>
              <a:t>statistically</a:t>
            </a:r>
            <a:r>
              <a:rPr lang="en-GB"/>
              <a:t> plausible, but which may be entirely fabricated, such as references that simply do not exist in the real world, and associated URLs that lead to 404s - no source found.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AInt cannot hallucinate, as these are creations of a conscious mind in an altered state.  AInt has no mind, so no mental state.  Instead, AInt produces statistically likely sequences of words or images, video, voice and music, and in some of these other multimodal AInts produce works more akin to digital forgery than an amalgamation.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27f619814e0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27f619814e0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CC’s  Better Sharing doesn’t explicitly say, “Share Good Stuff”, b</a:t>
            </a:r>
            <a:r>
              <a:rPr lang="en-GB">
                <a:solidFill>
                  <a:schemeClr val="dk1"/>
                </a:solidFill>
              </a:rPr>
              <a:t>ut maybe it should. Certainly no one wants to get into the business of judging the quality of others’ artistic production or consumption from an aesthetic perspective.  But while we have the right to our own artistic judgements and opinions, we do not have the right to</a:t>
            </a:r>
            <a:r>
              <a:rPr i="1" lang="en-GB">
                <a:solidFill>
                  <a:schemeClr val="dk1"/>
                </a:solidFill>
              </a:rPr>
              <a:t> </a:t>
            </a:r>
            <a:r>
              <a:rPr lang="en-GB">
                <a:solidFill>
                  <a:schemeClr val="dk1"/>
                </a:solidFill>
              </a:rPr>
              <a:t>our own </a:t>
            </a:r>
            <a:r>
              <a:rPr b="1" i="1" lang="en-GB">
                <a:solidFill>
                  <a:schemeClr val="dk1"/>
                </a:solidFill>
              </a:rPr>
              <a:t>facts</a:t>
            </a:r>
            <a:r>
              <a:rPr i="1" lang="en-GB">
                <a:solidFill>
                  <a:schemeClr val="dk1"/>
                </a:solidFill>
              </a:rPr>
              <a:t>.</a:t>
            </a:r>
            <a:r>
              <a:rPr lang="en-GB">
                <a:solidFill>
                  <a:schemeClr val="dk1"/>
                </a:solidFill>
              </a:rPr>
              <a:t> While freedom of expression is something we should fight to protect, we can also fight to prevent vaccine misinformation, racism, abuse, and speech acts which harm or endanger others.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Similarly, plain falsehoods and texts which contain logical fallacies but bear the surface markings of thoughtful reasoning, which often come out of statistically likely sequences of words manipulated without any understanding, are hugely problematic.  Hence the example on this screen of a ChatGPT response which makes absurd – incorrect! – leaps of reasoning.</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You will hear that AInt “can pass the bar exam and become a lawyer”, “has been tested to have an IQ of 155”, “does better at diagnosing illness than do experienced doctors”, an AInt “artist produced a new Rembrandt”, </a:t>
            </a:r>
            <a:r>
              <a:rPr i="1" lang="en-GB">
                <a:solidFill>
                  <a:schemeClr val="dk1"/>
                </a:solidFill>
              </a:rPr>
              <a:t>etc.</a:t>
            </a:r>
            <a:r>
              <a:rPr lang="en-GB">
                <a:solidFill>
                  <a:schemeClr val="dk1"/>
                </a:solidFill>
              </a:rPr>
              <a:t>  Don’t believe it!  The quality of the outputs is low, the reported successes are in very specific, controlled situations, and the spooky errors are frequently horrific (the eating disorder hotline which moved from human volunteers to AInt and started to tell anorexic callers to measure their body fat more carefully…).  As Emily Bender and Alex Hanna of </a:t>
            </a:r>
            <a:r>
              <a:rPr lang="en-GB" u="sng">
                <a:solidFill>
                  <a:schemeClr val="hlink"/>
                </a:solidFill>
                <a:hlinkClick r:id="rId2"/>
              </a:rPr>
              <a:t>Mystery AI Hype Theater 3000</a:t>
            </a:r>
            <a:r>
              <a:rPr lang="en-GB">
                <a:solidFill>
                  <a:schemeClr val="dk1"/>
                </a:solidFill>
              </a:rPr>
              <a:t> say: “Always check the footnotes!”  (Their podcast is full of careful footnote-checking and other investigation.)</a:t>
            </a:r>
            <a:endParaRPr>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27f246116ac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27f246116ac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What </a:t>
            </a:r>
            <a:r>
              <a:rPr b="1" lang="en-GB"/>
              <a:t>powers</a:t>
            </a:r>
            <a:r>
              <a:rPr lang="en-GB"/>
              <a:t> AInt? Not clouds, but vast banks of hundreds of millions of computers, juiced on fossil fuels, exhibiting a kudzu-like growth, increasingly situated in remote areas of high poverty, consuming gross, and rapidly expanding amounts of electricity. Described as a “vertically integrated information-electric utility” (Bryce) Google alone is </a:t>
            </a:r>
            <a:r>
              <a:rPr lang="en-GB"/>
              <a:t>responsible</a:t>
            </a:r>
            <a:r>
              <a:rPr lang="en-GB"/>
              <a:t> for 1-2% of the world’s energy usage, using more than over 100 countries, and it is only one of the Giant Five. Every data center “has its own electric grid, with huge diesel-fired generators, banks of batteries, and tanks filled with fuel that can allow the onsite generators to fuel the data centers for hours, or even days”. Server farms, a very long way away from the </a:t>
            </a:r>
            <a:r>
              <a:rPr lang="en-GB">
                <a:solidFill>
                  <a:schemeClr val="dk1"/>
                </a:solidFill>
              </a:rPr>
              <a:t>cool gentle clouds they are described as, run </a:t>
            </a:r>
            <a:r>
              <a:rPr b="1" lang="en-GB">
                <a:solidFill>
                  <a:schemeClr val="dk1"/>
                </a:solidFill>
              </a:rPr>
              <a:t>hot, exceedingly hot</a:t>
            </a:r>
            <a:r>
              <a:rPr lang="en-GB">
                <a:solidFill>
                  <a:schemeClr val="dk1"/>
                </a:solidFill>
              </a:rPr>
              <a:t>.  As such, they need to be cooled. It is estimated that ChatGPT uses about 500ml of water for every conversation, or 1,2 pints (</a:t>
            </a:r>
            <a:r>
              <a:rPr lang="en-GB" u="sng">
                <a:solidFill>
                  <a:schemeClr val="dk1"/>
                </a:solidFill>
                <a:hlinkClick r:id="rId2">
                  <a:extLst>
                    <a:ext uri="{A12FA001-AC4F-418D-AE19-62706E023703}">
                      <ahyp:hlinkClr val="tx"/>
                    </a:ext>
                  </a:extLst>
                </a:hlinkClick>
              </a:rPr>
              <a:t>Artificial intelligence technology behind ChatGPT was built in Iowa — with a lot of water | AP News</a:t>
            </a:r>
            <a:r>
              <a:rPr lang="en-GB">
                <a:solidFill>
                  <a:schemeClr val="dk1"/>
                </a:solidFill>
              </a:rPr>
              <a:t>). How is that sustainable?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Scale is what is important here, and the fact that billions of VC dollars chasing after the next NFT are flowing into Generative AI to buy even more computers for even larger arrays of servers consuming more and more of our planet’s finite resources and generating massive waste is an issue.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1200"/>
              </a:spcBef>
              <a:spcAft>
                <a:spcPts val="0"/>
              </a:spcAft>
              <a:buNone/>
            </a:pPr>
            <a:r>
              <a:t/>
            </a:r>
            <a:endParaRPr>
              <a:solidFill>
                <a:schemeClr val="dk1"/>
              </a:solidFill>
            </a:endParaRPr>
          </a:p>
          <a:p>
            <a:pPr indent="0" lvl="0" marL="0" rtl="0" algn="l">
              <a:spcBef>
                <a:spcPts val="120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7f246116ac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27f246116ac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a:solidFill>
                  <a:schemeClr val="dk1"/>
                </a:solidFill>
              </a:rPr>
              <a:t>When it comes to inclusivity, s</a:t>
            </a:r>
            <a:r>
              <a:rPr lang="en-GB">
                <a:solidFill>
                  <a:schemeClr val="dk1"/>
                </a:solidFill>
              </a:rPr>
              <a:t>ome have wryly, but not inaccurately, deemed the outputs of AInt as </a:t>
            </a:r>
            <a:r>
              <a:rPr b="1" lang="en-GB">
                <a:solidFill>
                  <a:schemeClr val="dk1"/>
                </a:solidFill>
              </a:rPr>
              <a:t>“mansplaining as a service”</a:t>
            </a:r>
            <a:r>
              <a:rPr lang="en-GB">
                <a:solidFill>
                  <a:schemeClr val="dk1"/>
                </a:solidFill>
              </a:rPr>
              <a:t>. The fault lies within the training sets, as Garbage In equates to Garbage Out, or the GIGO effect. When the input data is fundamentally flawed - either through being deliberately skewed to a particular world-view, or inadvertently lacking in representativeness or diversity, too small, too geographically bound, limited to but a small subset of the teeming variation that is humanity writ large, or focused only on a very few languages for which there are a lot of texts available, the output is directly, and negatively impacted.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Wikipedia and Reddit are used in the data training, the map clearly indicates that those editing in English are predominantly from the Global North, and both communities are overwhelmingly male. (Who write Wikipedia) and not representative of the world at large. Bias In equates to Bias Out, as demonstrated when </a:t>
            </a:r>
            <a:r>
              <a:rPr lang="en-GB" u="sng">
                <a:solidFill>
                  <a:schemeClr val="dk1"/>
                </a:solidFill>
                <a:hlinkClick r:id="rId2">
                  <a:extLst>
                    <a:ext uri="{A12FA001-AC4F-418D-AE19-62706E023703}">
                      <ahyp:hlinkClr val="tx"/>
                    </a:ext>
                  </a:extLst>
                </a:hlinkClick>
              </a:rPr>
              <a:t>“Google's AI Bots Tout 'Benefits' of Genocide, Slavery, Fascism, Other Evils”</a:t>
            </a:r>
            <a:r>
              <a:rPr lang="en-GB">
                <a:solidFill>
                  <a:schemeClr val="dk1"/>
                </a:solidFill>
              </a:rPr>
              <a:t>. An AInt trained on skewed/biased data, will fabricate worse, not better outputs.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More is not always better when it is skewed, and some authors point out the diminishing returns in terms of accuracy with increasing data-sets while vastly using more resources, specifically electricity.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For those of us in the Global South, the disparities are widening, rather than diminishing. Having suffered vaccine apartheid (Kure) wherein had to wait excruciating while the Global North deliberately hogged supply, did not share methods, and to add insult to injury, paid inflated prices, we are well aware of what monopolistic positions mean: power and dominance. We feel most acutely what I have dubbed the NINO effect: Nothing In, Nothing Out. When the data is non-existent or even small, large language models simply fail, AInt’s promises are empty, signifying nothing.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27f1ef4ef85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27f1ef4ef85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G</a:t>
            </a:r>
            <a:r>
              <a:rPr lang="en-GB">
                <a:solidFill>
                  <a:schemeClr val="dk1"/>
                </a:solidFill>
              </a:rPr>
              <a:t>enerative texts are synthetic language, they manufacture something that has </a:t>
            </a:r>
            <a:r>
              <a:rPr b="1" lang="en-GB">
                <a:solidFill>
                  <a:schemeClr val="dk1"/>
                </a:solidFill>
              </a:rPr>
              <a:t>plausibility</a:t>
            </a:r>
            <a:r>
              <a:rPr lang="en-GB">
                <a:solidFill>
                  <a:schemeClr val="dk1"/>
                </a:solidFill>
              </a:rPr>
              <a:t>, but in a fact- and reference-free zone.  We have instances of ChatGPT documents generated by lawyers, where references have been produced that simply do not exist, and the legal community has not taken kindly to “alternative case law”. In art and culture, generating imagery can lead to abominations, such as the image above, which is not merely aesthetically horrific (unlike my colleague, I am prepared to go there), but which graphically depicts both cultural appropriation and a thoughtless yet deliberate violation of sacred space. We have chosen not to show originals of Aboriginal spiritual art, since while photos are available, we could not find an instance shared under an open license with meaningful explicit consent demonstrated by the creator of the work. But our question is then: from whence was the input data for this image obtained? Unbridled scraping of “all the things” from the interwebs without guardrails, or explicit consent violates rules both written and unwritten.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In this context, it is noted that George R.R. Martin and others have filed lawsuits against ChatGPT stating that, “At the heart of these algorithms is systematic theft on a mass scale,” (WaPo)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27f1ef4ef8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27f1ef4ef8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AInt Image Fabricators are not artists, but they are being used to “normalise appropriation of art” from artists (Jiang et al). At least with regard to image generation, often what is produced is very like, if not identical to what has been created previously (Carlini inter alia) and likely copyrighted, which would render this digital forgery.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solidFill>
                  <a:schemeClr val="dk1"/>
                </a:solidFill>
              </a:rPr>
              <a:t>Others note that </a:t>
            </a:r>
            <a:r>
              <a:rPr lang="en-GB">
                <a:solidFill>
                  <a:schemeClr val="dk1"/>
                </a:solidFill>
              </a:rPr>
              <a:t>products from AI image generators are “flooding the market with content that is being used to compete with and displace artists” (AIES ‘23, p. 364), having a “chilling effect on cultural production and consumption as a whole”, causing real, tangible harm to artists. Copyright law is currently “unequipped to tackle many of the types of harms posed by these systems to content creators” (AIES,’ 23, p.364) and of huge concern is the practice of “data laundering” wherein non-profits such as academic institutions gather images under the US exemptions for ‘fair use’, ostensibly for educational and research purposes, but which receive funding from for-profit entities which in turn train their commercial products on these data-sets, thereby deriving down-stream benefit for their donation and ensuring the data has the appearance of something that would fall under the “Fair Use” provision in US Copyright Law. This is not equitable, no matter how you try to parse it, it is the trickery of sleight of hand - now you see it, now you don’t. The problem with a philosophy of “Move Fast and Break Things” is that, well, it actually does breaks things. </a:t>
            </a:r>
            <a:endParaRPr>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27f246116ac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27f246116ac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Reciprocity is not only about better sharing or giving, but also about better taking, accepting only that which is freely, willingly, openly and </a:t>
            </a:r>
            <a:r>
              <a:rPr b="1" lang="en-GB"/>
              <a:t>explicitly</a:t>
            </a:r>
            <a:r>
              <a:rPr lang="en-GB"/>
              <a:t> given. </a:t>
            </a:r>
            <a:r>
              <a:rPr lang="en-GB">
                <a:solidFill>
                  <a:schemeClr val="dk1"/>
                </a:solidFill>
              </a:rPr>
              <a:t>Reciprocal implies a balance, something more than merely or purely extractive, and not appropriating that which is  creative, original, and copyrighted, leaving behind dross. What if data laundering and the abuse of fair use provisions expropriates original creations from the Global South under the guise of fair use without compensation and in return, what do we get? E-waste landfills? Microplastics in our oceans? As Blake’s poem denotes, the fruit of the poisoned tree is toxic.</a:t>
            </a:r>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27f1ef4ef85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27f1ef4ef85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It is self-evidently unjust when artist’s copyright is violated, without consent and passed off as public domain through data laundering. The fault lies not with AInt, which has no agency, but with those who unjustly scraped the data from the interwebs and were clearly sufficiently concerned with the inherent wrongness of it that data laundering services were sought. It has been said that </a:t>
            </a:r>
            <a:r>
              <a:rPr lang="en-GB"/>
              <a:t>“behind every great fortune is an equally great crime” [Balzac] but in this instance, the crime is hiding in plain sight, masquerading as ‘Fair Use’ and in places of accelerating change, justice and the law can be slow to act.</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solidFill>
                  <a:schemeClr val="dk1"/>
                </a:solidFill>
              </a:rPr>
              <a:t>In their paper, “Extracting Training Data from Diffusion Models”,  Carlini </a:t>
            </a:r>
            <a:r>
              <a:rPr i="1" lang="en-GB">
                <a:solidFill>
                  <a:schemeClr val="dk1"/>
                </a:solidFill>
              </a:rPr>
              <a:t>et al. </a:t>
            </a:r>
            <a:r>
              <a:rPr lang="en-GB">
                <a:solidFill>
                  <a:schemeClr val="dk1"/>
                </a:solidFill>
              </a:rPr>
              <a:t>note that sometimes “diffusion models memorize individual images from their training data and emit them at generation time”. In the example above, artists have had their works incorporated into training data-sets without attribution or consent, thereby stripping away their commercial and moral rights. The authors also note that, “data that is available online may not have been intended to be. LAION [a large corpus used for training] for example, contains unintentionally released medical images of several patients”.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Modern AInt statistical models contain millions, possibly hundreds of millions, of parameters.  One way to this of those parameters is as (among other things) a compressed version of the training data.  But a compressed (or encrypted) copy of a work is still a copy of that work, and copyright restricts when copies may be made.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Creative Commons licenses do allow that (compressed/encrypted) copying, but always includes attribution, and AInts are not giving any attribution, accumulating more and more documentation debt.  NonCommercial, ShareAlike, and NoDerivates license clauses also may apply, but we have no way of knowing because there is no transparency of training datasets.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Note that even using works which are in the public domain is unlikely to prevent this copyright disaster globally: in many jurisdictions where the copyright system has an author’s rights foundation (</a:t>
            </a:r>
            <a:r>
              <a:rPr i="1" lang="en-GB">
                <a:solidFill>
                  <a:schemeClr val="dk1"/>
                </a:solidFill>
              </a:rPr>
              <a:t>e.g.,</a:t>
            </a:r>
            <a:r>
              <a:rPr lang="en-GB">
                <a:solidFill>
                  <a:schemeClr val="dk1"/>
                </a:solidFill>
              </a:rPr>
              <a:t> many continental European ones), even works in the public domain have a requirement of acknowledged patrimony (as one CC expert working in Italy says, “here CC0 is basically CC BY”).</a:t>
            </a:r>
            <a:endParaRPr>
              <a:solidFill>
                <a:srgbClr val="9900FF"/>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28205170a1f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28205170a1f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What we are seeing is individual rights being run over roughshod by corporate wrong. The purpose of copyright to </a:t>
            </a:r>
            <a:r>
              <a:rPr lang="en-GB">
                <a:solidFill>
                  <a:schemeClr val="dk1"/>
                </a:solidFill>
              </a:rPr>
              <a:t>create an incentive for authors to share their works by granting them a limited monopoly over them (CC Course) is not met if copyright works are swept up without consent and used in training data. When the dignity and privacy of Michael Schumacher is violated by someone generating a fake interview with him through using ChatGPT, who can be sued? Where is the responsibility?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IIs AInt allowing Venture Capital to expropriate without compensation not only the shared commons but also copyright works thereby sweeping all within the purview of a tiny set of dominant companies, enabling monopolistic positions and negatively impacting our climate. .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Respect for rights of individuals and creators rough-shod by rampant late capitalism, accountable to no-one, commercial lawfare.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Historically, The Commons are a place of contestation, pitting those who would enclose resources thereby gaining dominion over them, turning shared resources into private property which denies the public at large the capacity to access and use these same resources. Land enclosure literally meant literally locking people out of sharing a common good. The kinds of extraordinary funding required to establish data centres alone locks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We have discussed how AInt, generative AInt included, is exploitative, damaging to people and the planet, exacerbates racism, colonialism, sexism, homophobia, and other ills, and operating at scale is DDOSing the commons and we believe that, as a community, Creative Commons needs to ponder very deeply how their community can be protected from degradation. Those of us in the global south do not feel included in the conversations.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Simply because a lot of new startups exist in the AInt space, as venture capital flees from the equally ridiculous and unfounded claims of “blockchain solutions providers” into the supposedly transformative potential of “AInt solutions providers” does not mean that CC should follow the money or support this current iteration of tech-enabled grifters.  How can CC celebrate the importance of work around Traditional Knowledge and preventing harm to marginalized and colonized populations and cultures and simultaneously celebrate the excesses of AInt technologies which increase racist and colonialist nonsense on the net and exacerbate extremes of wealth and power concentration?</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27f6f4a01ba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27f6f4a01ba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0000FF"/>
              </a:solidFill>
            </a:endParaRPr>
          </a:p>
          <a:p>
            <a:pPr indent="0" lvl="0" marL="0" rtl="0" algn="l">
              <a:spcBef>
                <a:spcPts val="0"/>
              </a:spcBef>
              <a:spcAft>
                <a:spcPts val="0"/>
              </a:spcAft>
              <a:buNone/>
            </a:pPr>
            <a:r>
              <a:rPr lang="en-GB"/>
              <a:t>Moving from this </a:t>
            </a:r>
            <a:r>
              <a:rPr lang="en-GB"/>
              <a:t>litany</a:t>
            </a:r>
            <a:r>
              <a:rPr lang="en-GB"/>
              <a:t> of practical and legal failures of AInt and of AInt’s fundamental violation of all that CC considers to be better sharing, we want to say something about where to go from here.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First of all, one might wonder if any governments have approached this directly.  The answer is seems to be that the EU is working on an “AI Act” which is very complicated, is being pulled in many directions by many different interest groups, and is (of course: it’s the EU) moving very slowly.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In the US, the Copyright Office has held: </a:t>
            </a:r>
            <a:r>
              <a:rPr lang="en-GB">
                <a:solidFill>
                  <a:srgbClr val="595959"/>
                </a:solidFill>
              </a:rPr>
              <a:t>US Copyright Office, </a:t>
            </a:r>
            <a:r>
              <a:rPr lang="en-GB" u="sng">
                <a:solidFill>
                  <a:srgbClr val="0097A7"/>
                </a:solidFill>
                <a:hlinkClick r:id="rId2">
                  <a:extLst>
                    <a:ext uri="{A12FA001-AC4F-418D-AE19-62706E023703}">
                      <ahyp:hlinkClr val="tx"/>
                    </a:ext>
                  </a:extLst>
                </a:hlinkClick>
              </a:rPr>
              <a:t>37 CFR Part 202, Copyright Registration Guidance: Works Containing Material Generated by Artificial Intelligence, March 2023</a:t>
            </a:r>
            <a:r>
              <a:rPr lang="en-GB">
                <a:solidFill>
                  <a:srgbClr val="595959"/>
                </a:solidFill>
              </a:rPr>
              <a:t>:</a:t>
            </a:r>
            <a:endParaRPr>
              <a:solidFill>
                <a:srgbClr val="595959"/>
              </a:solidFill>
            </a:endParaRPr>
          </a:p>
          <a:p>
            <a:pPr indent="0" lvl="0" marL="0" rtl="0" algn="l">
              <a:lnSpc>
                <a:spcPct val="115000"/>
              </a:lnSpc>
              <a:spcBef>
                <a:spcPts val="0"/>
              </a:spcBef>
              <a:spcAft>
                <a:spcPts val="0"/>
              </a:spcAft>
              <a:buClr>
                <a:schemeClr val="dk1"/>
              </a:buClr>
              <a:buSzPts val="1100"/>
              <a:buFont typeface="Arial"/>
              <a:buNone/>
            </a:pPr>
            <a:r>
              <a:rPr lang="en-GB">
                <a:solidFill>
                  <a:schemeClr val="dk1"/>
                </a:solidFill>
              </a:rPr>
              <a:t>"...when an AI technology receives solely a prompt from a human and produces complex written, visual, or musical works in response, the “traditional elements of authorship” are determined and executed by the technology—not the human user. Based on the Office’s understanding of the generative AI technologies currently available, users do not exercise ultimate creative control over how such systems interpret prompts and generate material. ...As a result, that material is not protected by copyright and must be disclaimed in a registration application."</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GB"/>
              <a:t>An example is the graphic novel Zarya of the Dawn by “Kris Kashtanova using Midjourney AI” which is in the public domain in the US, by this official decision: </a:t>
            </a:r>
            <a:r>
              <a:rPr lang="en-GB" u="sng">
                <a:solidFill>
                  <a:schemeClr val="hlink"/>
                </a:solidFill>
                <a:hlinkClick r:id="rId3"/>
              </a:rPr>
              <a:t>Zarya of the Dawn - US Copyright Office</a:t>
            </a:r>
            <a:endParaRPr u="sng">
              <a:solidFill>
                <a:schemeClr val="hlink"/>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GB"/>
              <a:t>It is hard for us to see how this makes sense.  When images were made by hand only by experts with great experience – and who made numerous creative choices as they created those images – photography seemed to move all of those decisions to the engineering marvel of the camera.  And yet the apparently rather smaller creativity of framing, lighting, and composition by photographers was not considered to be passing off all of the authorship to the non-human mechanical device, thereby rendering the resulting photograph ineligible for copyright protection.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Would the copyright office feel differently if the person driving the AInt generator was also the programmer who made it?  What if they merely understood (to the extent that anyone does or can!) how the AInt worked?</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7f619814e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27f619814e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These may be quite pie-in-the-sky, impractical proposals, but we want to suggest that governments can act.  Perhaps the suggestions we make are not directly part of current copyright law … but then they could be new </a:t>
            </a:r>
            <a:r>
              <a:rPr i="1" lang="en-GB"/>
              <a:t>sui generis</a:t>
            </a:r>
            <a:r>
              <a:rPr lang="en-GB"/>
              <a:t> rights, such as the </a:t>
            </a:r>
            <a:r>
              <a:rPr i="1" lang="en-GB"/>
              <a:t>sui generis database right</a:t>
            </a:r>
            <a:r>
              <a:rPr lang="en-GB"/>
              <a:t> in some countries (EU, UK, AU, not US).  Just as the use US Constitution justifies intellectual property rights because they supposedly “promote the Progress of Science and useful Arts”, and tenure and academic freedom are justified by the idea that they enable institutions of higher education to promote the common good (see the </a:t>
            </a:r>
            <a:r>
              <a:rPr lang="en-GB" u="sng">
                <a:solidFill>
                  <a:schemeClr val="hlink"/>
                </a:solidFill>
                <a:hlinkClick r:id="rId2"/>
              </a:rPr>
              <a:t>American </a:t>
            </a:r>
            <a:r>
              <a:rPr lang="en-GB" u="sng">
                <a:solidFill>
                  <a:schemeClr val="hlink"/>
                </a:solidFill>
                <a:hlinkClick r:id="rId3"/>
              </a:rPr>
              <a:t>Association</a:t>
            </a:r>
            <a:r>
              <a:rPr lang="en-GB" u="sng">
                <a:solidFill>
                  <a:schemeClr val="hlink"/>
                </a:solidFill>
                <a:hlinkClick r:id="rId4"/>
              </a:rPr>
              <a:t> of University Professors</a:t>
            </a:r>
            <a:r>
              <a:rPr lang="en-GB"/>
              <a:t>’ </a:t>
            </a:r>
            <a:r>
              <a:rPr lang="en-GB" u="sng">
                <a:solidFill>
                  <a:schemeClr val="hlink"/>
                </a:solidFill>
                <a:hlinkClick r:id="rId5"/>
              </a:rPr>
              <a:t>1940 Statement of Principles on Academic Freedom and Tenure</a:t>
            </a:r>
            <a:r>
              <a:rPr lang="en-GB"/>
              <a:t>, we see no problem in creating new rights and requirements if they are broadly more beneficial than the current unbridled neoliberal scramble for profits without ethics.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Here are some categories of suggestions: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Two which are aimed at the issues around </a:t>
            </a:r>
            <a:r>
              <a:rPr b="1" lang="en-GB"/>
              <a:t>Just sharing</a:t>
            </a:r>
            <a:r>
              <a:rPr lang="en-GB"/>
              <a:t> described above:</a:t>
            </a:r>
            <a:endParaRPr/>
          </a:p>
          <a:p>
            <a:pPr indent="0" lvl="0" marL="0" rtl="0" algn="l">
              <a:spcBef>
                <a:spcPts val="0"/>
              </a:spcBef>
              <a:spcAft>
                <a:spcPts val="0"/>
              </a:spcAft>
              <a:buNone/>
            </a:pPr>
            <a:r>
              <a:rPr lang="en-GB">
                <a:solidFill>
                  <a:srgbClr val="9900FF"/>
                </a:solidFill>
              </a:rPr>
              <a:t>“Transparency of training data”:</a:t>
            </a:r>
            <a:endParaRPr>
              <a:solidFill>
                <a:srgbClr val="9900FF"/>
              </a:solidFill>
            </a:endParaRPr>
          </a:p>
          <a:p>
            <a:pPr indent="0" lvl="0" marL="0" rtl="0" algn="l">
              <a:lnSpc>
                <a:spcPct val="115000"/>
              </a:lnSpc>
              <a:spcBef>
                <a:spcPts val="0"/>
              </a:spcBef>
              <a:spcAft>
                <a:spcPts val="0"/>
              </a:spcAft>
              <a:buClr>
                <a:schemeClr val="dk1"/>
              </a:buClr>
              <a:buSzPts val="1100"/>
              <a:buFont typeface="Arial"/>
              <a:buNone/>
            </a:pPr>
            <a:r>
              <a:rPr lang="en-GB">
                <a:solidFill>
                  <a:schemeClr val="dk1"/>
                </a:solidFill>
              </a:rPr>
              <a:t>It is hard to imagine how creators can attempt to enforce their copyrights if they are unaware of the infringement.  A first step therefore to make ownership of intellectual property meaningful is to require that all AInt models “made available to the public” (which is to be construed in the same way that public sharing is for 4.0 ND license clause) must disclose their entire training dataset.</a:t>
            </a:r>
            <a:endParaRPr sz="400">
              <a:solidFill>
                <a:schemeClr val="dk1"/>
              </a:solidFill>
            </a:endParaRPr>
          </a:p>
          <a:p>
            <a:pPr indent="0" lvl="0" marL="0" rtl="0" algn="l">
              <a:spcBef>
                <a:spcPts val="1200"/>
              </a:spcBef>
              <a:spcAft>
                <a:spcPts val="0"/>
              </a:spcAft>
              <a:buNone/>
            </a:pPr>
            <a:r>
              <a:rPr lang="en-GB">
                <a:solidFill>
                  <a:srgbClr val="9900FF"/>
                </a:solidFill>
              </a:rPr>
              <a:t>“Transparency of algorithms/code”:</a:t>
            </a:r>
            <a:endParaRPr>
              <a:solidFill>
                <a:srgbClr val="9900FF"/>
              </a:solidFill>
            </a:endParaRPr>
          </a:p>
          <a:p>
            <a:pPr indent="0" lvl="0" marL="0" rtl="0" algn="l">
              <a:lnSpc>
                <a:spcPct val="115000"/>
              </a:lnSpc>
              <a:spcBef>
                <a:spcPts val="0"/>
              </a:spcBef>
              <a:spcAft>
                <a:spcPts val="0"/>
              </a:spcAft>
              <a:buNone/>
            </a:pPr>
            <a:r>
              <a:rPr lang="en-GB">
                <a:solidFill>
                  <a:schemeClr val="dk1"/>
                </a:solidFill>
              </a:rPr>
              <a:t>Again for AInt models “made available to the public,” there could be a requirement of disclosure of source code and or algorithms.  If it is feared that this would disincentivize investment in new code, a patent-like limited monopoly over the use of that code/algorithm could be created, by exactly the same reasoning as creates other IP rights.</a:t>
            </a:r>
            <a:endParaRPr>
              <a:solidFill>
                <a:schemeClr val="dk1"/>
              </a:solidFill>
            </a:endParaRPr>
          </a:p>
          <a:p>
            <a:pPr indent="0" lvl="0" marL="0" rtl="0" algn="l">
              <a:lnSpc>
                <a:spcPct val="115000"/>
              </a:lnSpc>
              <a:spcBef>
                <a:spcPts val="1200"/>
              </a:spcBef>
              <a:spcAft>
                <a:spcPts val="0"/>
              </a:spcAft>
              <a:buNone/>
            </a:pPr>
            <a:r>
              <a:rPr lang="en-GB">
                <a:solidFill>
                  <a:schemeClr val="dk1"/>
                </a:solidFill>
              </a:rPr>
              <a:t>And two whose purpose is to promote human agency by marking AInt inputs and outputs.</a:t>
            </a:r>
            <a:endParaRPr>
              <a:solidFill>
                <a:schemeClr val="dk1"/>
              </a:solidFill>
            </a:endParaRPr>
          </a:p>
          <a:p>
            <a:pPr indent="0" lvl="0" marL="0" rtl="0" algn="l">
              <a:lnSpc>
                <a:spcPct val="115000"/>
              </a:lnSpc>
              <a:spcBef>
                <a:spcPts val="1200"/>
              </a:spcBef>
              <a:spcAft>
                <a:spcPts val="0"/>
              </a:spcAft>
              <a:buNone/>
            </a:pPr>
            <a:r>
              <a:rPr lang="en-GB">
                <a:solidFill>
                  <a:srgbClr val="9900FF"/>
                </a:solidFill>
              </a:rPr>
              <a:t>A mark for outputs of generative AInt:</a:t>
            </a:r>
            <a:br>
              <a:rPr lang="en-GB">
                <a:solidFill>
                  <a:schemeClr val="dk1"/>
                </a:solidFill>
              </a:rPr>
            </a:br>
            <a:r>
              <a:rPr lang="en-GB">
                <a:solidFill>
                  <a:schemeClr val="dk1"/>
                </a:solidFill>
              </a:rPr>
              <a:t>Some sort of marking could be required of outputs of generative AInt:This is hard to do in a reasonable way!  Would output of any algorithm be required to bear this mark?  What about an elementary-school student’s arithmetic homework? CC should convene a working group of experts as soon as possible, to design a marking system to reduce the danger of AInt DDOSing the commons.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GB">
                <a:solidFill>
                  <a:srgbClr val="9900FF"/>
                </a:solidFill>
              </a:rPr>
              <a:t>A mark to indicate that a creator did not want their work used to train AInts:</a:t>
            </a:r>
            <a:br>
              <a:rPr lang="en-GB">
                <a:solidFill>
                  <a:schemeClr val="dk1"/>
                </a:solidFill>
              </a:rPr>
            </a:br>
            <a:r>
              <a:rPr lang="en-GB">
                <a:solidFill>
                  <a:schemeClr val="dk1"/>
                </a:solidFill>
              </a:rPr>
              <a:t>Likewise, a mark could be developed which prevents a marked work from being used in training data.  Again, this is hard to do!  It would presumably be a new, </a:t>
            </a:r>
            <a:r>
              <a:rPr i="1" lang="en-GB">
                <a:solidFill>
                  <a:schemeClr val="dk1"/>
                </a:solidFill>
              </a:rPr>
              <a:t>sui generis</a:t>
            </a:r>
            <a:r>
              <a:rPr lang="en-GB">
                <a:solidFill>
                  <a:schemeClr val="dk1"/>
                </a:solidFill>
              </a:rPr>
              <a:t> right, but presumably the copyright holder would be the one to apply the mark, in jurisdictions with a strong utilitarian tradition, while in jurisdictions with a strong authors’ rights tradition, it would be applied by the ones owed attribution.  Precision must also be found for what, technically, constitutes “use as training data.”  This might include a new syntax for </a:t>
            </a:r>
            <a:r>
              <a:rPr lang="en-GB">
                <a:solidFill>
                  <a:schemeClr val="dk1"/>
                </a:solidFill>
                <a:latin typeface="Roboto Mono Medium"/>
                <a:ea typeface="Roboto Mono Medium"/>
                <a:cs typeface="Roboto Mono Medium"/>
                <a:sym typeface="Roboto Mono Medium"/>
              </a:rPr>
              <a:t>robots.txt </a:t>
            </a:r>
            <a:r>
              <a:rPr lang="en-GB">
                <a:solidFill>
                  <a:schemeClr val="dk1"/>
                </a:solidFill>
              </a:rPr>
              <a:t>(as Google has recently suggested, see </a:t>
            </a:r>
            <a:r>
              <a:rPr lang="en-GB" u="sng">
                <a:solidFill>
                  <a:schemeClr val="dk1"/>
                </a:solidFill>
                <a:hlinkClick r:id="rId6">
                  <a:extLst>
                    <a:ext uri="{A12FA001-AC4F-418D-AE19-62706E023703}">
                      <ahyp:hlinkClr val="tx"/>
                    </a:ext>
                  </a:extLst>
                </a:hlinkClick>
              </a:rPr>
              <a:t>A principled approach to evolving choice and control for web content</a:t>
            </a:r>
            <a:r>
              <a:rPr lang="en-GB">
                <a:solidFill>
                  <a:schemeClr val="dk1"/>
                </a:solidFill>
              </a:rPr>
              <a:t>, July 2023, Danielle Romain, Google).  </a:t>
            </a:r>
            <a:r>
              <a:rPr lang="en-GB">
                <a:solidFill>
                  <a:schemeClr val="dk1"/>
                </a:solidFill>
                <a:latin typeface="Roboto Mono Medium"/>
                <a:ea typeface="Roboto Mono Medium"/>
                <a:cs typeface="Roboto Mono Medium"/>
                <a:sym typeface="Roboto Mono Medium"/>
              </a:rPr>
              <a:t>Robots.txt</a:t>
            </a:r>
            <a:r>
              <a:rPr lang="en-GB">
                <a:solidFill>
                  <a:schemeClr val="dk1"/>
                </a:solidFill>
              </a:rPr>
              <a:t> is a file that can exist on a web server which specifies which kinds of crawlers should please not process the site, or specific parts thereof.  Note that the requests in </a:t>
            </a:r>
            <a:r>
              <a:rPr lang="en-GB">
                <a:solidFill>
                  <a:schemeClr val="dk1"/>
                </a:solidFill>
                <a:latin typeface="Roboto Mono Medium"/>
                <a:ea typeface="Roboto Mono Medium"/>
                <a:cs typeface="Roboto Mono Medium"/>
                <a:sym typeface="Roboto Mono Medium"/>
              </a:rPr>
              <a:t>robots.txt</a:t>
            </a:r>
            <a:r>
              <a:rPr lang="en-GB">
                <a:solidFill>
                  <a:schemeClr val="dk1"/>
                </a:solidFill>
              </a:rPr>
              <a:t> are just that: requests, not technically or legally enforceable requirements.</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24586dd0844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24586dd084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a:solidFill>
                  <a:schemeClr val="dk1"/>
                </a:solidFill>
              </a:rPr>
              <a:t>The Commons, both as a community and a resource require shepherding and protection; the values that are implicit in the concept of better sharing have been made explicit by CC and we as a community need to work together to shape how we want our commons to be, and ensure that it is sustainable, equitable, inclusive, just, contextual and reciprocal. We are fortunate to have amongst us a community of </a:t>
            </a:r>
            <a:r>
              <a:rPr lang="en-GB">
                <a:solidFill>
                  <a:schemeClr val="dk1"/>
                </a:solidFill>
              </a:rPr>
              <a:t>legal and technical experts, creators, sharers, and activists to pave the way for better sharing and oppose isolation, balkanization, and corruption of the commons. Please, join us in this work!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b="1">
              <a:solidFill>
                <a:srgbClr val="0000FF"/>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2821dde98a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2821dde98a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Bryce, R. Forbes, Google and Electricity </a:t>
            </a:r>
            <a:r>
              <a:rPr lang="en-GB" sz="1200" u="sng">
                <a:solidFill>
                  <a:schemeClr val="hlink"/>
                </a:solidFill>
                <a:hlinkClick r:id="rId2"/>
              </a:rPr>
              <a:t>https://www.forbes.com/sites/robertbryce/2020/10/21/googles-dominance-is-fueled-by-zambia-size-amounts-of-electricity/?sh=3693e9f768c9</a:t>
            </a:r>
            <a:r>
              <a:rPr lang="en-GB" sz="1200">
                <a:solidFill>
                  <a:schemeClr val="dk1"/>
                </a:solidFill>
              </a:rPr>
              <a:t>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GB" sz="1200">
                <a:solidFill>
                  <a:schemeClr val="dk1"/>
                </a:solidFill>
              </a:rPr>
              <a:t>Kate Crawford: </a:t>
            </a:r>
            <a:r>
              <a:rPr lang="en-GB" sz="1200" u="sng">
                <a:solidFill>
                  <a:schemeClr val="hlink"/>
                </a:solidFill>
                <a:hlinkClick r:id="rId3"/>
              </a:rPr>
              <a:t>https://www.technologyreview.com/2021/04/23/1023549/kate-crawford-atlas-of-ai-review/</a:t>
            </a:r>
            <a:r>
              <a:rPr lang="en-GB" sz="1200">
                <a:solidFill>
                  <a:schemeClr val="dk1"/>
                </a:solidFill>
              </a:rPr>
              <a:t>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GB" sz="1200">
                <a:solidFill>
                  <a:schemeClr val="dk1"/>
                </a:solidFill>
              </a:rPr>
              <a:t>CC Strategy document: </a:t>
            </a:r>
            <a:r>
              <a:rPr lang="en-GB" sz="1200" u="sng">
                <a:solidFill>
                  <a:schemeClr val="hlink"/>
                </a:solidFill>
                <a:hlinkClick r:id="rId4"/>
              </a:rPr>
              <a:t>https://drive.google.com/file/d/10rQDv5Hzuss38oi1ovGuoxHagmFzqn_f/view</a:t>
            </a:r>
            <a:r>
              <a:rPr lang="en-GB" sz="1200">
                <a:solidFill>
                  <a:schemeClr val="dk1"/>
                </a:solidFill>
              </a:rPr>
              <a:t>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rPr lang="en-GB" u="sng">
                <a:solidFill>
                  <a:schemeClr val="dk1"/>
                </a:solidFill>
                <a:hlinkClick r:id="rId5">
                  <a:extLst>
                    <a:ext uri="{A12FA001-AC4F-418D-AE19-62706E023703}">
                      <ahyp:hlinkClr val="tx"/>
                    </a:ext>
                  </a:extLst>
                </a:hlinkClick>
              </a:rPr>
              <a:t>Artificial intelligence technology behind ChatGPT was built in Iowa — with a lot of water | AP News</a:t>
            </a:r>
            <a:endParaRPr sz="1200">
              <a:solidFill>
                <a:schemeClr val="dk1"/>
              </a:solidFill>
            </a:endParaRPr>
          </a:p>
          <a:p>
            <a:pPr indent="0" lvl="0" marL="0" rtl="0" algn="l">
              <a:lnSpc>
                <a:spcPct val="115000"/>
              </a:lnSpc>
              <a:spcBef>
                <a:spcPts val="1200"/>
              </a:spcBef>
              <a:spcAft>
                <a:spcPts val="0"/>
              </a:spcAft>
              <a:buNone/>
            </a:pPr>
            <a:r>
              <a:rPr lang="en-GB" sz="1200" u="sng">
                <a:solidFill>
                  <a:schemeClr val="hlink"/>
                </a:solidFill>
                <a:hlinkClick r:id="rId6"/>
              </a:rPr>
              <a:t>https://www.buzzsprout.com/2126417</a:t>
            </a:r>
            <a:r>
              <a:rPr lang="en-GB" sz="1200">
                <a:solidFill>
                  <a:schemeClr val="dk1"/>
                </a:solidFill>
              </a:rPr>
              <a:t>  </a:t>
            </a:r>
            <a:r>
              <a:rPr lang="en-GB">
                <a:solidFill>
                  <a:schemeClr val="dk1"/>
                </a:solidFill>
              </a:rPr>
              <a:t>Emily Bender and Alex Hanna of </a:t>
            </a:r>
            <a:r>
              <a:rPr lang="en-GB" u="sng">
                <a:solidFill>
                  <a:schemeClr val="hlink"/>
                </a:solidFill>
                <a:hlinkClick r:id="rId7"/>
              </a:rPr>
              <a:t>Mystery AI Hype Theater 3000</a:t>
            </a:r>
            <a:r>
              <a:rPr lang="en-GB">
                <a:solidFill>
                  <a:schemeClr val="dk1"/>
                </a:solidFill>
              </a:rPr>
              <a:t> </a:t>
            </a:r>
            <a:endParaRPr>
              <a:solidFill>
                <a:schemeClr val="dk1"/>
              </a:solidFill>
            </a:endParaRPr>
          </a:p>
          <a:p>
            <a:pPr indent="0" lvl="0" marL="0" rtl="0" algn="l">
              <a:lnSpc>
                <a:spcPct val="115000"/>
              </a:lnSpc>
              <a:spcBef>
                <a:spcPts val="1200"/>
              </a:spcBef>
              <a:spcAft>
                <a:spcPts val="0"/>
              </a:spcAft>
              <a:buNone/>
            </a:pPr>
            <a:r>
              <a:rPr lang="en-GB" u="sng">
                <a:solidFill>
                  <a:schemeClr val="dk1"/>
                </a:solidFill>
                <a:hlinkClick r:id="rId8">
                  <a:extLst>
                    <a:ext uri="{A12FA001-AC4F-418D-AE19-62706E023703}">
                      <ahyp:hlinkClr val="tx"/>
                    </a:ext>
                  </a:extLst>
                </a:hlinkClick>
              </a:rPr>
              <a:t>Artificial intelligence technology behind ChatGPT was built in Iowa — with a lot of water | AP News</a:t>
            </a:r>
            <a:endParaRPr>
              <a:solidFill>
                <a:schemeClr val="dk1"/>
              </a:solidFill>
            </a:endParaRPr>
          </a:p>
          <a:p>
            <a:pPr indent="0" lvl="0" marL="0" rtl="0" algn="l">
              <a:lnSpc>
                <a:spcPct val="115000"/>
              </a:lnSpc>
              <a:spcBef>
                <a:spcPts val="1200"/>
              </a:spcBef>
              <a:spcAft>
                <a:spcPts val="0"/>
              </a:spcAft>
              <a:buNone/>
            </a:pPr>
            <a:r>
              <a:rPr lang="en-GB">
                <a:solidFill>
                  <a:schemeClr val="dk1"/>
                </a:solidFill>
              </a:rPr>
              <a:t>Beyond Copyright: The Ethics of Open Sharing </a:t>
            </a:r>
            <a:r>
              <a:rPr lang="en-GB" u="sng">
                <a:solidFill>
                  <a:schemeClr val="hlink"/>
                </a:solidFill>
                <a:hlinkClick r:id="rId9"/>
              </a:rPr>
              <a:t>https://medium.com/creative-commons-we-like-to-share/beyond-copyright-the-ethics-of-open-sharing-a495bb95569d</a:t>
            </a:r>
            <a:r>
              <a:rPr lang="en-GB">
                <a:solidFill>
                  <a:schemeClr val="dk1"/>
                </a:solidFill>
              </a:rPr>
              <a:t> </a:t>
            </a:r>
            <a:endParaRPr>
              <a:solidFill>
                <a:schemeClr val="dk1"/>
              </a:solidFill>
            </a:endParaRPr>
          </a:p>
          <a:p>
            <a:pPr indent="0" lvl="0" marL="0" rtl="0" algn="l">
              <a:lnSpc>
                <a:spcPct val="115000"/>
              </a:lnSpc>
              <a:spcBef>
                <a:spcPts val="1200"/>
              </a:spcBef>
              <a:spcAft>
                <a:spcPts val="0"/>
              </a:spcAft>
              <a:buNone/>
            </a:pPr>
            <a:r>
              <a:rPr lang="en-GB">
                <a:solidFill>
                  <a:schemeClr val="dk1"/>
                </a:solidFill>
              </a:rPr>
              <a:t>Data centre </a:t>
            </a:r>
            <a:r>
              <a:rPr lang="en-GB" u="sng">
                <a:solidFill>
                  <a:schemeClr val="hlink"/>
                </a:solidFill>
                <a:hlinkClick r:id="rId10"/>
              </a:rPr>
              <a:t>https://www.akcp.com/blog/the-real-amount-of-energy-a-data-center-use/</a:t>
            </a:r>
            <a:endParaRPr>
              <a:solidFill>
                <a:schemeClr val="dk1"/>
              </a:solidFill>
            </a:endParaRPr>
          </a:p>
          <a:p>
            <a:pPr indent="0" lvl="0" marL="0" rtl="0" algn="l">
              <a:lnSpc>
                <a:spcPct val="115000"/>
              </a:lnSpc>
              <a:spcBef>
                <a:spcPts val="1200"/>
              </a:spcBef>
              <a:spcAft>
                <a:spcPts val="0"/>
              </a:spcAft>
              <a:buNone/>
            </a:pPr>
            <a:r>
              <a:rPr lang="en-GB" u="sng">
                <a:solidFill>
                  <a:schemeClr val="hlink"/>
                </a:solidFill>
                <a:hlinkClick r:id="rId11"/>
              </a:rPr>
              <a:t>https://www.oneusefulthing.org/p/centaurs-and-cyborgs-on-the-jagged</a:t>
            </a:r>
            <a:r>
              <a:rPr lang="en-GB">
                <a:solidFill>
                  <a:schemeClr val="dk1"/>
                </a:solidFill>
              </a:rPr>
              <a:t> AI improving productivity - Boston Consulting</a:t>
            </a:r>
            <a:endParaRPr>
              <a:solidFill>
                <a:schemeClr val="dk1"/>
              </a:solidFill>
            </a:endParaRPr>
          </a:p>
          <a:p>
            <a:pPr indent="0" lvl="0" marL="0" rtl="0" algn="l">
              <a:lnSpc>
                <a:spcPct val="115000"/>
              </a:lnSpc>
              <a:spcBef>
                <a:spcPts val="1200"/>
              </a:spcBef>
              <a:spcAft>
                <a:spcPts val="0"/>
              </a:spcAft>
              <a:buNone/>
            </a:pPr>
            <a:r>
              <a:rPr lang="en-GB">
                <a:solidFill>
                  <a:schemeClr val="dk1"/>
                </a:solidFill>
              </a:rPr>
              <a:t>Should ChatGPT write Wikipedia: </a:t>
            </a:r>
            <a:r>
              <a:rPr lang="en-GB" u="sng">
                <a:solidFill>
                  <a:schemeClr val="hlink"/>
                </a:solidFill>
                <a:hlinkClick r:id="rId12"/>
              </a:rPr>
              <a:t>https://slate.com/technology/2023/01/chatgpt-wikipedia-articles.html</a:t>
            </a:r>
            <a:endParaRPr>
              <a:solidFill>
                <a:schemeClr val="dk1"/>
              </a:solidFill>
            </a:endParaRPr>
          </a:p>
          <a:p>
            <a:pPr indent="0" lvl="0" marL="0" rtl="0" algn="l">
              <a:lnSpc>
                <a:spcPct val="115000"/>
              </a:lnSpc>
              <a:spcBef>
                <a:spcPts val="1200"/>
              </a:spcBef>
              <a:spcAft>
                <a:spcPts val="0"/>
              </a:spcAft>
              <a:buNone/>
            </a:pPr>
            <a:r>
              <a:rPr lang="en-GB">
                <a:solidFill>
                  <a:schemeClr val="dk1"/>
                </a:solidFill>
              </a:rPr>
              <a:t>Wikipedia moment of truth NY Times: </a:t>
            </a:r>
            <a:r>
              <a:rPr lang="en-GB" u="sng">
                <a:solidFill>
                  <a:schemeClr val="hlink"/>
                </a:solidFill>
                <a:hlinkClick r:id="rId13"/>
              </a:rPr>
              <a:t>https://www.nytimes.com/2023/07/18/magazine/wikipedia-ai-chatgpt.html</a:t>
            </a:r>
            <a:r>
              <a:rPr lang="en-GB">
                <a:solidFill>
                  <a:schemeClr val="dk1"/>
                </a:solidFill>
              </a:rPr>
              <a:t> </a:t>
            </a:r>
            <a:endParaRPr>
              <a:solidFill>
                <a:schemeClr val="dk1"/>
              </a:solidFill>
            </a:endParaRPr>
          </a:p>
          <a:p>
            <a:pPr indent="0" lvl="0" marL="0" rtl="0" algn="l">
              <a:lnSpc>
                <a:spcPct val="115000"/>
              </a:lnSpc>
              <a:spcBef>
                <a:spcPts val="1200"/>
              </a:spcBef>
              <a:spcAft>
                <a:spcPts val="0"/>
              </a:spcAft>
              <a:buNone/>
            </a:pPr>
            <a:r>
              <a:rPr lang="en-GB">
                <a:solidFill>
                  <a:schemeClr val="dk1"/>
                </a:solidFill>
              </a:rPr>
              <a:t>Artists on CC re congress letter: </a:t>
            </a:r>
            <a:r>
              <a:rPr lang="en-GB" u="sng">
                <a:solidFill>
                  <a:schemeClr val="hlink"/>
                </a:solidFill>
                <a:hlinkClick r:id="rId14"/>
              </a:rPr>
              <a:t>https://creativecommons.org/about/program-areas/policy-advocacy-copyright-reform/open-letter-artists-using-generative-ai-demand-seat-at-table-from-us-congress/#:~:text=Contact-,Open%20Letter%3A%20Artists%20Using%20Generative%20AI%20Demand%20Seat%20at%20Table,AI%20work%20better%20for%20everyone</a:t>
            </a:r>
            <a:r>
              <a:rPr lang="en-GB">
                <a:solidFill>
                  <a:schemeClr val="dk1"/>
                </a:solidFill>
              </a:rPr>
              <a:t>.</a:t>
            </a:r>
            <a:endParaRPr>
              <a:solidFill>
                <a:schemeClr val="dk1"/>
              </a:solidFill>
            </a:endParaRPr>
          </a:p>
          <a:p>
            <a:pPr indent="0" lvl="0" marL="0" rtl="0" algn="l">
              <a:lnSpc>
                <a:spcPct val="115000"/>
              </a:lnSpc>
              <a:spcBef>
                <a:spcPts val="1200"/>
              </a:spcBef>
              <a:spcAft>
                <a:spcPts val="0"/>
              </a:spcAft>
              <a:buNone/>
            </a:pPr>
            <a:r>
              <a:rPr lang="en-GB">
                <a:solidFill>
                  <a:schemeClr val="dk1"/>
                </a:solidFill>
              </a:rPr>
              <a:t>Centaurs and cyborgs: </a:t>
            </a:r>
            <a:r>
              <a:rPr lang="en-GB" u="sng">
                <a:solidFill>
                  <a:schemeClr val="hlink"/>
                </a:solidFill>
                <a:hlinkClick r:id="rId15"/>
              </a:rPr>
              <a:t>https://www.oneusefulthing.org/p/centaurs-and-cyborgs-on-the-jagged</a:t>
            </a:r>
            <a:endParaRPr>
              <a:solidFill>
                <a:schemeClr val="dk1"/>
              </a:solidFill>
            </a:endParaRPr>
          </a:p>
          <a:p>
            <a:pPr indent="0" lvl="0" marL="0" rtl="0" algn="l">
              <a:lnSpc>
                <a:spcPct val="115000"/>
              </a:lnSpc>
              <a:spcBef>
                <a:spcPts val="1200"/>
              </a:spcBef>
              <a:spcAft>
                <a:spcPts val="0"/>
              </a:spcAft>
              <a:buNone/>
            </a:pPr>
            <a:r>
              <a:rPr lang="en-GB">
                <a:solidFill>
                  <a:schemeClr val="dk1"/>
                </a:solidFill>
              </a:rPr>
              <a:t>Artists on CC advocating for GenAInt </a:t>
            </a:r>
            <a:r>
              <a:rPr lang="en-GB" u="sng">
                <a:solidFill>
                  <a:schemeClr val="hlink"/>
                </a:solidFill>
                <a:hlinkClick r:id="rId16"/>
              </a:rPr>
              <a:t>https://creativecommons.org/about/program-areas/policy-advocacy-copyright-reform/open-letter-artists-using-generative-ai-demand-seat-at-table-from-us-congress/#:~:text=Contact-,Open%20Letter%3A%20Artists%20Using%20Generative%20AI%20Demand%20Seat%20at%20Table,AI%20work%20better%20for%20everyone</a:t>
            </a:r>
            <a:r>
              <a:rPr lang="en-GB">
                <a:solidFill>
                  <a:schemeClr val="dk1"/>
                </a:solidFill>
              </a:rPr>
              <a:t>. </a:t>
            </a:r>
            <a:endParaRPr>
              <a:solidFill>
                <a:schemeClr val="dk1"/>
              </a:solidFill>
            </a:endParaRPr>
          </a:p>
          <a:p>
            <a:pPr indent="0" lvl="0" marL="0" rtl="0" algn="l">
              <a:lnSpc>
                <a:spcPct val="115000"/>
              </a:lnSpc>
              <a:spcBef>
                <a:spcPts val="1200"/>
              </a:spcBef>
              <a:spcAft>
                <a:spcPts val="0"/>
              </a:spcAft>
              <a:buNone/>
            </a:pPr>
            <a:r>
              <a:rPr lang="en-GB" u="sng">
                <a:solidFill>
                  <a:schemeClr val="hlink"/>
                </a:solidFill>
                <a:hlinkClick r:id="rId17"/>
              </a:rPr>
              <a:t>https://www.statista.com/statistics/788540/energy-consumption-of-google/</a:t>
            </a:r>
            <a:r>
              <a:rPr lang="en-GB">
                <a:solidFill>
                  <a:schemeClr val="dk1"/>
                </a:solidFill>
              </a:rPr>
              <a:t> </a:t>
            </a:r>
            <a:endParaRPr>
              <a:solidFill>
                <a:schemeClr val="dk1"/>
              </a:solidFill>
            </a:endParaRPr>
          </a:p>
          <a:p>
            <a:pPr indent="0" lvl="0" marL="0" rtl="0" algn="l">
              <a:lnSpc>
                <a:spcPct val="115000"/>
              </a:lnSpc>
              <a:spcBef>
                <a:spcPts val="1200"/>
              </a:spcBef>
              <a:spcAft>
                <a:spcPts val="0"/>
              </a:spcAft>
              <a:buNone/>
            </a:pPr>
            <a:r>
              <a:t/>
            </a:r>
            <a:endParaRPr>
              <a:solidFill>
                <a:schemeClr val="dk1"/>
              </a:solidFill>
            </a:endParaRPr>
          </a:p>
          <a:p>
            <a:pPr indent="0" lvl="0" marL="0" rtl="0" algn="l">
              <a:lnSpc>
                <a:spcPct val="115000"/>
              </a:lnSpc>
              <a:spcBef>
                <a:spcPts val="1200"/>
              </a:spcBef>
              <a:spcAft>
                <a:spcPts val="0"/>
              </a:spcAft>
              <a:buNone/>
            </a:pPr>
            <a:r>
              <a:rPr lang="en-GB">
                <a:solidFill>
                  <a:schemeClr val="dk1"/>
                </a:solidFill>
              </a:rPr>
              <a:t>Google Energy Use own report: </a:t>
            </a:r>
            <a:r>
              <a:rPr lang="en-GB" u="sng">
                <a:solidFill>
                  <a:schemeClr val="hlink"/>
                </a:solidFill>
                <a:hlinkClick r:id="rId18"/>
              </a:rPr>
              <a:t>https://www.gstatic.com/gumdrop/sustainability/google-2020-environmental-report.pdf</a:t>
            </a:r>
            <a:r>
              <a:rPr lang="en-GB">
                <a:solidFill>
                  <a:schemeClr val="dk1"/>
                </a:solidFill>
              </a:rPr>
              <a:t>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GB" u="sng">
                <a:solidFill>
                  <a:schemeClr val="hlink"/>
                </a:solidFill>
                <a:hlinkClick r:id="rId19"/>
              </a:rPr>
              <a:t>https://diff.wikimedia.org/2023/07/13/exploring-paths-for-the-future-of-free-knowledge-new-wikipedia-chatgpt-plugin-leveraging-rich-media-social-apps-and-other-experiments/</a:t>
            </a:r>
            <a:r>
              <a:rPr lang="en-GB">
                <a:solidFill>
                  <a:schemeClr val="dk1"/>
                </a:solidFill>
              </a:rPr>
              <a:t>  I think I used this - just dropping in the references, I will delete when done -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1200"/>
              </a:spcBef>
              <a:spcAft>
                <a:spcPts val="0"/>
              </a:spcAft>
              <a:buNone/>
            </a:pPr>
            <a:r>
              <a:rPr lang="en-GB">
                <a:solidFill>
                  <a:schemeClr val="dk1"/>
                </a:solidFill>
              </a:rPr>
              <a:t>Who writes Wikipedia: </a:t>
            </a:r>
            <a:r>
              <a:rPr lang="en-GB" u="sng">
                <a:solidFill>
                  <a:schemeClr val="hlink"/>
                </a:solidFill>
                <a:hlinkClick r:id="rId20"/>
              </a:rPr>
              <a:t>https://en.wikipedia.org/wiki/Wikipedia:Who_writes_Wikipedia%3F</a:t>
            </a:r>
            <a:r>
              <a:rPr lang="en-GB">
                <a:solidFill>
                  <a:schemeClr val="dk1"/>
                </a:solidFill>
              </a:rPr>
              <a:t> </a:t>
            </a:r>
            <a:endParaRPr>
              <a:solidFill>
                <a:schemeClr val="dk1"/>
              </a:solidFill>
            </a:endParaRPr>
          </a:p>
          <a:p>
            <a:pPr indent="0" lvl="0" marL="0" rtl="0" algn="l">
              <a:spcBef>
                <a:spcPts val="1200"/>
              </a:spcBef>
              <a:spcAft>
                <a:spcPts val="0"/>
              </a:spcAft>
              <a:buClr>
                <a:schemeClr val="dk1"/>
              </a:buClr>
              <a:buSzPts val="1100"/>
              <a:buFont typeface="Arial"/>
              <a:buNone/>
            </a:pPr>
            <a:r>
              <a:rPr lang="en-GB">
                <a:solidFill>
                  <a:schemeClr val="dk1"/>
                </a:solidFill>
              </a:rPr>
              <a:t>“ChatGPT typically does not provide references for its responses, and prompting the chatbot for references leads it to bizarre fabrications”; the sources were entirely fake, as were the bogus URLs.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GB" u="sng">
                <a:solidFill>
                  <a:schemeClr val="hlink"/>
                </a:solidFill>
                <a:hlinkClick r:id="rId21"/>
              </a:rPr>
              <a:t>https://slate.com/technology/2023/01/chatgpt-wikipedia-articles.html</a:t>
            </a:r>
            <a:r>
              <a:rPr lang="en-GB">
                <a:solidFill>
                  <a:schemeClr val="dk1"/>
                </a:solidFill>
              </a:rPr>
              <a:t>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Reference: </a:t>
            </a:r>
            <a:r>
              <a:rPr lang="en-GB" u="sng">
                <a:solidFill>
                  <a:srgbClr val="0097A7"/>
                </a:solidFill>
                <a:hlinkClick r:id="rId22">
                  <a:extLst>
                    <a:ext uri="{A12FA001-AC4F-418D-AE19-62706E023703}">
                      <ahyp:hlinkClr val="tx"/>
                    </a:ext>
                  </a:extLst>
                </a:hlinkClick>
              </a:rPr>
              <a:t>Extracting Training Data from Diffusion Models</a:t>
            </a:r>
            <a:r>
              <a:rPr lang="en-GB">
                <a:solidFill>
                  <a:schemeClr val="dk1"/>
                </a:solidFill>
              </a:rPr>
              <a:t> by Carlini, Hayes, Nasr, Jagielski, Sehwag, Tramèr, Balle, Ippolito, and Wallace</a:t>
            </a:r>
            <a:endParaRPr>
              <a:solidFill>
                <a:srgbClr val="9900FF"/>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Australian Art in Aboriginal Style: </a:t>
            </a:r>
            <a:r>
              <a:rPr lang="en-GB" u="sng">
                <a:solidFill>
                  <a:schemeClr val="hlink"/>
                </a:solidFill>
                <a:hlinkClick r:id="rId23"/>
              </a:rPr>
              <a:t>https://stock.adobe.com/za/images/australian-art-in-aboriginal-style-generative-ai/576189971?prev_url=detail</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Image: Maria Picassó i Piquer for Creative Commons CC BY-SA 4.0  (better sharing)</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GB" sz="1200">
                <a:solidFill>
                  <a:schemeClr val="dk1"/>
                </a:solidFill>
              </a:rPr>
              <a:t>In 2020, Google, the multinational technology company generated approximately 28.864 metric tons of waste. </a:t>
            </a:r>
            <a:r>
              <a:rPr lang="en-GB" sz="1200" u="sng">
                <a:solidFill>
                  <a:schemeClr val="hlink"/>
                </a:solidFill>
                <a:hlinkClick r:id="rId24"/>
              </a:rPr>
              <a:t>https://www.statista.com/statistics/788570/google-s-waste-generation/#:~:text=In%202020%2C%20Google%2C%20the%20multinational,28.864%20metric%20tons%20of%20waste</a:t>
            </a:r>
            <a:r>
              <a:rPr lang="en-GB" sz="1200">
                <a:solidFill>
                  <a:schemeClr val="dk1"/>
                </a:solidFill>
              </a:rPr>
              <a:t>. </a:t>
            </a:r>
            <a:endParaRPr sz="1200">
              <a:solidFill>
                <a:schemeClr val="dk1"/>
              </a:solidFill>
            </a:endParaRPr>
          </a:p>
          <a:p>
            <a:pPr indent="0" lvl="0" marL="0" rtl="0" algn="l">
              <a:spcBef>
                <a:spcPts val="1200"/>
              </a:spcBef>
              <a:spcAft>
                <a:spcPts val="0"/>
              </a:spcAft>
              <a:buNone/>
            </a:pPr>
            <a:r>
              <a:rPr lang="en-GB">
                <a:solidFill>
                  <a:schemeClr val="dk1"/>
                </a:solidFill>
              </a:rPr>
              <a:t>The commons bolier </a:t>
            </a:r>
            <a:r>
              <a:rPr lang="en-GB" u="sng">
                <a:solidFill>
                  <a:schemeClr val="hlink"/>
                </a:solidFill>
                <a:hlinkClick r:id="rId25"/>
              </a:rPr>
              <a:t>https://www.bollier.org/commons-short-and-sweet</a:t>
            </a:r>
            <a:r>
              <a:rPr lang="en-GB">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None/>
            </a:pPr>
            <a:r>
              <a:rPr lang="en-GB">
                <a:solidFill>
                  <a:schemeClr val="dk1"/>
                </a:solidFill>
              </a:rPr>
              <a:t>Authors </a:t>
            </a:r>
            <a:r>
              <a:rPr lang="en-GB" u="sng">
                <a:solidFill>
                  <a:schemeClr val="hlink"/>
                </a:solidFill>
                <a:hlinkClick r:id="rId26"/>
              </a:rPr>
              <a:t>https://www.washingtonpost.com/technology/2023/09/20/openai-lawsuit-martin-picoult-franzen/?pwapi_token=eyJ0eXAiOiJKV1QiLCJhbGciOiJIUzI1NiJ9.eyJyZWFzb24iOiJnaWZ0IiwibmJmIjoxNjk1MTgyNDAwLCJpc3MiOiJzdWJzY3JpcHRpb25zIiwiZXhwIjoxNjk2NTY0Nzk5LCJpYXQiOjE2OTUxODI0MDAsImp0aSI6ImNmN2MwNzU0LWU1MDgtNGIzNi05M2ExLTU2ZGFkYjEzYWZmYyIsInVybCI6Imh0dHBzOi8vd3d3Lndhc2hpbmd0b25wb3N0LmNvbS90ZWNobm9sb2d5LzIwMjMvMDkvMjAvb3BlbmFpLWxhd3N1aXQtbWFydGluLXBpY291bHQtZnJhbnplbi8ifQ.7d8oJBwqUx9g6uPCR1ckThfza86vqPizPCDMtvlPqtk</a:t>
            </a:r>
            <a:r>
              <a:rPr lang="en-GB">
                <a:solidFill>
                  <a:schemeClr val="dk1"/>
                </a:solidFill>
              </a:rPr>
              <a:t> </a:t>
            </a:r>
            <a:endParaRPr>
              <a:solidFill>
                <a:schemeClr val="dk1"/>
              </a:solidFill>
            </a:endParaRPr>
          </a:p>
          <a:p>
            <a:pPr indent="0" lvl="0" marL="0" rtl="0" algn="l">
              <a:spcBef>
                <a:spcPts val="1200"/>
              </a:spcBef>
              <a:spcAft>
                <a:spcPts val="0"/>
              </a:spcAft>
              <a:buNone/>
            </a:pPr>
            <a:r>
              <a:rPr lang="en-GB">
                <a:solidFill>
                  <a:schemeClr val="dk1"/>
                </a:solidFill>
              </a:rPr>
              <a:t>Reference: </a:t>
            </a:r>
            <a:r>
              <a:rPr lang="en-GB" u="sng">
                <a:solidFill>
                  <a:schemeClr val="dk1"/>
                </a:solidFill>
                <a:hlinkClick r:id="rId27">
                  <a:extLst>
                    <a:ext uri="{A12FA001-AC4F-418D-AE19-62706E023703}">
                      <ahyp:hlinkClr val="tx"/>
                    </a:ext>
                  </a:extLst>
                </a:hlinkClick>
              </a:rPr>
              <a:t>Extracting Training Data from Diffusion Models</a:t>
            </a:r>
            <a:r>
              <a:rPr lang="en-GB">
                <a:solidFill>
                  <a:schemeClr val="dk1"/>
                </a:solidFill>
              </a:rPr>
              <a:t> by Carlini, Hayes, Nasr, Jagielski, Sehwag, Tramèr, Balle, Ippolito, and Wallace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rgbClr val="9900FF"/>
              </a:solidFill>
            </a:endParaRPr>
          </a:p>
          <a:p>
            <a:pPr indent="0" lvl="0" marL="0" rtl="0" algn="l">
              <a:spcBef>
                <a:spcPts val="0"/>
              </a:spcBef>
              <a:spcAft>
                <a:spcPts val="0"/>
              </a:spcAft>
              <a:buClr>
                <a:schemeClr val="dk1"/>
              </a:buClr>
              <a:buSzPts val="1100"/>
              <a:buFont typeface="Arial"/>
              <a:buNone/>
            </a:pPr>
            <a:r>
              <a:rPr lang="en-GB">
                <a:solidFill>
                  <a:schemeClr val="dk1"/>
                </a:solidFill>
              </a:rPr>
              <a:t>The commons bolier </a:t>
            </a:r>
            <a:r>
              <a:rPr lang="en-GB" u="sng">
                <a:solidFill>
                  <a:schemeClr val="hlink"/>
                </a:solidFill>
                <a:hlinkClick r:id="rId28"/>
              </a:rPr>
              <a:t>https://www.bollier.org/commons-short-and-sweet</a:t>
            </a:r>
            <a:r>
              <a:rPr lang="en-GB">
                <a:solidFill>
                  <a:schemeClr val="dk1"/>
                </a:solidFill>
              </a:rPr>
              <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120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8.png"/><Relationship Id="rId4" Type="http://schemas.openxmlformats.org/officeDocument/2006/relationships/image" Target="../media/image7.png"/><Relationship Id="rId9" Type="http://schemas.openxmlformats.org/officeDocument/2006/relationships/image" Target="../media/image9.jpg"/><Relationship Id="rId5" Type="http://schemas.openxmlformats.org/officeDocument/2006/relationships/image" Target="../media/image2.png"/><Relationship Id="rId6" Type="http://schemas.openxmlformats.org/officeDocument/2006/relationships/hyperlink" Target="https://steamfoundation.org.za/" TargetMode="External"/><Relationship Id="rId7" Type="http://schemas.openxmlformats.org/officeDocument/2006/relationships/hyperlink" Target="https://poritz.net/jonathan" TargetMode="External"/><Relationship Id="rId8" Type="http://schemas.openxmlformats.org/officeDocument/2006/relationships/hyperlink" Target="https://creativecommons.org/licenses/by/4.0/" TargetMode="External"/><Relationship Id="rId10"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hyperlink" Target="https://commons.wikimedia.org/wiki/File:Colored_neural_network_es.svg" TargetMode="External"/><Relationship Id="rId5" Type="http://schemas.openxmlformats.org/officeDocument/2006/relationships/hyperlink" Target="https://en.wikipedia.org/wiki/User:Cburnett" TargetMode="External"/><Relationship Id="rId6" Type="http://schemas.openxmlformats.org/officeDocument/2006/relationships/hyperlink" Target="https://creativecommons.org/licenses/by-sa/4.0/deed.en"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hyperlink" Target="https://commons.wikimedia.org/wiki/File:Ddos-attack-ex.png" TargetMode="External"/><Relationship Id="rId5" Type="http://schemas.openxmlformats.org/officeDocument/2006/relationships/hyperlink" Target="https://commons.wikimedia.org/w/index.php?title=User:Nasanbuyn&amp;action=edit&amp;redlink=1" TargetMode="External"/><Relationship Id="rId6" Type="http://schemas.openxmlformats.org/officeDocument/2006/relationships/hyperlink" Target="https://creativecommons.org/licenses/by-sa/4.0/deed.en"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6.jpg"/><Relationship Id="rId4" Type="http://schemas.openxmlformats.org/officeDocument/2006/relationships/hyperlink" Target="https://stock.adobe.com/za/images/australian-art-in-aboriginal-style-generative-ai/576189971?prev_url=detail"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hyperlink" Target="https://www.usenix.org/system/files/usenixsecurity23-carlini.pdf"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7.png"/><Relationship Id="rId4" Type="http://schemas.openxmlformats.org/officeDocument/2006/relationships/hyperlink" Target="mailto:kathryn@datamyna.com" TargetMode="External"/><Relationship Id="rId9" Type="http://schemas.openxmlformats.org/officeDocument/2006/relationships/hyperlink" Target="https://mastodon.social/@poritzj" TargetMode="External"/><Relationship Id="rId5" Type="http://schemas.openxmlformats.org/officeDocument/2006/relationships/hyperlink" Target="https://steamfoundation.org.za/" TargetMode="External"/><Relationship Id="rId6" Type="http://schemas.openxmlformats.org/officeDocument/2006/relationships/hyperlink" Target="https://www.linkedin.com/in/kathrynkure/" TargetMode="External"/><Relationship Id="rId7" Type="http://schemas.openxmlformats.org/officeDocument/2006/relationships/hyperlink" Target="mailto:jonathan@poritz.net" TargetMode="External"/><Relationship Id="rId8" Type="http://schemas.openxmlformats.org/officeDocument/2006/relationships/hyperlink" Target="https://poritz.net/jonathan" TargetMode="External"/><Relationship Id="rId10" Type="http://schemas.openxmlformats.org/officeDocument/2006/relationships/hyperlink" Target="https://poritz.net/j/share/WGAIDDOS"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grpSp>
        <p:nvGrpSpPr>
          <p:cNvPr id="54" name="Google Shape;54;p13"/>
          <p:cNvGrpSpPr/>
          <p:nvPr/>
        </p:nvGrpSpPr>
        <p:grpSpPr>
          <a:xfrm>
            <a:off x="7339791" y="3340571"/>
            <a:ext cx="1804198" cy="1804198"/>
            <a:chOff x="7452300" y="3453075"/>
            <a:chExt cx="1691700" cy="1691700"/>
          </a:xfrm>
        </p:grpSpPr>
        <p:sp>
          <p:nvSpPr>
            <p:cNvPr id="55" name="Google Shape;55;p13"/>
            <p:cNvSpPr/>
            <p:nvPr/>
          </p:nvSpPr>
          <p:spPr>
            <a:xfrm>
              <a:off x="7452300" y="3453075"/>
              <a:ext cx="1691700" cy="16917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6" name="Google Shape;56;p13"/>
            <p:cNvPicPr preferRelativeResize="0"/>
            <p:nvPr/>
          </p:nvPicPr>
          <p:blipFill>
            <a:blip r:embed="rId4">
              <a:alphaModFix/>
            </a:blip>
            <a:stretch>
              <a:fillRect/>
            </a:stretch>
          </p:blipFill>
          <p:spPr>
            <a:xfrm>
              <a:off x="7646250" y="3647025"/>
              <a:ext cx="1303800" cy="1303800"/>
            </a:xfrm>
            <a:prstGeom prst="rect">
              <a:avLst/>
            </a:prstGeom>
            <a:noFill/>
            <a:ln>
              <a:noFill/>
            </a:ln>
          </p:spPr>
        </p:pic>
      </p:grpSp>
      <p:sp>
        <p:nvSpPr>
          <p:cNvPr id="57" name="Google Shape;57;p13"/>
          <p:cNvSpPr txBox="1"/>
          <p:nvPr/>
        </p:nvSpPr>
        <p:spPr>
          <a:xfrm>
            <a:off x="312150" y="2109008"/>
            <a:ext cx="8513100" cy="44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200"/>
              </a:spcBef>
              <a:spcAft>
                <a:spcPts val="1200"/>
              </a:spcAft>
              <a:buNone/>
            </a:pPr>
            <a:r>
              <a:rPr b="1" lang="en-GB" sz="2900">
                <a:solidFill>
                  <a:schemeClr val="lt1"/>
                </a:solidFill>
                <a:latin typeface="Roboto Condensed"/>
                <a:ea typeface="Roboto Condensed"/>
                <a:cs typeface="Roboto Condensed"/>
                <a:sym typeface="Roboto Condensed"/>
              </a:rPr>
              <a:t>WILL GENERATIVE AI DDOS THE COMMONS?</a:t>
            </a:r>
            <a:endParaRPr b="1" sz="2900">
              <a:solidFill>
                <a:schemeClr val="lt1"/>
              </a:solidFill>
              <a:latin typeface="Roboto Condensed"/>
              <a:ea typeface="Roboto Condensed"/>
              <a:cs typeface="Roboto Condensed"/>
              <a:sym typeface="Roboto Condensed"/>
            </a:endParaRPr>
          </a:p>
        </p:txBody>
      </p:sp>
      <p:sp>
        <p:nvSpPr>
          <p:cNvPr id="58" name="Google Shape;58;p13"/>
          <p:cNvSpPr txBox="1"/>
          <p:nvPr/>
        </p:nvSpPr>
        <p:spPr>
          <a:xfrm>
            <a:off x="246925" y="3040025"/>
            <a:ext cx="3352500" cy="402300"/>
          </a:xfrm>
          <a:prstGeom prst="rect">
            <a:avLst/>
          </a:prstGeom>
          <a:noFill/>
          <a:ln>
            <a:noFill/>
          </a:ln>
        </p:spPr>
        <p:txBody>
          <a:bodyPr anchorCtr="0" anchor="t" bIns="0" lIns="0" spcFirstLastPara="1" rIns="0" wrap="square" tIns="0">
            <a:normAutofit/>
          </a:bodyPr>
          <a:lstStyle/>
          <a:p>
            <a:pPr indent="0" lvl="0" marL="0" rtl="0" algn="l">
              <a:lnSpc>
                <a:spcPct val="95000"/>
              </a:lnSpc>
              <a:spcBef>
                <a:spcPts val="1200"/>
              </a:spcBef>
              <a:spcAft>
                <a:spcPts val="1200"/>
              </a:spcAft>
              <a:buNone/>
            </a:pPr>
            <a:r>
              <a:rPr b="1" lang="en-GB" sz="1600">
                <a:solidFill>
                  <a:srgbClr val="333333"/>
                </a:solidFill>
                <a:latin typeface="Open Sans"/>
                <a:ea typeface="Open Sans"/>
                <a:cs typeface="Open Sans"/>
                <a:sym typeface="Open Sans"/>
              </a:rPr>
              <a:t>Kathryn Kure</a:t>
            </a:r>
            <a:endParaRPr b="1" sz="1600">
              <a:solidFill>
                <a:srgbClr val="333333"/>
              </a:solidFill>
              <a:latin typeface="Open Sans"/>
              <a:ea typeface="Open Sans"/>
              <a:cs typeface="Open Sans"/>
              <a:sym typeface="Open Sans"/>
            </a:endParaRPr>
          </a:p>
        </p:txBody>
      </p:sp>
      <p:sp>
        <p:nvSpPr>
          <p:cNvPr id="59" name="Google Shape;59;p13"/>
          <p:cNvSpPr txBox="1"/>
          <p:nvPr/>
        </p:nvSpPr>
        <p:spPr>
          <a:xfrm>
            <a:off x="246925" y="3488250"/>
            <a:ext cx="3352500" cy="402300"/>
          </a:xfrm>
          <a:prstGeom prst="rect">
            <a:avLst/>
          </a:prstGeom>
          <a:noFill/>
          <a:ln>
            <a:noFill/>
          </a:ln>
        </p:spPr>
        <p:txBody>
          <a:bodyPr anchorCtr="0" anchor="t" bIns="0" lIns="0" spcFirstLastPara="1" rIns="0" wrap="square" tIns="0">
            <a:normAutofit/>
          </a:bodyPr>
          <a:lstStyle/>
          <a:p>
            <a:pPr indent="0" lvl="0" marL="0" rtl="0" algn="l">
              <a:lnSpc>
                <a:spcPct val="95000"/>
              </a:lnSpc>
              <a:spcBef>
                <a:spcPts val="1200"/>
              </a:spcBef>
              <a:spcAft>
                <a:spcPts val="1200"/>
              </a:spcAft>
              <a:buNone/>
            </a:pPr>
            <a:r>
              <a:rPr b="1" lang="en-GB" sz="1600">
                <a:solidFill>
                  <a:srgbClr val="333333"/>
                </a:solidFill>
                <a:latin typeface="Open Sans"/>
                <a:ea typeface="Open Sans"/>
                <a:cs typeface="Open Sans"/>
                <a:sym typeface="Open Sans"/>
              </a:rPr>
              <a:t>Jonathan Poritz</a:t>
            </a:r>
            <a:endParaRPr b="1" sz="1600">
              <a:solidFill>
                <a:srgbClr val="333333"/>
              </a:solidFill>
              <a:latin typeface="Open Sans"/>
              <a:ea typeface="Open Sans"/>
              <a:cs typeface="Open Sans"/>
              <a:sym typeface="Open Sans"/>
            </a:endParaRPr>
          </a:p>
        </p:txBody>
      </p:sp>
      <p:grpSp>
        <p:nvGrpSpPr>
          <p:cNvPr id="60" name="Google Shape;60;p13"/>
          <p:cNvGrpSpPr/>
          <p:nvPr/>
        </p:nvGrpSpPr>
        <p:grpSpPr>
          <a:xfrm>
            <a:off x="5535591" y="3340571"/>
            <a:ext cx="1804198" cy="1804198"/>
            <a:chOff x="7452300" y="3453075"/>
            <a:chExt cx="1691700" cy="1691700"/>
          </a:xfrm>
        </p:grpSpPr>
        <p:sp>
          <p:nvSpPr>
            <p:cNvPr id="61" name="Google Shape;61;p13"/>
            <p:cNvSpPr/>
            <p:nvPr/>
          </p:nvSpPr>
          <p:spPr>
            <a:xfrm>
              <a:off x="7452300" y="3453075"/>
              <a:ext cx="1691700" cy="16917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13"/>
            <p:cNvPicPr preferRelativeResize="0"/>
            <p:nvPr/>
          </p:nvPicPr>
          <p:blipFill>
            <a:blip r:embed="rId4">
              <a:alphaModFix/>
            </a:blip>
            <a:stretch>
              <a:fillRect/>
            </a:stretch>
          </p:blipFill>
          <p:spPr>
            <a:xfrm>
              <a:off x="7646250" y="3647025"/>
              <a:ext cx="1303800" cy="1303800"/>
            </a:xfrm>
            <a:prstGeom prst="rect">
              <a:avLst/>
            </a:prstGeom>
            <a:noFill/>
            <a:ln>
              <a:noFill/>
            </a:ln>
          </p:spPr>
        </p:pic>
      </p:grpSp>
      <p:pic>
        <p:nvPicPr>
          <p:cNvPr id="63" name="Google Shape;63;p13"/>
          <p:cNvPicPr preferRelativeResize="0"/>
          <p:nvPr/>
        </p:nvPicPr>
        <p:blipFill rotWithShape="1">
          <a:blip r:embed="rId5">
            <a:alphaModFix/>
          </a:blip>
          <a:srcRect b="347" l="0" r="0" t="337"/>
          <a:stretch/>
        </p:blipFill>
        <p:spPr>
          <a:xfrm>
            <a:off x="246925" y="4019625"/>
            <a:ext cx="1275050" cy="446100"/>
          </a:xfrm>
          <a:prstGeom prst="rect">
            <a:avLst/>
          </a:prstGeom>
          <a:noFill/>
          <a:ln>
            <a:noFill/>
          </a:ln>
        </p:spPr>
      </p:pic>
      <p:sp>
        <p:nvSpPr>
          <p:cNvPr id="64" name="Google Shape;64;p13"/>
          <p:cNvSpPr txBox="1"/>
          <p:nvPr/>
        </p:nvSpPr>
        <p:spPr>
          <a:xfrm>
            <a:off x="1738375" y="3926950"/>
            <a:ext cx="3656700" cy="105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t>Except where otherwise noted, this slide deck and the accompanying video are by </a:t>
            </a:r>
            <a:r>
              <a:rPr lang="en-GB" u="sng">
                <a:solidFill>
                  <a:srgbClr val="0097A7"/>
                </a:solidFill>
                <a:hlinkClick r:id="rId6">
                  <a:extLst>
                    <a:ext uri="{A12FA001-AC4F-418D-AE19-62706E023703}">
                      <ahyp:hlinkClr val="tx"/>
                    </a:ext>
                  </a:extLst>
                </a:hlinkClick>
              </a:rPr>
              <a:t>Kathryn Kure</a:t>
            </a:r>
            <a:r>
              <a:rPr lang="en-GB"/>
              <a:t> and </a:t>
            </a:r>
            <a:r>
              <a:rPr lang="en-GB" u="sng">
                <a:solidFill>
                  <a:srgbClr val="0097A7"/>
                </a:solidFill>
                <a:hlinkClick r:id="rId7">
                  <a:extLst>
                    <a:ext uri="{A12FA001-AC4F-418D-AE19-62706E023703}">
                      <ahyp:hlinkClr val="tx"/>
                    </a:ext>
                  </a:extLst>
                </a:hlinkClick>
              </a:rPr>
              <a:t>Jonathan Poritz</a:t>
            </a:r>
            <a:r>
              <a:rPr lang="en-GB"/>
              <a:t> and are licensed </a:t>
            </a:r>
            <a:r>
              <a:rPr lang="en-GB" u="sng">
                <a:solidFill>
                  <a:schemeClr val="hlink"/>
                </a:solidFill>
                <a:hlinkClick r:id="rId8"/>
              </a:rPr>
              <a:t>CC BY 4.0 Int</a:t>
            </a:r>
            <a:r>
              <a:rPr lang="en-GB"/>
              <a:t>.</a:t>
            </a:r>
            <a:endParaRPr/>
          </a:p>
        </p:txBody>
      </p:sp>
      <p:pic>
        <p:nvPicPr>
          <p:cNvPr id="65" name="Google Shape;65;p13"/>
          <p:cNvPicPr preferRelativeResize="0"/>
          <p:nvPr/>
        </p:nvPicPr>
        <p:blipFill>
          <a:blip r:embed="rId9">
            <a:alphaModFix/>
          </a:blip>
          <a:stretch>
            <a:fillRect/>
          </a:stretch>
        </p:blipFill>
        <p:spPr>
          <a:xfrm>
            <a:off x="7344550" y="3340575"/>
            <a:ext cx="1794695" cy="1804208"/>
          </a:xfrm>
          <a:prstGeom prst="rect">
            <a:avLst/>
          </a:prstGeom>
          <a:noFill/>
          <a:ln>
            <a:noFill/>
          </a:ln>
        </p:spPr>
      </p:pic>
      <p:pic>
        <p:nvPicPr>
          <p:cNvPr id="66" name="Google Shape;66;p13"/>
          <p:cNvPicPr preferRelativeResize="0"/>
          <p:nvPr/>
        </p:nvPicPr>
        <p:blipFill rotWithShape="1">
          <a:blip r:embed="rId10">
            <a:alphaModFix/>
          </a:blip>
          <a:srcRect b="32899" l="0" r="0" t="0"/>
          <a:stretch/>
        </p:blipFill>
        <p:spPr>
          <a:xfrm>
            <a:off x="5540350" y="3340575"/>
            <a:ext cx="1794700" cy="18042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4"/>
          <p:cNvSpPr txBox="1"/>
          <p:nvPr>
            <p:ph type="title"/>
          </p:nvPr>
        </p:nvSpPr>
        <p:spPr>
          <a:xfrm>
            <a:off x="311700" y="2252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3520"/>
              <a:t>What AInt Is - and Is Not</a:t>
            </a:r>
            <a:endParaRPr sz="3520"/>
          </a:p>
        </p:txBody>
      </p:sp>
      <p:sp>
        <p:nvSpPr>
          <p:cNvPr id="72" name="Google Shape;72;p14"/>
          <p:cNvSpPr txBox="1"/>
          <p:nvPr>
            <p:ph idx="1" type="body"/>
          </p:nvPr>
        </p:nvSpPr>
        <p:spPr>
          <a:xfrm>
            <a:off x="264300" y="954650"/>
            <a:ext cx="5286000" cy="5727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1200"/>
              </a:spcAft>
              <a:buSzPts val="605"/>
              <a:buNone/>
            </a:pPr>
            <a:r>
              <a:rPr lang="en-GB" sz="2055"/>
              <a:t>“</a:t>
            </a:r>
            <a:r>
              <a:rPr b="1" lang="en-GB" sz="2055"/>
              <a:t>AInt</a:t>
            </a:r>
            <a:r>
              <a:rPr lang="en-GB" sz="2055"/>
              <a:t>” is a better acronym than “AI”</a:t>
            </a:r>
            <a:endParaRPr sz="1155"/>
          </a:p>
        </p:txBody>
      </p:sp>
      <p:sp>
        <p:nvSpPr>
          <p:cNvPr id="73" name="Google Shape;73;p14"/>
          <p:cNvSpPr txBox="1"/>
          <p:nvPr/>
        </p:nvSpPr>
        <p:spPr>
          <a:xfrm>
            <a:off x="311700" y="1395800"/>
            <a:ext cx="5018700" cy="3549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2000">
                <a:solidFill>
                  <a:schemeClr val="dk2"/>
                </a:solidFill>
              </a:rPr>
              <a:t>An AInt is</a:t>
            </a:r>
            <a:r>
              <a:rPr lang="en-GB" sz="2000">
                <a:solidFill>
                  <a:schemeClr val="dk2"/>
                </a:solidFill>
              </a:rPr>
              <a:t> nothing more (or less) than a large statistical model</a:t>
            </a:r>
            <a:endParaRPr sz="2000">
              <a:solidFill>
                <a:schemeClr val="dk2"/>
              </a:solidFill>
            </a:endParaRPr>
          </a:p>
          <a:p>
            <a:pPr indent="0" lvl="0" marL="0" rtl="0" algn="l">
              <a:lnSpc>
                <a:spcPct val="115000"/>
              </a:lnSpc>
              <a:spcBef>
                <a:spcPts val="1200"/>
              </a:spcBef>
              <a:spcAft>
                <a:spcPts val="0"/>
              </a:spcAft>
              <a:buClr>
                <a:schemeClr val="dk1"/>
              </a:buClr>
              <a:buSzPts val="1100"/>
              <a:buFont typeface="Arial"/>
              <a:buNone/>
            </a:pPr>
            <a:r>
              <a:rPr lang="en-GB" sz="2000">
                <a:solidFill>
                  <a:schemeClr val="dk2"/>
                </a:solidFill>
              </a:rPr>
              <a:t>Recent AInts are mostly based on a data structure called a “neural net”, and are trained on enormous amounts of input data.</a:t>
            </a:r>
            <a:endParaRPr sz="2000">
              <a:solidFill>
                <a:schemeClr val="dk2"/>
              </a:solidFill>
            </a:endParaRPr>
          </a:p>
          <a:p>
            <a:pPr indent="0" lvl="0" marL="0" rtl="0" algn="l">
              <a:lnSpc>
                <a:spcPct val="115000"/>
              </a:lnSpc>
              <a:spcBef>
                <a:spcPts val="1200"/>
              </a:spcBef>
              <a:spcAft>
                <a:spcPts val="1200"/>
              </a:spcAft>
              <a:buClr>
                <a:schemeClr val="dk1"/>
              </a:buClr>
              <a:buSzPts val="1100"/>
              <a:buFont typeface="Arial"/>
              <a:buNone/>
            </a:pPr>
            <a:r>
              <a:rPr lang="en-GB" sz="2000">
                <a:solidFill>
                  <a:schemeClr val="dk2"/>
                </a:solidFill>
              </a:rPr>
              <a:t>“Generative AInt” forms likely sequences of words (or pixels) based on the trained statistical model</a:t>
            </a:r>
            <a:endParaRPr sz="1300"/>
          </a:p>
        </p:txBody>
      </p:sp>
      <p:pic>
        <p:nvPicPr>
          <p:cNvPr id="74" name="Google Shape;74;p14"/>
          <p:cNvPicPr preferRelativeResize="0"/>
          <p:nvPr/>
        </p:nvPicPr>
        <p:blipFill>
          <a:blip r:embed="rId3">
            <a:alphaModFix/>
          </a:blip>
          <a:stretch>
            <a:fillRect/>
          </a:stretch>
        </p:blipFill>
        <p:spPr>
          <a:xfrm>
            <a:off x="6037525" y="1123950"/>
            <a:ext cx="2677850" cy="3220650"/>
          </a:xfrm>
          <a:prstGeom prst="rect">
            <a:avLst/>
          </a:prstGeom>
          <a:noFill/>
          <a:ln>
            <a:noFill/>
          </a:ln>
        </p:spPr>
      </p:pic>
      <p:sp>
        <p:nvSpPr>
          <p:cNvPr id="75" name="Google Shape;75;p14"/>
          <p:cNvSpPr txBox="1"/>
          <p:nvPr/>
        </p:nvSpPr>
        <p:spPr>
          <a:xfrm>
            <a:off x="5608200" y="4440350"/>
            <a:ext cx="3345000" cy="50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100" u="sng">
                <a:solidFill>
                  <a:schemeClr val="hlink"/>
                </a:solidFill>
                <a:hlinkClick r:id="rId4"/>
              </a:rPr>
              <a:t>Colored neural network es</a:t>
            </a:r>
            <a:r>
              <a:rPr lang="en-GB" sz="1100"/>
              <a:t> by </a:t>
            </a:r>
            <a:r>
              <a:rPr lang="en-GB" sz="1100" u="sng">
                <a:solidFill>
                  <a:schemeClr val="hlink"/>
                </a:solidFill>
                <a:hlinkClick r:id="rId5"/>
              </a:rPr>
              <a:t>Cburnett</a:t>
            </a:r>
            <a:r>
              <a:rPr lang="en-GB" sz="1100"/>
              <a:t> is licensed under </a:t>
            </a:r>
            <a:r>
              <a:rPr lang="en-GB" sz="1100" u="sng">
                <a:solidFill>
                  <a:schemeClr val="hlink"/>
                </a:solidFill>
                <a:hlinkClick r:id="rId6"/>
              </a:rPr>
              <a:t>CC  BY-SA 4.0</a:t>
            </a:r>
            <a:endParaRPr sz="11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5"/>
          <p:cNvSpPr txBox="1"/>
          <p:nvPr>
            <p:ph type="title"/>
          </p:nvPr>
        </p:nvSpPr>
        <p:spPr>
          <a:xfrm>
            <a:off x="181350" y="214225"/>
            <a:ext cx="8781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3620"/>
              <a:t>DDOSing The Commons: What’s DDOS? </a:t>
            </a:r>
            <a:endParaRPr sz="3620"/>
          </a:p>
        </p:txBody>
      </p:sp>
      <p:pic>
        <p:nvPicPr>
          <p:cNvPr id="81" name="Google Shape;81;p15"/>
          <p:cNvPicPr preferRelativeResize="0"/>
          <p:nvPr/>
        </p:nvPicPr>
        <p:blipFill>
          <a:blip r:embed="rId3">
            <a:alphaModFix/>
          </a:blip>
          <a:stretch>
            <a:fillRect/>
          </a:stretch>
        </p:blipFill>
        <p:spPr>
          <a:xfrm>
            <a:off x="1647238" y="1220675"/>
            <a:ext cx="5849526" cy="3133574"/>
          </a:xfrm>
          <a:prstGeom prst="rect">
            <a:avLst/>
          </a:prstGeom>
          <a:noFill/>
          <a:ln>
            <a:noFill/>
          </a:ln>
        </p:spPr>
      </p:pic>
      <p:sp>
        <p:nvSpPr>
          <p:cNvPr id="82" name="Google Shape;82;p15"/>
          <p:cNvSpPr txBox="1"/>
          <p:nvPr/>
        </p:nvSpPr>
        <p:spPr>
          <a:xfrm>
            <a:off x="1945350" y="4521200"/>
            <a:ext cx="5253300" cy="39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100" u="sng">
                <a:solidFill>
                  <a:schemeClr val="hlink"/>
                </a:solidFill>
                <a:hlinkClick r:id="rId4"/>
              </a:rPr>
              <a:t>Монгол: ddos attack man in the middle</a:t>
            </a:r>
            <a:r>
              <a:rPr lang="en-GB" sz="1100"/>
              <a:t> by </a:t>
            </a:r>
            <a:r>
              <a:rPr lang="en-GB" sz="1100" u="sng">
                <a:solidFill>
                  <a:schemeClr val="hlink"/>
                </a:solidFill>
                <a:hlinkClick r:id="rId5"/>
              </a:rPr>
              <a:t>Nasanbuyn</a:t>
            </a:r>
            <a:r>
              <a:rPr lang="en-GB" sz="1100"/>
              <a:t> is licensed </a:t>
            </a:r>
            <a:r>
              <a:rPr lang="en-GB" sz="1100" u="sng">
                <a:solidFill>
                  <a:schemeClr val="hlink"/>
                </a:solidFill>
                <a:hlinkClick r:id="rId6"/>
              </a:rPr>
              <a:t>CC BY-SA 4.0</a:t>
            </a:r>
            <a:endParaRPr sz="11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6"/>
          <p:cNvSpPr txBox="1"/>
          <p:nvPr>
            <p:ph type="title"/>
          </p:nvPr>
        </p:nvSpPr>
        <p:spPr>
          <a:xfrm>
            <a:off x="311700" y="445025"/>
            <a:ext cx="8520600" cy="132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3420"/>
              <a:t>AInt DDOSes </a:t>
            </a:r>
            <a:r>
              <a:rPr i="1" lang="en-GB" sz="3420"/>
              <a:t>itself</a:t>
            </a:r>
            <a:r>
              <a:rPr lang="en-GB" sz="3420"/>
              <a:t> via </a:t>
            </a:r>
            <a:r>
              <a:rPr lang="en-GB" sz="3420"/>
              <a:t>Doom-Scrolling</a:t>
            </a:r>
            <a:endParaRPr sz="3420"/>
          </a:p>
          <a:p>
            <a:pPr indent="0" lvl="0" marL="0" rtl="0" algn="l">
              <a:spcBef>
                <a:spcPts val="0"/>
              </a:spcBef>
              <a:spcAft>
                <a:spcPts val="0"/>
              </a:spcAft>
              <a:buSzPts val="990"/>
              <a:buNone/>
            </a:pPr>
            <a:r>
              <a:rPr lang="en-GB" sz="3420"/>
              <a:t>                                        Ouroboros </a:t>
            </a:r>
            <a:endParaRPr sz="3420"/>
          </a:p>
        </p:txBody>
      </p:sp>
      <p:sp>
        <p:nvSpPr>
          <p:cNvPr id="88" name="Google Shape;88;p16"/>
          <p:cNvSpPr txBox="1"/>
          <p:nvPr>
            <p:ph idx="1" type="body"/>
          </p:nvPr>
        </p:nvSpPr>
        <p:spPr>
          <a:xfrm>
            <a:off x="5062200" y="1766525"/>
            <a:ext cx="3544800" cy="309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600">
                <a:solidFill>
                  <a:schemeClr val="dk1"/>
                </a:solidFill>
              </a:rPr>
              <a:t>“quite small errors in the initial conditions can have an overwhelming effect at a later time” (Turing)</a:t>
            </a:r>
            <a:endParaRPr sz="26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p:txBody>
      </p:sp>
      <p:sp>
        <p:nvSpPr>
          <p:cNvPr id="89" name="Google Shape;89;p16"/>
          <p:cNvSpPr txBox="1"/>
          <p:nvPr/>
        </p:nvSpPr>
        <p:spPr>
          <a:xfrm>
            <a:off x="4662750" y="4486725"/>
            <a:ext cx="43437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t>https://upload.wikimedia.org/wikipedia/commons/7/7a/Ouroboros.svg</a:t>
            </a:r>
            <a:endParaRPr/>
          </a:p>
        </p:txBody>
      </p:sp>
      <p:pic>
        <p:nvPicPr>
          <p:cNvPr id="90" name="Google Shape;90;p16"/>
          <p:cNvPicPr preferRelativeResize="0"/>
          <p:nvPr/>
        </p:nvPicPr>
        <p:blipFill>
          <a:blip r:embed="rId3">
            <a:alphaModFix/>
          </a:blip>
          <a:stretch>
            <a:fillRect/>
          </a:stretch>
        </p:blipFill>
        <p:spPr>
          <a:xfrm>
            <a:off x="542962" y="1152500"/>
            <a:ext cx="3906925" cy="39069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3620"/>
              <a:t>The Commons</a:t>
            </a:r>
            <a:endParaRPr sz="3620"/>
          </a:p>
        </p:txBody>
      </p:sp>
      <p:sp>
        <p:nvSpPr>
          <p:cNvPr id="96" name="Google Shape;96;p17"/>
          <p:cNvSpPr txBox="1"/>
          <p:nvPr>
            <p:ph idx="1" type="body"/>
          </p:nvPr>
        </p:nvSpPr>
        <p:spPr>
          <a:xfrm>
            <a:off x="311700" y="1446150"/>
            <a:ext cx="3591900" cy="3122700"/>
          </a:xfrm>
          <a:prstGeom prst="rect">
            <a:avLst/>
          </a:prstGeom>
        </p:spPr>
        <p:txBody>
          <a:bodyPr anchorCtr="0" anchor="t" bIns="91425" lIns="91425" spcFirstLastPara="1" rIns="91425" wrap="square" tIns="91425">
            <a:normAutofit fontScale="62500" lnSpcReduction="20000"/>
          </a:bodyPr>
          <a:lstStyle/>
          <a:p>
            <a:pPr indent="0" lvl="0" marL="0" rtl="0" algn="l">
              <a:spcBef>
                <a:spcPts val="0"/>
              </a:spcBef>
              <a:spcAft>
                <a:spcPts val="0"/>
              </a:spcAft>
              <a:buNone/>
            </a:pPr>
            <a:r>
              <a:rPr lang="en-GB" sz="2600">
                <a:solidFill>
                  <a:schemeClr val="dk1"/>
                </a:solidFill>
              </a:rPr>
              <a:t>Not just a </a:t>
            </a:r>
            <a:r>
              <a:rPr lang="en-GB" sz="2600">
                <a:solidFill>
                  <a:schemeClr val="dk1"/>
                </a:solidFill>
              </a:rPr>
              <a:t>resource</a:t>
            </a:r>
            <a:endParaRPr sz="2600">
              <a:solidFill>
                <a:schemeClr val="dk1"/>
              </a:solidFill>
            </a:endParaRPr>
          </a:p>
          <a:p>
            <a:pPr indent="0" lvl="0" marL="0" rtl="0" algn="l">
              <a:spcBef>
                <a:spcPts val="1200"/>
              </a:spcBef>
              <a:spcAft>
                <a:spcPts val="0"/>
              </a:spcAft>
              <a:buNone/>
            </a:pPr>
            <a:r>
              <a:rPr lang="en-GB" sz="2600">
                <a:solidFill>
                  <a:schemeClr val="dk1"/>
                </a:solidFill>
              </a:rPr>
              <a:t>Community</a:t>
            </a:r>
            <a:endParaRPr sz="2600">
              <a:solidFill>
                <a:schemeClr val="dk1"/>
              </a:solidFill>
            </a:endParaRPr>
          </a:p>
          <a:p>
            <a:pPr indent="0" lvl="0" marL="0" rtl="0" algn="l">
              <a:spcBef>
                <a:spcPts val="1200"/>
              </a:spcBef>
              <a:spcAft>
                <a:spcPts val="0"/>
              </a:spcAft>
              <a:buNone/>
            </a:pPr>
            <a:r>
              <a:rPr lang="en-GB" sz="2600">
                <a:solidFill>
                  <a:schemeClr val="dk1"/>
                </a:solidFill>
              </a:rPr>
              <a:t>Protocols, </a:t>
            </a:r>
            <a:endParaRPr sz="2600">
              <a:solidFill>
                <a:schemeClr val="dk1"/>
              </a:solidFill>
            </a:endParaRPr>
          </a:p>
          <a:p>
            <a:pPr indent="0" lvl="0" marL="0" rtl="0" algn="l">
              <a:spcBef>
                <a:spcPts val="1200"/>
              </a:spcBef>
              <a:spcAft>
                <a:spcPts val="0"/>
              </a:spcAft>
              <a:buNone/>
            </a:pPr>
            <a:r>
              <a:rPr lang="en-GB" sz="2600">
                <a:solidFill>
                  <a:schemeClr val="dk1"/>
                </a:solidFill>
              </a:rPr>
              <a:t>Values</a:t>
            </a:r>
            <a:endParaRPr sz="2600">
              <a:solidFill>
                <a:schemeClr val="dk1"/>
              </a:solidFill>
            </a:endParaRPr>
          </a:p>
          <a:p>
            <a:pPr indent="0" lvl="0" marL="0" rtl="0" algn="l">
              <a:spcBef>
                <a:spcPts val="1200"/>
              </a:spcBef>
              <a:spcAft>
                <a:spcPts val="0"/>
              </a:spcAft>
              <a:buNone/>
            </a:pPr>
            <a:r>
              <a:rPr lang="en-GB" sz="2600">
                <a:solidFill>
                  <a:schemeClr val="dk1"/>
                </a:solidFill>
              </a:rPr>
              <a:t>Norms</a:t>
            </a:r>
            <a:endParaRPr sz="2600">
              <a:solidFill>
                <a:schemeClr val="dk1"/>
              </a:solidFill>
            </a:endParaRPr>
          </a:p>
          <a:p>
            <a:pPr indent="0" lvl="0" marL="0" rtl="0" algn="l">
              <a:spcBef>
                <a:spcPts val="1200"/>
              </a:spcBef>
              <a:spcAft>
                <a:spcPts val="0"/>
              </a:spcAft>
              <a:buNone/>
            </a:pPr>
            <a:r>
              <a:rPr lang="en-GB" sz="2600">
                <a:solidFill>
                  <a:schemeClr val="dk1"/>
                </a:solidFill>
              </a:rPr>
              <a:t>Sharing is a norm</a:t>
            </a:r>
            <a:endParaRPr sz="2600">
              <a:solidFill>
                <a:schemeClr val="dk1"/>
              </a:solidFill>
            </a:endParaRPr>
          </a:p>
          <a:p>
            <a:pPr indent="0" lvl="0" marL="0" rtl="0" algn="l">
              <a:spcBef>
                <a:spcPts val="1200"/>
              </a:spcBef>
              <a:spcAft>
                <a:spcPts val="1200"/>
              </a:spcAft>
              <a:buNone/>
            </a:pPr>
            <a:r>
              <a:rPr lang="en-GB" sz="2600">
                <a:solidFill>
                  <a:schemeClr val="dk1"/>
                </a:solidFill>
              </a:rPr>
              <a:t>Accountability is another norm, as is transparency</a:t>
            </a:r>
            <a:endParaRPr sz="2600">
              <a:solidFill>
                <a:schemeClr val="dk1"/>
              </a:solidFill>
            </a:endParaRPr>
          </a:p>
        </p:txBody>
      </p:sp>
      <p:sp>
        <p:nvSpPr>
          <p:cNvPr id="97" name="Google Shape;97;p17"/>
          <p:cNvSpPr txBox="1"/>
          <p:nvPr/>
        </p:nvSpPr>
        <p:spPr>
          <a:xfrm>
            <a:off x="4413925" y="1289100"/>
            <a:ext cx="4201200" cy="321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3620"/>
              <a:t>Better Sharing     —      or Worse?</a:t>
            </a:r>
            <a:endParaRPr sz="3620"/>
          </a:p>
        </p:txBody>
      </p:sp>
      <p:sp>
        <p:nvSpPr>
          <p:cNvPr id="103" name="Google Shape;103;p18"/>
          <p:cNvSpPr txBox="1"/>
          <p:nvPr>
            <p:ph idx="1" type="body"/>
          </p:nvPr>
        </p:nvSpPr>
        <p:spPr>
          <a:xfrm>
            <a:off x="311700" y="1152475"/>
            <a:ext cx="3999900" cy="3416400"/>
          </a:xfrm>
          <a:prstGeom prst="rect">
            <a:avLst/>
          </a:prstGeom>
        </p:spPr>
        <p:txBody>
          <a:bodyPr anchorCtr="0" anchor="t" bIns="91425" lIns="91425" spcFirstLastPara="1" rIns="91425" wrap="square" tIns="91425">
            <a:normAutofit lnSpcReduction="10000"/>
          </a:bodyPr>
          <a:lstStyle/>
          <a:p>
            <a:pPr indent="0" lvl="0" marL="457200" rtl="0" algn="l">
              <a:spcBef>
                <a:spcPts val="0"/>
              </a:spcBef>
              <a:spcAft>
                <a:spcPts val="0"/>
              </a:spcAft>
              <a:buNone/>
            </a:pPr>
            <a:r>
              <a:t/>
            </a:r>
            <a:endParaRPr sz="2600"/>
          </a:p>
          <a:p>
            <a:pPr indent="-393700" lvl="0" marL="457200" rtl="0" algn="l">
              <a:spcBef>
                <a:spcPts val="1200"/>
              </a:spcBef>
              <a:spcAft>
                <a:spcPts val="0"/>
              </a:spcAft>
              <a:buSzPts val="2600"/>
              <a:buChar char="●"/>
            </a:pPr>
            <a:r>
              <a:rPr lang="en-GB" sz="2600"/>
              <a:t>Contextual </a:t>
            </a:r>
            <a:endParaRPr sz="2600"/>
          </a:p>
          <a:p>
            <a:pPr indent="-393700" lvl="0" marL="457200" rtl="0" algn="l">
              <a:spcBef>
                <a:spcPts val="0"/>
              </a:spcBef>
              <a:spcAft>
                <a:spcPts val="0"/>
              </a:spcAft>
              <a:buSzPts val="2600"/>
              <a:buChar char="●"/>
            </a:pPr>
            <a:r>
              <a:rPr lang="en-GB" sz="2600"/>
              <a:t>Inclusive </a:t>
            </a:r>
            <a:endParaRPr sz="2600"/>
          </a:p>
          <a:p>
            <a:pPr indent="-393700" lvl="0" marL="457200" rtl="0" algn="l">
              <a:spcBef>
                <a:spcPts val="0"/>
              </a:spcBef>
              <a:spcAft>
                <a:spcPts val="0"/>
              </a:spcAft>
              <a:buSzPts val="2600"/>
              <a:buChar char="●"/>
            </a:pPr>
            <a:r>
              <a:rPr lang="en-GB" sz="2600"/>
              <a:t>Just</a:t>
            </a:r>
            <a:endParaRPr sz="2600"/>
          </a:p>
          <a:p>
            <a:pPr indent="-393700" lvl="0" marL="457200" rtl="0" algn="l">
              <a:spcBef>
                <a:spcPts val="0"/>
              </a:spcBef>
              <a:spcAft>
                <a:spcPts val="0"/>
              </a:spcAft>
              <a:buSzPts val="2600"/>
              <a:buChar char="●"/>
            </a:pPr>
            <a:r>
              <a:rPr lang="en-GB" sz="2600"/>
              <a:t>Equitable</a:t>
            </a:r>
            <a:endParaRPr sz="2600"/>
          </a:p>
          <a:p>
            <a:pPr indent="-393700" lvl="0" marL="457200" rtl="0" algn="l">
              <a:spcBef>
                <a:spcPts val="0"/>
              </a:spcBef>
              <a:spcAft>
                <a:spcPts val="0"/>
              </a:spcAft>
              <a:buSzPts val="2600"/>
              <a:buChar char="●"/>
            </a:pPr>
            <a:r>
              <a:rPr lang="en-GB" sz="2600"/>
              <a:t>Reciprocal </a:t>
            </a:r>
            <a:endParaRPr sz="2600"/>
          </a:p>
          <a:p>
            <a:pPr indent="-393700" lvl="0" marL="457200" rtl="0" algn="l">
              <a:spcBef>
                <a:spcPts val="0"/>
              </a:spcBef>
              <a:spcAft>
                <a:spcPts val="0"/>
              </a:spcAft>
              <a:buSzPts val="2600"/>
              <a:buChar char="●"/>
            </a:pPr>
            <a:r>
              <a:rPr lang="en-GB" sz="2600"/>
              <a:t>Sustainable </a:t>
            </a:r>
            <a:endParaRPr/>
          </a:p>
        </p:txBody>
      </p:sp>
      <p:sp>
        <p:nvSpPr>
          <p:cNvPr id="104" name="Google Shape;104;p18"/>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t/>
            </a:r>
            <a:endParaRPr sz="2600"/>
          </a:p>
          <a:p>
            <a:pPr indent="-393700" lvl="0" marL="457200" rtl="0" algn="l">
              <a:spcBef>
                <a:spcPts val="1200"/>
              </a:spcBef>
              <a:spcAft>
                <a:spcPts val="0"/>
              </a:spcAft>
              <a:buSzPts val="2600"/>
              <a:buChar char="●"/>
            </a:pPr>
            <a:r>
              <a:rPr lang="en-GB" sz="2600"/>
              <a:t>Devoid of context</a:t>
            </a:r>
            <a:endParaRPr sz="2600"/>
          </a:p>
          <a:p>
            <a:pPr indent="-393700" lvl="0" marL="457200" rtl="0" algn="l">
              <a:spcBef>
                <a:spcPts val="0"/>
              </a:spcBef>
              <a:spcAft>
                <a:spcPts val="0"/>
              </a:spcAft>
              <a:buSzPts val="2600"/>
              <a:buChar char="●"/>
            </a:pPr>
            <a:r>
              <a:rPr lang="en-GB" sz="2600"/>
              <a:t>Non-inclusive</a:t>
            </a:r>
            <a:endParaRPr sz="2600"/>
          </a:p>
          <a:p>
            <a:pPr indent="-393700" lvl="0" marL="457200" rtl="0" algn="l">
              <a:spcBef>
                <a:spcPts val="0"/>
              </a:spcBef>
              <a:spcAft>
                <a:spcPts val="0"/>
              </a:spcAft>
              <a:buSzPts val="2600"/>
              <a:buChar char="●"/>
            </a:pPr>
            <a:r>
              <a:rPr lang="en-GB" sz="2600"/>
              <a:t>Unjust</a:t>
            </a:r>
            <a:endParaRPr sz="2600"/>
          </a:p>
          <a:p>
            <a:pPr indent="-393700" lvl="0" marL="457200" rtl="0" algn="l">
              <a:spcBef>
                <a:spcPts val="0"/>
              </a:spcBef>
              <a:spcAft>
                <a:spcPts val="0"/>
              </a:spcAft>
              <a:buSzPts val="2600"/>
              <a:buChar char="●"/>
            </a:pPr>
            <a:r>
              <a:rPr lang="en-GB" sz="2600"/>
              <a:t>Inequitable</a:t>
            </a:r>
            <a:endParaRPr sz="2600"/>
          </a:p>
          <a:p>
            <a:pPr indent="-393700" lvl="0" marL="457200" rtl="0" algn="l">
              <a:spcBef>
                <a:spcPts val="0"/>
              </a:spcBef>
              <a:spcAft>
                <a:spcPts val="0"/>
              </a:spcAft>
              <a:buSzPts val="2600"/>
              <a:buChar char="●"/>
            </a:pPr>
            <a:r>
              <a:rPr lang="en-GB" sz="2600"/>
              <a:t>Predatory</a:t>
            </a:r>
            <a:endParaRPr sz="2600"/>
          </a:p>
          <a:p>
            <a:pPr indent="-393700" lvl="0" marL="457200" rtl="0" algn="l">
              <a:spcBef>
                <a:spcPts val="0"/>
              </a:spcBef>
              <a:spcAft>
                <a:spcPts val="0"/>
              </a:spcAft>
              <a:buSzPts val="2600"/>
              <a:buChar char="●"/>
            </a:pPr>
            <a:r>
              <a:rPr lang="en-GB" sz="2600"/>
              <a:t>Unsustainable</a:t>
            </a:r>
            <a:endParaRPr sz="26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9"/>
          <p:cNvSpPr txBox="1"/>
          <p:nvPr>
            <p:ph type="title"/>
          </p:nvPr>
        </p:nvSpPr>
        <p:spPr>
          <a:xfrm>
            <a:off x="311700" y="2600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3611"/>
              <a:t>Ethics of Open Sharing</a:t>
            </a:r>
            <a:endParaRPr sz="3611"/>
          </a:p>
        </p:txBody>
      </p:sp>
      <p:sp>
        <p:nvSpPr>
          <p:cNvPr id="110" name="Google Shape;110;p19"/>
          <p:cNvSpPr txBox="1"/>
          <p:nvPr/>
        </p:nvSpPr>
        <p:spPr>
          <a:xfrm>
            <a:off x="718725" y="4866275"/>
            <a:ext cx="4074000" cy="27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100">
                <a:solidFill>
                  <a:schemeClr val="dk1"/>
                </a:solidFill>
              </a:rPr>
              <a:t>Maria Picassó i Piquer for Creative Commons CC BY-SA 4.0</a:t>
            </a:r>
            <a:r>
              <a:rPr lang="en-GB"/>
              <a:t>/</a:t>
            </a:r>
            <a:endParaRPr/>
          </a:p>
        </p:txBody>
      </p:sp>
      <p:sp>
        <p:nvSpPr>
          <p:cNvPr id="111" name="Google Shape;111;p19"/>
          <p:cNvSpPr txBox="1"/>
          <p:nvPr>
            <p:ph idx="2" type="body"/>
          </p:nvPr>
        </p:nvSpPr>
        <p:spPr>
          <a:xfrm>
            <a:off x="4792725" y="1033125"/>
            <a:ext cx="4039500" cy="3632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sz="2500">
              <a:solidFill>
                <a:schemeClr val="dk1"/>
              </a:solidFill>
            </a:endParaRPr>
          </a:p>
          <a:p>
            <a:pPr indent="0" lvl="0" marL="0" rtl="0" algn="l">
              <a:spcBef>
                <a:spcPts val="1200"/>
              </a:spcBef>
              <a:spcAft>
                <a:spcPts val="0"/>
              </a:spcAft>
              <a:buNone/>
            </a:pPr>
            <a:r>
              <a:rPr lang="en-GB" sz="2500">
                <a:solidFill>
                  <a:schemeClr val="dk1"/>
                </a:solidFill>
              </a:rPr>
              <a:t>Cultural Appropriation</a:t>
            </a:r>
            <a:endParaRPr sz="2500">
              <a:solidFill>
                <a:schemeClr val="dk1"/>
              </a:solidFill>
            </a:endParaRPr>
          </a:p>
          <a:p>
            <a:pPr indent="0" lvl="0" marL="0" rtl="0" algn="l">
              <a:spcBef>
                <a:spcPts val="1200"/>
              </a:spcBef>
              <a:spcAft>
                <a:spcPts val="0"/>
              </a:spcAft>
              <a:buNone/>
            </a:pPr>
            <a:r>
              <a:t/>
            </a:r>
            <a:endParaRPr sz="2500">
              <a:solidFill>
                <a:schemeClr val="dk1"/>
              </a:solidFill>
            </a:endParaRPr>
          </a:p>
          <a:p>
            <a:pPr indent="0" lvl="0" marL="0" rtl="0" algn="l">
              <a:spcBef>
                <a:spcPts val="1200"/>
              </a:spcBef>
              <a:spcAft>
                <a:spcPts val="0"/>
              </a:spcAft>
              <a:buNone/>
            </a:pPr>
            <a:r>
              <a:rPr lang="en-GB" sz="2500">
                <a:solidFill>
                  <a:schemeClr val="dk1"/>
                </a:solidFill>
              </a:rPr>
              <a:t>Meaningful</a:t>
            </a:r>
            <a:r>
              <a:rPr lang="en-GB" sz="2500">
                <a:solidFill>
                  <a:schemeClr val="dk1"/>
                </a:solidFill>
              </a:rPr>
              <a:t> Consent</a:t>
            </a:r>
            <a:endParaRPr sz="2500">
              <a:solidFill>
                <a:schemeClr val="dk1"/>
              </a:solidFill>
            </a:endParaRPr>
          </a:p>
          <a:p>
            <a:pPr indent="0" lvl="0" marL="0" rtl="0" algn="l">
              <a:spcBef>
                <a:spcPts val="1200"/>
              </a:spcBef>
              <a:spcAft>
                <a:spcPts val="0"/>
              </a:spcAft>
              <a:buNone/>
            </a:pPr>
            <a:r>
              <a:t/>
            </a:r>
            <a:endParaRPr sz="2500">
              <a:solidFill>
                <a:schemeClr val="dk1"/>
              </a:solidFill>
            </a:endParaRPr>
          </a:p>
          <a:p>
            <a:pPr indent="0" lvl="0" marL="0" rtl="0" algn="l">
              <a:spcBef>
                <a:spcPts val="1200"/>
              </a:spcBef>
              <a:spcAft>
                <a:spcPts val="1200"/>
              </a:spcAft>
              <a:buNone/>
            </a:pPr>
            <a:r>
              <a:rPr lang="en-GB" sz="2500">
                <a:solidFill>
                  <a:schemeClr val="dk1"/>
                </a:solidFill>
              </a:rPr>
              <a:t>Right to Withdraw Consent</a:t>
            </a:r>
            <a:endParaRPr sz="2500">
              <a:solidFill>
                <a:schemeClr val="dk1"/>
              </a:solidFill>
            </a:endParaRPr>
          </a:p>
        </p:txBody>
      </p:sp>
      <p:pic>
        <p:nvPicPr>
          <p:cNvPr id="112" name="Google Shape;112;p19"/>
          <p:cNvPicPr preferRelativeResize="0"/>
          <p:nvPr/>
        </p:nvPicPr>
        <p:blipFill>
          <a:blip r:embed="rId3">
            <a:alphaModFix/>
          </a:blip>
          <a:stretch>
            <a:fillRect/>
          </a:stretch>
        </p:blipFill>
        <p:spPr>
          <a:xfrm>
            <a:off x="550888" y="1033249"/>
            <a:ext cx="3632526" cy="36324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3620"/>
              <a:t>The Anthropomorphic Fallacy </a:t>
            </a:r>
            <a:endParaRPr sz="3620"/>
          </a:p>
        </p:txBody>
      </p:sp>
      <p:sp>
        <p:nvSpPr>
          <p:cNvPr id="118" name="Google Shape;118;p20"/>
          <p:cNvSpPr txBox="1"/>
          <p:nvPr>
            <p:ph idx="1" type="body"/>
          </p:nvPr>
        </p:nvSpPr>
        <p:spPr>
          <a:xfrm>
            <a:off x="557800" y="1319175"/>
            <a:ext cx="3759300" cy="3416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GB" sz="2600"/>
              <a:t>AInt is not Human</a:t>
            </a:r>
            <a:endParaRPr sz="2600"/>
          </a:p>
          <a:p>
            <a:pPr indent="0" lvl="0" marL="0" rtl="0" algn="l">
              <a:spcBef>
                <a:spcPts val="1200"/>
              </a:spcBef>
              <a:spcAft>
                <a:spcPts val="0"/>
              </a:spcAft>
              <a:buNone/>
            </a:pPr>
            <a:r>
              <a:rPr lang="en-GB" sz="2600"/>
              <a:t>Not an Oracle</a:t>
            </a:r>
            <a:endParaRPr sz="2600"/>
          </a:p>
          <a:p>
            <a:pPr indent="0" lvl="0" marL="0" rtl="0" algn="l">
              <a:spcBef>
                <a:spcPts val="1200"/>
              </a:spcBef>
              <a:spcAft>
                <a:spcPts val="0"/>
              </a:spcAft>
              <a:buNone/>
            </a:pPr>
            <a:r>
              <a:rPr lang="en-GB" sz="2600"/>
              <a:t>Not a Fabulist either</a:t>
            </a:r>
            <a:endParaRPr sz="2600"/>
          </a:p>
          <a:p>
            <a:pPr indent="0" lvl="0" marL="0" rtl="0" algn="l">
              <a:spcBef>
                <a:spcPts val="1200"/>
              </a:spcBef>
              <a:spcAft>
                <a:spcPts val="0"/>
              </a:spcAft>
              <a:buNone/>
            </a:pPr>
            <a:r>
              <a:rPr lang="en-GB" sz="2600"/>
              <a:t>Cannot hallucinate</a:t>
            </a:r>
            <a:endParaRPr sz="2600"/>
          </a:p>
          <a:p>
            <a:pPr indent="0" lvl="0" marL="0" rtl="0" algn="l">
              <a:spcBef>
                <a:spcPts val="1200"/>
              </a:spcBef>
              <a:spcAft>
                <a:spcPts val="0"/>
              </a:spcAft>
              <a:buNone/>
            </a:pPr>
            <a:r>
              <a:rPr lang="en-GB" sz="2600"/>
              <a:t>Has no moral agency</a:t>
            </a:r>
            <a:endParaRPr sz="2600"/>
          </a:p>
          <a:p>
            <a:pPr indent="0" lvl="0" marL="0" rtl="0" algn="l">
              <a:spcBef>
                <a:spcPts val="1200"/>
              </a:spcBef>
              <a:spcAft>
                <a:spcPts val="1200"/>
              </a:spcAft>
              <a:buNone/>
            </a:pPr>
            <a:r>
              <a:rPr lang="en-GB" sz="2600"/>
              <a:t>No right, no wrong</a:t>
            </a:r>
            <a:endParaRPr sz="2600"/>
          </a:p>
        </p:txBody>
      </p:sp>
      <p:sp>
        <p:nvSpPr>
          <p:cNvPr id="119" name="Google Shape;119;p20"/>
          <p:cNvSpPr txBox="1"/>
          <p:nvPr>
            <p:ph idx="2" type="body"/>
          </p:nvPr>
        </p:nvSpPr>
        <p:spPr>
          <a:xfrm>
            <a:off x="4809400" y="1319175"/>
            <a:ext cx="41811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i="1" lang="en-GB" sz="3600">
                <a:solidFill>
                  <a:srgbClr val="202124"/>
                </a:solidFill>
                <a:highlight>
                  <a:srgbClr val="FFFFFF"/>
                </a:highlight>
              </a:rPr>
              <a:t>There are three kinds of lies: lies, damned lies,</a:t>
            </a:r>
            <a:r>
              <a:rPr b="1" i="1" lang="en-GB" sz="3600">
                <a:solidFill>
                  <a:srgbClr val="202124"/>
                </a:solidFill>
                <a:highlight>
                  <a:srgbClr val="FFFFFF"/>
                </a:highlight>
              </a:rPr>
              <a:t>        </a:t>
            </a:r>
            <a:r>
              <a:rPr b="1" i="1" lang="en-GB" sz="3600">
                <a:solidFill>
                  <a:srgbClr val="202124"/>
                </a:solidFill>
                <a:highlight>
                  <a:srgbClr val="FFFFFF"/>
                </a:highlight>
              </a:rPr>
              <a:t>and statistics”</a:t>
            </a:r>
            <a:endParaRPr b="1" i="1" sz="3600">
              <a:solidFill>
                <a:srgbClr val="202124"/>
              </a:solidFill>
              <a:highlight>
                <a:srgbClr val="FFFFFF"/>
              </a:highlight>
            </a:endParaRPr>
          </a:p>
          <a:p>
            <a:pPr indent="0" lvl="0" marL="0" rtl="0" algn="r">
              <a:spcBef>
                <a:spcPts val="1200"/>
              </a:spcBef>
              <a:spcAft>
                <a:spcPts val="1200"/>
              </a:spcAft>
              <a:buNone/>
            </a:pPr>
            <a:r>
              <a:rPr lang="en-GB" sz="2000">
                <a:solidFill>
                  <a:srgbClr val="202124"/>
                </a:solidFill>
                <a:highlight>
                  <a:srgbClr val="FFFFFF"/>
                </a:highlight>
              </a:rPr>
              <a:t>Mark Twain, 1917</a:t>
            </a:r>
            <a:endParaRPr sz="2000">
              <a:solidFill>
                <a:srgbClr val="202124"/>
              </a:solidFill>
              <a:highlight>
                <a:srgbClr val="FFFFFF"/>
              </a:highligh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1"/>
          <p:cNvSpPr txBox="1"/>
          <p:nvPr>
            <p:ph idx="1" type="body"/>
          </p:nvPr>
        </p:nvSpPr>
        <p:spPr>
          <a:xfrm>
            <a:off x="6209550" y="1002000"/>
            <a:ext cx="2736600" cy="42075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Clr>
                <a:schemeClr val="dk1"/>
              </a:buClr>
              <a:buSzPts val="1018"/>
              <a:buFont typeface="Arial"/>
              <a:buNone/>
            </a:pPr>
            <a:r>
              <a:rPr lang="en-GB" sz="2305">
                <a:solidFill>
                  <a:schemeClr val="dk1"/>
                </a:solidFill>
              </a:rPr>
              <a:t>Current AI feels like something out of a Philip K Dick story because it answers a question very few people were asking: What if a computer was stupid? </a:t>
            </a:r>
            <a:endParaRPr sz="2305">
              <a:solidFill>
                <a:schemeClr val="dk1"/>
              </a:solidFill>
            </a:endParaRPr>
          </a:p>
          <a:p>
            <a:pPr indent="0" lvl="0" marL="0" rtl="0" algn="l">
              <a:lnSpc>
                <a:spcPct val="90000"/>
              </a:lnSpc>
              <a:spcBef>
                <a:spcPts val="0"/>
              </a:spcBef>
              <a:spcAft>
                <a:spcPts val="0"/>
              </a:spcAft>
              <a:buClr>
                <a:schemeClr val="dk1"/>
              </a:buClr>
              <a:buSzPts val="1018"/>
              <a:buFont typeface="Arial"/>
              <a:buNone/>
            </a:pPr>
            <a:r>
              <a:t/>
            </a:r>
            <a:endParaRPr sz="2305">
              <a:solidFill>
                <a:schemeClr val="dk1"/>
              </a:solidFill>
            </a:endParaRPr>
          </a:p>
          <a:p>
            <a:pPr indent="0" lvl="0" marL="0" rtl="0" algn="r">
              <a:lnSpc>
                <a:spcPct val="90000"/>
              </a:lnSpc>
              <a:spcBef>
                <a:spcPts val="0"/>
              </a:spcBef>
              <a:spcAft>
                <a:spcPts val="0"/>
              </a:spcAft>
              <a:buClr>
                <a:schemeClr val="dk1"/>
              </a:buClr>
              <a:buSzPts val="1018"/>
              <a:buFont typeface="Arial"/>
              <a:buNone/>
            </a:pPr>
            <a:r>
              <a:rPr lang="en-GB" sz="2048">
                <a:solidFill>
                  <a:schemeClr val="dk1"/>
                </a:solidFill>
              </a:rPr>
              <a:t>Maple Cocaine on X</a:t>
            </a:r>
            <a:endParaRPr sz="917"/>
          </a:p>
        </p:txBody>
      </p:sp>
      <p:sp>
        <p:nvSpPr>
          <p:cNvPr id="125" name="Google Shape;125;p21"/>
          <p:cNvSpPr txBox="1"/>
          <p:nvPr/>
        </p:nvSpPr>
        <p:spPr>
          <a:xfrm>
            <a:off x="384675" y="210650"/>
            <a:ext cx="8451600" cy="72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000"/>
              <a:t>CC Doesn’t Say: Share </a:t>
            </a:r>
            <a:r>
              <a:rPr i="1" lang="en-GB" sz="3000"/>
              <a:t>Good Stuff</a:t>
            </a:r>
            <a:endParaRPr i="1" sz="3000"/>
          </a:p>
        </p:txBody>
      </p:sp>
      <p:pic>
        <p:nvPicPr>
          <p:cNvPr id="126" name="Google Shape;126;p21"/>
          <p:cNvPicPr preferRelativeResize="0"/>
          <p:nvPr/>
        </p:nvPicPr>
        <p:blipFill>
          <a:blip r:embed="rId3">
            <a:alphaModFix/>
          </a:blip>
          <a:stretch>
            <a:fillRect/>
          </a:stretch>
        </p:blipFill>
        <p:spPr>
          <a:xfrm>
            <a:off x="174375" y="936050"/>
            <a:ext cx="5914299" cy="37913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2"/>
          <p:cNvSpPr txBox="1"/>
          <p:nvPr>
            <p:ph type="title"/>
          </p:nvPr>
        </p:nvSpPr>
        <p:spPr>
          <a:xfrm>
            <a:off x="311700" y="2591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3620"/>
              <a:t>Sustainable</a:t>
            </a:r>
            <a:endParaRPr sz="3620"/>
          </a:p>
        </p:txBody>
      </p:sp>
      <p:pic>
        <p:nvPicPr>
          <p:cNvPr id="132" name="Google Shape;132;p22"/>
          <p:cNvPicPr preferRelativeResize="0"/>
          <p:nvPr/>
        </p:nvPicPr>
        <p:blipFill>
          <a:blip r:embed="rId3">
            <a:alphaModFix/>
          </a:blip>
          <a:stretch>
            <a:fillRect/>
          </a:stretch>
        </p:blipFill>
        <p:spPr>
          <a:xfrm>
            <a:off x="1249625" y="1524400"/>
            <a:ext cx="4870925" cy="36190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3"/>
          <p:cNvSpPr txBox="1"/>
          <p:nvPr/>
        </p:nvSpPr>
        <p:spPr>
          <a:xfrm>
            <a:off x="350425" y="4616800"/>
            <a:ext cx="8270100" cy="43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t>By 16@r - [1], CC BY-SA 3.0, https://commons.wikimedia.org/w/index.php?curid=3803156</a:t>
            </a:r>
            <a:endParaRPr/>
          </a:p>
        </p:txBody>
      </p:sp>
      <p:sp>
        <p:nvSpPr>
          <p:cNvPr id="138" name="Google Shape;138;p23"/>
          <p:cNvSpPr txBox="1"/>
          <p:nvPr/>
        </p:nvSpPr>
        <p:spPr>
          <a:xfrm>
            <a:off x="242325" y="98025"/>
            <a:ext cx="6420900" cy="20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3520"/>
              <a:t>Inclusive</a:t>
            </a:r>
            <a:endParaRPr sz="3520"/>
          </a:p>
        </p:txBody>
      </p:sp>
      <p:pic>
        <p:nvPicPr>
          <p:cNvPr id="140" name="Google Shape;140;p23"/>
          <p:cNvPicPr preferRelativeResize="0"/>
          <p:nvPr/>
        </p:nvPicPr>
        <p:blipFill>
          <a:blip r:embed="rId3">
            <a:alphaModFix/>
          </a:blip>
          <a:stretch>
            <a:fillRect/>
          </a:stretch>
        </p:blipFill>
        <p:spPr>
          <a:xfrm>
            <a:off x="906799" y="1052975"/>
            <a:ext cx="7262403" cy="35638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4"/>
          <p:cNvSpPr txBox="1"/>
          <p:nvPr>
            <p:ph type="title"/>
          </p:nvPr>
        </p:nvSpPr>
        <p:spPr>
          <a:xfrm>
            <a:off x="311700" y="3396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3620"/>
              <a:t>Contextual </a:t>
            </a:r>
            <a:endParaRPr sz="3620"/>
          </a:p>
        </p:txBody>
      </p:sp>
      <p:pic>
        <p:nvPicPr>
          <p:cNvPr id="146" name="Google Shape;146;p24"/>
          <p:cNvPicPr preferRelativeResize="0"/>
          <p:nvPr/>
        </p:nvPicPr>
        <p:blipFill>
          <a:blip r:embed="rId3">
            <a:alphaModFix/>
          </a:blip>
          <a:stretch>
            <a:fillRect/>
          </a:stretch>
        </p:blipFill>
        <p:spPr>
          <a:xfrm>
            <a:off x="1405125" y="1062012"/>
            <a:ext cx="6333725" cy="3616526"/>
          </a:xfrm>
          <a:prstGeom prst="rect">
            <a:avLst/>
          </a:prstGeom>
          <a:noFill/>
          <a:ln>
            <a:noFill/>
          </a:ln>
        </p:spPr>
      </p:pic>
      <p:sp>
        <p:nvSpPr>
          <p:cNvPr id="147" name="Google Shape;147;p24"/>
          <p:cNvSpPr txBox="1"/>
          <p:nvPr/>
        </p:nvSpPr>
        <p:spPr>
          <a:xfrm>
            <a:off x="699950" y="4828225"/>
            <a:ext cx="6991800" cy="36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1100" u="sng">
                <a:solidFill>
                  <a:srgbClr val="2200CC"/>
                </a:solidFill>
                <a:hlinkClick r:id="rId4">
                  <a:extLst>
                    <a:ext uri="{A12FA001-AC4F-418D-AE19-62706E023703}">
                      <ahyp:hlinkClr val="tx"/>
                    </a:ext>
                  </a:extLst>
                </a:hlinkClick>
              </a:rPr>
              <a:t>https://stock.adobe.com/za/images/australian-art-in-aboriginal-style-generative-ai/576189971?prev_url=detail</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3620"/>
              <a:t>Equitable </a:t>
            </a:r>
            <a:endParaRPr sz="3620"/>
          </a:p>
        </p:txBody>
      </p:sp>
      <p:sp>
        <p:nvSpPr>
          <p:cNvPr id="153" name="Google Shape;153;p25"/>
          <p:cNvSpPr txBox="1"/>
          <p:nvPr>
            <p:ph idx="1" type="body"/>
          </p:nvPr>
        </p:nvSpPr>
        <p:spPr>
          <a:xfrm>
            <a:off x="311700" y="1152475"/>
            <a:ext cx="8520600" cy="1269300"/>
          </a:xfrm>
          <a:prstGeom prst="rect">
            <a:avLst/>
          </a:prstGeom>
        </p:spPr>
        <p:txBody>
          <a:bodyPr anchorCtr="0" anchor="t" bIns="91425" lIns="91425" spcFirstLastPara="1" rIns="91425" wrap="square" tIns="91425">
            <a:normAutofit fontScale="40000" lnSpcReduction="20000"/>
          </a:bodyPr>
          <a:lstStyle/>
          <a:p>
            <a:pPr indent="0" lvl="0" marL="0" rtl="0" algn="l">
              <a:lnSpc>
                <a:spcPct val="100000"/>
              </a:lnSpc>
              <a:spcBef>
                <a:spcPts val="0"/>
              </a:spcBef>
              <a:spcAft>
                <a:spcPts val="0"/>
              </a:spcAft>
              <a:buNone/>
            </a:pPr>
            <a:r>
              <a:t/>
            </a:r>
            <a:endParaRPr sz="4800">
              <a:solidFill>
                <a:schemeClr val="dk1"/>
              </a:solidFill>
            </a:endParaRPr>
          </a:p>
          <a:p>
            <a:pPr indent="0" lvl="0" marL="0" rtl="0" algn="l">
              <a:lnSpc>
                <a:spcPct val="100000"/>
              </a:lnSpc>
              <a:spcBef>
                <a:spcPts val="0"/>
              </a:spcBef>
              <a:spcAft>
                <a:spcPts val="0"/>
              </a:spcAft>
              <a:buNone/>
            </a:pPr>
            <a:r>
              <a:rPr lang="en-GB" sz="6850">
                <a:solidFill>
                  <a:schemeClr val="dk1"/>
                </a:solidFill>
              </a:rPr>
              <a:t>VC’s actual use case for AI is treating workers badly</a:t>
            </a:r>
            <a:endParaRPr sz="6850">
              <a:solidFill>
                <a:schemeClr val="dk1"/>
              </a:solidFill>
            </a:endParaRPr>
          </a:p>
          <a:p>
            <a:pPr indent="0" lvl="0" marL="0" rtl="0" algn="l">
              <a:lnSpc>
                <a:spcPct val="100000"/>
              </a:lnSpc>
              <a:spcBef>
                <a:spcPts val="0"/>
              </a:spcBef>
              <a:spcAft>
                <a:spcPts val="0"/>
              </a:spcAft>
              <a:buClr>
                <a:schemeClr val="dk1"/>
              </a:buClr>
              <a:buSzPts val="440"/>
              <a:buFont typeface="Arial"/>
              <a:buNone/>
            </a:pPr>
            <a:r>
              <a:rPr lang="en-GB" sz="4800">
                <a:solidFill>
                  <a:schemeClr val="dk1"/>
                </a:solidFill>
              </a:rPr>
              <a:t> </a:t>
            </a:r>
            <a:endParaRPr sz="4800">
              <a:solidFill>
                <a:schemeClr val="dk1"/>
              </a:solidFill>
            </a:endParaRPr>
          </a:p>
          <a:p>
            <a:pPr indent="0" lvl="0" marL="6400800" rtl="0" algn="l">
              <a:lnSpc>
                <a:spcPct val="100000"/>
              </a:lnSpc>
              <a:spcBef>
                <a:spcPts val="0"/>
              </a:spcBef>
              <a:spcAft>
                <a:spcPts val="0"/>
              </a:spcAft>
              <a:buClr>
                <a:schemeClr val="dk1"/>
              </a:buClr>
              <a:buSzPct val="32253"/>
              <a:buFont typeface="Arial"/>
              <a:buNone/>
            </a:pPr>
            <a:r>
              <a:rPr lang="en-GB" sz="3410">
                <a:solidFill>
                  <a:schemeClr val="dk1"/>
                </a:solidFill>
              </a:rPr>
              <a:t>Castor and Gerard</a:t>
            </a:r>
            <a:endParaRPr sz="2810"/>
          </a:p>
        </p:txBody>
      </p:sp>
      <p:sp>
        <p:nvSpPr>
          <p:cNvPr id="154" name="Google Shape;154;p25"/>
          <p:cNvSpPr txBox="1"/>
          <p:nvPr/>
        </p:nvSpPr>
        <p:spPr>
          <a:xfrm>
            <a:off x="458100" y="2793375"/>
            <a:ext cx="8292300" cy="205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55" name="Google Shape;155;p25"/>
          <p:cNvPicPr preferRelativeResize="0"/>
          <p:nvPr/>
        </p:nvPicPr>
        <p:blipFill>
          <a:blip r:embed="rId3">
            <a:alphaModFix/>
          </a:blip>
          <a:stretch>
            <a:fillRect/>
          </a:stretch>
        </p:blipFill>
        <p:spPr>
          <a:xfrm>
            <a:off x="155850" y="2760987"/>
            <a:ext cx="8832298" cy="1902654"/>
          </a:xfrm>
          <a:prstGeom prst="rect">
            <a:avLst/>
          </a:prstGeom>
          <a:noFill/>
          <a:ln>
            <a:noFill/>
          </a:ln>
        </p:spPr>
      </p:pic>
      <p:sp>
        <p:nvSpPr>
          <p:cNvPr id="156" name="Google Shape;156;p25"/>
          <p:cNvSpPr txBox="1"/>
          <p:nvPr/>
        </p:nvSpPr>
        <p:spPr>
          <a:xfrm>
            <a:off x="223425" y="5002850"/>
            <a:ext cx="8520600" cy="39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1100" u="sng">
                <a:solidFill>
                  <a:schemeClr val="accent5"/>
                </a:solidFill>
                <a:hlinkClick r:id="rId4">
                  <a:extLst>
                    <a:ext uri="{A12FA001-AC4F-418D-AE19-62706E023703}">
                      <ahyp:hlinkClr val="tx"/>
                    </a:ext>
                  </a:extLst>
                </a:hlinkClick>
              </a:rPr>
              <a:t>Extracting Training Data from Diffusion Models</a:t>
            </a:r>
            <a:r>
              <a:rPr lang="en-GB" sz="1100">
                <a:solidFill>
                  <a:schemeClr val="dk1"/>
                </a:solidFill>
              </a:rPr>
              <a:t> by Carlini, Hayes, Nasr, Jagielski, Sehwag, Tramèr, Balle, Ippolito, and Wallace</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2100">
              <a:solidFill>
                <a:schemeClr val="dk1"/>
              </a:solidFill>
            </a:endParaRPr>
          </a:p>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6"/>
          <p:cNvSpPr txBox="1"/>
          <p:nvPr>
            <p:ph type="title"/>
          </p:nvPr>
        </p:nvSpPr>
        <p:spPr>
          <a:xfrm>
            <a:off x="311700" y="445025"/>
            <a:ext cx="3999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3620"/>
              <a:t>Reciprocal </a:t>
            </a:r>
            <a:endParaRPr sz="3620"/>
          </a:p>
        </p:txBody>
      </p:sp>
      <p:sp>
        <p:nvSpPr>
          <p:cNvPr id="162" name="Google Shape;162;p26"/>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t/>
            </a:r>
            <a:endParaRPr sz="2400">
              <a:solidFill>
                <a:schemeClr val="dk1"/>
              </a:solidFill>
            </a:endParaRPr>
          </a:p>
          <a:p>
            <a:pPr indent="0" lvl="0" marL="0" rtl="0" algn="l">
              <a:spcBef>
                <a:spcPts val="0"/>
              </a:spcBef>
              <a:spcAft>
                <a:spcPts val="0"/>
              </a:spcAft>
              <a:buClr>
                <a:schemeClr val="dk1"/>
              </a:buClr>
              <a:buSzPts val="1100"/>
              <a:buFont typeface="Arial"/>
              <a:buNone/>
            </a:pPr>
            <a:r>
              <a:rPr lang="en-GB" sz="2600">
                <a:solidFill>
                  <a:schemeClr val="dk1"/>
                </a:solidFill>
              </a:rPr>
              <a:t>Take and Give </a:t>
            </a:r>
            <a:endParaRPr sz="2600">
              <a:solidFill>
                <a:schemeClr val="dk1"/>
              </a:solidFill>
            </a:endParaRPr>
          </a:p>
          <a:p>
            <a:pPr indent="0" lvl="0" marL="0" rtl="0" algn="l">
              <a:spcBef>
                <a:spcPts val="0"/>
              </a:spcBef>
              <a:spcAft>
                <a:spcPts val="0"/>
              </a:spcAft>
              <a:buNone/>
            </a:pPr>
            <a:r>
              <a:t/>
            </a:r>
            <a:endParaRPr sz="2600"/>
          </a:p>
          <a:p>
            <a:pPr indent="0" lvl="0" marL="0" rtl="0" algn="l">
              <a:spcBef>
                <a:spcPts val="1200"/>
              </a:spcBef>
              <a:spcAft>
                <a:spcPts val="0"/>
              </a:spcAft>
              <a:buNone/>
            </a:pPr>
            <a:r>
              <a:rPr lang="en-GB" sz="2600">
                <a:solidFill>
                  <a:schemeClr val="dk1"/>
                </a:solidFill>
              </a:rPr>
              <a:t>Balance</a:t>
            </a:r>
            <a:endParaRPr sz="2600">
              <a:solidFill>
                <a:schemeClr val="dk1"/>
              </a:solidFill>
            </a:endParaRPr>
          </a:p>
          <a:p>
            <a:pPr indent="0" lvl="0" marL="0" rtl="0" algn="l">
              <a:spcBef>
                <a:spcPts val="1200"/>
              </a:spcBef>
              <a:spcAft>
                <a:spcPts val="0"/>
              </a:spcAft>
              <a:buNone/>
            </a:pPr>
            <a:r>
              <a:t/>
            </a:r>
            <a:endParaRPr sz="2600"/>
          </a:p>
          <a:p>
            <a:pPr indent="0" lvl="0" marL="0" rtl="0" algn="l">
              <a:spcBef>
                <a:spcPts val="1200"/>
              </a:spcBef>
              <a:spcAft>
                <a:spcPts val="1200"/>
              </a:spcAft>
              <a:buNone/>
            </a:pPr>
            <a:r>
              <a:t/>
            </a:r>
            <a:endParaRPr/>
          </a:p>
        </p:txBody>
      </p:sp>
      <p:pic>
        <p:nvPicPr>
          <p:cNvPr id="163" name="Google Shape;163;p26"/>
          <p:cNvPicPr preferRelativeResize="0"/>
          <p:nvPr/>
        </p:nvPicPr>
        <p:blipFill>
          <a:blip r:embed="rId3">
            <a:alphaModFix/>
          </a:blip>
          <a:stretch>
            <a:fillRect/>
          </a:stretch>
        </p:blipFill>
        <p:spPr>
          <a:xfrm>
            <a:off x="5564577" y="246798"/>
            <a:ext cx="2664548" cy="442454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7"/>
          <p:cNvSpPr txBox="1"/>
          <p:nvPr>
            <p:ph type="title"/>
          </p:nvPr>
        </p:nvSpPr>
        <p:spPr>
          <a:xfrm>
            <a:off x="311700" y="2375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3620"/>
              <a:t>Just</a:t>
            </a:r>
            <a:endParaRPr sz="3620"/>
          </a:p>
        </p:txBody>
      </p:sp>
      <p:sp>
        <p:nvSpPr>
          <p:cNvPr id="169" name="Google Shape;169;p27"/>
          <p:cNvSpPr txBox="1"/>
          <p:nvPr>
            <p:ph idx="1" type="body"/>
          </p:nvPr>
        </p:nvSpPr>
        <p:spPr>
          <a:xfrm>
            <a:off x="311700" y="1054900"/>
            <a:ext cx="3483000" cy="3620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sz="2600"/>
              <a:t>Copyright violations</a:t>
            </a:r>
            <a:endParaRPr sz="2600"/>
          </a:p>
          <a:p>
            <a:pPr indent="-342900" lvl="0" marL="457200" rtl="0" algn="l">
              <a:spcBef>
                <a:spcPts val="1200"/>
              </a:spcBef>
              <a:spcAft>
                <a:spcPts val="0"/>
              </a:spcAft>
              <a:buSzPts val="1800"/>
              <a:buChar char="➢"/>
            </a:pPr>
            <a:r>
              <a:rPr lang="en-GB"/>
              <a:t>Think of the millions of parameters in AInts as a highly compressed version of large parts of its training data</a:t>
            </a:r>
            <a:endParaRPr/>
          </a:p>
          <a:p>
            <a:pPr indent="0" lvl="0" marL="0" rtl="0" algn="l">
              <a:spcBef>
                <a:spcPts val="1200"/>
              </a:spcBef>
              <a:spcAft>
                <a:spcPts val="0"/>
              </a:spcAft>
              <a:buNone/>
            </a:pPr>
            <a:r>
              <a:rPr lang="en-GB" sz="2600"/>
              <a:t>No transparency </a:t>
            </a:r>
            <a:endParaRPr sz="2600"/>
          </a:p>
          <a:p>
            <a:pPr indent="0" lvl="0" marL="0" rtl="0" algn="l">
              <a:spcBef>
                <a:spcPts val="1200"/>
              </a:spcBef>
              <a:spcAft>
                <a:spcPts val="1200"/>
              </a:spcAft>
              <a:buNone/>
            </a:pPr>
            <a:r>
              <a:rPr lang="en-GB" sz="2600"/>
              <a:t>Data Laundering </a:t>
            </a:r>
            <a:endParaRPr sz="2600"/>
          </a:p>
        </p:txBody>
      </p:sp>
      <p:sp>
        <p:nvSpPr>
          <p:cNvPr id="170" name="Google Shape;170;p27"/>
          <p:cNvSpPr txBox="1"/>
          <p:nvPr/>
        </p:nvSpPr>
        <p:spPr>
          <a:xfrm>
            <a:off x="6818475" y="1262400"/>
            <a:ext cx="2356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171" name="Google Shape;171;p27"/>
          <p:cNvPicPr preferRelativeResize="0"/>
          <p:nvPr/>
        </p:nvPicPr>
        <p:blipFill>
          <a:blip r:embed="rId3">
            <a:alphaModFix/>
          </a:blip>
          <a:stretch>
            <a:fillRect/>
          </a:stretch>
        </p:blipFill>
        <p:spPr>
          <a:xfrm>
            <a:off x="3924138" y="1388123"/>
            <a:ext cx="4908174" cy="3287476"/>
          </a:xfrm>
          <a:prstGeom prst="rect">
            <a:avLst/>
          </a:prstGeom>
          <a:noFill/>
          <a:ln>
            <a:noFill/>
          </a:ln>
        </p:spPr>
      </p:pic>
      <p:sp>
        <p:nvSpPr>
          <p:cNvPr id="172" name="Google Shape;172;p27"/>
          <p:cNvSpPr txBox="1"/>
          <p:nvPr/>
        </p:nvSpPr>
        <p:spPr>
          <a:xfrm>
            <a:off x="3866163" y="564300"/>
            <a:ext cx="5024100" cy="69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t>Some Stable Diffusions </a:t>
            </a:r>
            <a:r>
              <a:rPr i="1" lang="en-GB" sz="2000"/>
              <a:t>outputs</a:t>
            </a:r>
            <a:r>
              <a:rPr lang="en-GB" sz="2000"/>
              <a:t> are essentially identical to some </a:t>
            </a:r>
            <a:r>
              <a:rPr i="1" lang="en-GB" sz="2000"/>
              <a:t>inputs,</a:t>
            </a:r>
            <a:r>
              <a:rPr lang="en-GB" sz="2000"/>
              <a:t> </a:t>
            </a:r>
            <a:r>
              <a:rPr i="1" lang="en-GB" sz="2000"/>
              <a:t>e.g.:</a:t>
            </a:r>
            <a:endParaRPr i="1" sz="20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3620"/>
              <a:t>Enclosing The Commons</a:t>
            </a:r>
            <a:r>
              <a:rPr lang="en-GB" sz="3320"/>
              <a:t> </a:t>
            </a:r>
            <a:endParaRPr sz="3320"/>
          </a:p>
        </p:txBody>
      </p:sp>
      <p:sp>
        <p:nvSpPr>
          <p:cNvPr id="178" name="Google Shape;178;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sz="2600">
              <a:solidFill>
                <a:schemeClr val="dk1"/>
              </a:solidFill>
            </a:endParaRPr>
          </a:p>
          <a:p>
            <a:pPr indent="0" lvl="0" marL="0" rtl="0" algn="l">
              <a:spcBef>
                <a:spcPts val="1200"/>
              </a:spcBef>
              <a:spcAft>
                <a:spcPts val="0"/>
              </a:spcAft>
              <a:buNone/>
            </a:pPr>
            <a:r>
              <a:t/>
            </a:r>
            <a:endParaRPr sz="2600">
              <a:solidFill>
                <a:schemeClr val="dk1"/>
              </a:solidFill>
            </a:endParaRPr>
          </a:p>
          <a:p>
            <a:pPr indent="0" lvl="0" marL="0" rtl="0" algn="l">
              <a:spcBef>
                <a:spcPts val="1200"/>
              </a:spcBef>
              <a:spcAft>
                <a:spcPts val="0"/>
              </a:spcAft>
              <a:buNone/>
            </a:pPr>
            <a:r>
              <a:t/>
            </a:r>
            <a:endParaRPr sz="2600">
              <a:solidFill>
                <a:schemeClr val="dk1"/>
              </a:solidFill>
            </a:endParaRPr>
          </a:p>
          <a:p>
            <a:pPr indent="0" lvl="0" marL="0" rtl="0" algn="l">
              <a:spcBef>
                <a:spcPts val="1200"/>
              </a:spcBef>
              <a:spcAft>
                <a:spcPts val="1200"/>
              </a:spcAft>
              <a:buNone/>
            </a:pPr>
            <a:r>
              <a:t/>
            </a:r>
            <a:endParaRPr sz="2600"/>
          </a:p>
        </p:txBody>
      </p:sp>
      <p:pic>
        <p:nvPicPr>
          <p:cNvPr id="179" name="Google Shape;179;p28"/>
          <p:cNvPicPr preferRelativeResize="0"/>
          <p:nvPr/>
        </p:nvPicPr>
        <p:blipFill>
          <a:blip r:embed="rId3">
            <a:alphaModFix/>
          </a:blip>
          <a:stretch>
            <a:fillRect/>
          </a:stretch>
        </p:blipFill>
        <p:spPr>
          <a:xfrm>
            <a:off x="671624" y="1152475"/>
            <a:ext cx="7800765" cy="34164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Legal steps forward: only in the US so far?</a:t>
            </a:r>
            <a:endParaRPr/>
          </a:p>
        </p:txBody>
      </p:sp>
      <p:sp>
        <p:nvSpPr>
          <p:cNvPr id="185" name="Google Shape;185;p29"/>
          <p:cNvSpPr txBox="1"/>
          <p:nvPr>
            <p:ph idx="1" type="body"/>
          </p:nvPr>
        </p:nvSpPr>
        <p:spPr>
          <a:xfrm>
            <a:off x="311700" y="1152475"/>
            <a:ext cx="4649700" cy="3990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US Copyright Office: </a:t>
            </a:r>
            <a:r>
              <a:rPr lang="en-GB" sz="1591"/>
              <a:t>"...when an AI technology receives solely a prompt from a human and produces complex written, visual, or musical works in response, the “traditional elements of authorship” are determined and executed by the technology—not the human user. Based on the Office’s understanding of the generative AI technologies currently available, users do not exercise ultimate creative control over how such systems interpret prompts and generate material. ...As a result, that material is not protected by copyright and must be disclaimed in a registration application."</a:t>
            </a:r>
            <a:endParaRPr sz="1591"/>
          </a:p>
        </p:txBody>
      </p:sp>
      <p:pic>
        <p:nvPicPr>
          <p:cNvPr id="186" name="Google Shape;186;p29"/>
          <p:cNvPicPr preferRelativeResize="0"/>
          <p:nvPr/>
        </p:nvPicPr>
        <p:blipFill>
          <a:blip r:embed="rId3">
            <a:alphaModFix/>
          </a:blip>
          <a:stretch>
            <a:fillRect/>
          </a:stretch>
        </p:blipFill>
        <p:spPr>
          <a:xfrm>
            <a:off x="5629650" y="1017725"/>
            <a:ext cx="2963897" cy="382097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0"/>
          <p:cNvSpPr txBox="1"/>
          <p:nvPr>
            <p:ph type="title"/>
          </p:nvPr>
        </p:nvSpPr>
        <p:spPr>
          <a:xfrm>
            <a:off x="311700" y="831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3620"/>
              <a:t>Reducing Harm: </a:t>
            </a:r>
            <a:r>
              <a:rPr lang="en-GB" sz="3620"/>
              <a:t>legal/policy steps</a:t>
            </a:r>
            <a:endParaRPr sz="3620"/>
          </a:p>
        </p:txBody>
      </p:sp>
      <p:sp>
        <p:nvSpPr>
          <p:cNvPr id="192" name="Google Shape;192;p30"/>
          <p:cNvSpPr txBox="1"/>
          <p:nvPr>
            <p:ph idx="1" type="body"/>
          </p:nvPr>
        </p:nvSpPr>
        <p:spPr>
          <a:xfrm>
            <a:off x="311700" y="1004875"/>
            <a:ext cx="8520600" cy="375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018"/>
              <a:buNone/>
            </a:pPr>
            <a:r>
              <a:rPr lang="en-GB" sz="2400">
                <a:solidFill>
                  <a:schemeClr val="dk1"/>
                </a:solidFill>
              </a:rPr>
              <a:t>Transparency:</a:t>
            </a:r>
            <a:r>
              <a:rPr lang="en-GB" sz="2500">
                <a:solidFill>
                  <a:schemeClr val="dk1"/>
                </a:solidFill>
              </a:rPr>
              <a:t> </a:t>
            </a:r>
            <a:endParaRPr sz="2500">
              <a:solidFill>
                <a:schemeClr val="dk1"/>
              </a:solidFill>
            </a:endParaRPr>
          </a:p>
          <a:p>
            <a:pPr indent="-361950" lvl="0" marL="457200" rtl="0" algn="l">
              <a:spcBef>
                <a:spcPts val="1200"/>
              </a:spcBef>
              <a:spcAft>
                <a:spcPts val="0"/>
              </a:spcAft>
              <a:buClr>
                <a:schemeClr val="dk1"/>
              </a:buClr>
              <a:buSzPts val="2100"/>
              <a:buChar char="●"/>
            </a:pPr>
            <a:r>
              <a:rPr lang="en-GB" sz="2100">
                <a:solidFill>
                  <a:schemeClr val="dk1"/>
                </a:solidFill>
              </a:rPr>
              <a:t>Training data</a:t>
            </a:r>
            <a:endParaRPr sz="2100">
              <a:solidFill>
                <a:schemeClr val="dk1"/>
              </a:solidFill>
            </a:endParaRPr>
          </a:p>
          <a:p>
            <a:pPr indent="-361950" lvl="0" marL="457200" rtl="0" algn="l">
              <a:spcBef>
                <a:spcPts val="0"/>
              </a:spcBef>
              <a:spcAft>
                <a:spcPts val="0"/>
              </a:spcAft>
              <a:buClr>
                <a:schemeClr val="dk1"/>
              </a:buClr>
              <a:buSzPts val="2100"/>
              <a:buChar char="●"/>
            </a:pPr>
            <a:r>
              <a:rPr lang="en-GB" sz="2100">
                <a:solidFill>
                  <a:schemeClr val="dk1"/>
                </a:solidFill>
              </a:rPr>
              <a:t>Algorithms/code</a:t>
            </a:r>
            <a:endParaRPr sz="2100">
              <a:solidFill>
                <a:schemeClr val="dk1"/>
              </a:solidFill>
            </a:endParaRPr>
          </a:p>
          <a:p>
            <a:pPr indent="0" lvl="0" marL="0" rtl="0" algn="l">
              <a:spcBef>
                <a:spcPts val="1200"/>
              </a:spcBef>
              <a:spcAft>
                <a:spcPts val="0"/>
              </a:spcAft>
              <a:buNone/>
            </a:pPr>
            <a:r>
              <a:rPr lang="en-GB" sz="2400">
                <a:solidFill>
                  <a:schemeClr val="dk1"/>
                </a:solidFill>
              </a:rPr>
              <a:t>Promote human agency: </a:t>
            </a:r>
            <a:endParaRPr b="1" sz="3200">
              <a:solidFill>
                <a:schemeClr val="dk1"/>
              </a:solidFill>
            </a:endParaRPr>
          </a:p>
          <a:p>
            <a:pPr indent="-355600" lvl="0" marL="457200" rtl="0" algn="l">
              <a:spcBef>
                <a:spcPts val="1200"/>
              </a:spcBef>
              <a:spcAft>
                <a:spcPts val="0"/>
              </a:spcAft>
              <a:buClr>
                <a:schemeClr val="dk1"/>
              </a:buClr>
              <a:buSzPts val="2000"/>
              <a:buChar char="●"/>
            </a:pPr>
            <a:r>
              <a:rPr lang="en-GB" sz="2000">
                <a:solidFill>
                  <a:schemeClr val="dk1"/>
                </a:solidFill>
              </a:rPr>
              <a:t>A mark for outputs of generative AInt</a:t>
            </a:r>
            <a:endParaRPr sz="2000">
              <a:solidFill>
                <a:schemeClr val="dk1"/>
              </a:solidFill>
            </a:endParaRPr>
          </a:p>
          <a:p>
            <a:pPr indent="-355600" lvl="0" marL="457200" rtl="0" algn="l">
              <a:spcBef>
                <a:spcPts val="0"/>
              </a:spcBef>
              <a:spcAft>
                <a:spcPts val="0"/>
              </a:spcAft>
              <a:buClr>
                <a:schemeClr val="dk1"/>
              </a:buClr>
              <a:buSzPts val="2000"/>
              <a:buChar char="●"/>
            </a:pPr>
            <a:r>
              <a:rPr lang="en-GB" sz="2000">
                <a:solidFill>
                  <a:schemeClr val="dk1"/>
                </a:solidFill>
              </a:rPr>
              <a:t>A mark to indicate that a creators does not want their work used to train AInts</a:t>
            </a:r>
            <a:endParaRPr sz="2800">
              <a:solidFill>
                <a:schemeClr val="dk1"/>
              </a:solidFill>
            </a:endParaRPr>
          </a:p>
          <a:p>
            <a:pPr indent="0" lvl="0" marL="0" rtl="0" algn="l">
              <a:spcBef>
                <a:spcPts val="1200"/>
              </a:spcBef>
              <a:spcAft>
                <a:spcPts val="0"/>
              </a:spcAft>
              <a:buNone/>
            </a:pPr>
            <a:r>
              <a:rPr lang="en-GB" sz="1900">
                <a:solidFill>
                  <a:schemeClr val="dk1"/>
                </a:solidFill>
              </a:rPr>
              <a:t>… there is much to work out – any volunteers to work on the specifics?</a:t>
            </a:r>
            <a:endParaRPr sz="1900">
              <a:solidFill>
                <a:schemeClr val="dk1"/>
              </a:solidFill>
            </a:endParaRPr>
          </a:p>
          <a:p>
            <a:pPr indent="0" lvl="0" marL="0" rtl="0" algn="l">
              <a:lnSpc>
                <a:spcPct val="95000"/>
              </a:lnSpc>
              <a:spcBef>
                <a:spcPts val="1200"/>
              </a:spcBef>
              <a:spcAft>
                <a:spcPts val="1200"/>
              </a:spcAft>
              <a:buSzPts val="1018"/>
              <a:buNone/>
            </a:pPr>
            <a:r>
              <a:t/>
            </a:r>
            <a:endParaRPr sz="1965"/>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1"/>
          <p:cNvSpPr txBox="1"/>
          <p:nvPr>
            <p:ph type="title"/>
          </p:nvPr>
        </p:nvSpPr>
        <p:spPr>
          <a:xfrm>
            <a:off x="311700" y="176550"/>
            <a:ext cx="8520600" cy="617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Yes, </a:t>
            </a:r>
            <a:r>
              <a:rPr lang="en-GB"/>
              <a:t>Generative AInt will DDOS the Commons - </a:t>
            </a:r>
            <a:r>
              <a:rPr lang="en-GB"/>
              <a:t>Unless …</a:t>
            </a:r>
            <a:endParaRPr/>
          </a:p>
        </p:txBody>
      </p:sp>
      <p:sp>
        <p:nvSpPr>
          <p:cNvPr id="198" name="Google Shape;198;p31"/>
          <p:cNvSpPr txBox="1"/>
          <p:nvPr>
            <p:ph idx="1" type="body"/>
          </p:nvPr>
        </p:nvSpPr>
        <p:spPr>
          <a:xfrm>
            <a:off x="311700" y="793650"/>
            <a:ext cx="8520600" cy="9531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Clr>
                <a:schemeClr val="dk1"/>
              </a:buClr>
              <a:buSzPts val="1100"/>
              <a:buFont typeface="Arial"/>
              <a:buNone/>
            </a:pPr>
            <a:r>
              <a:rPr lang="en-GB"/>
              <a:t>… </a:t>
            </a:r>
            <a:r>
              <a:rPr lang="en-GB"/>
              <a:t>those of us who believe in better sharing, for example in CC’s description of better sharing, step up and become more active in defense of the commons.</a:t>
            </a:r>
            <a:endParaRPr/>
          </a:p>
        </p:txBody>
      </p:sp>
      <p:pic>
        <p:nvPicPr>
          <p:cNvPr id="199" name="Google Shape;199;p31"/>
          <p:cNvPicPr preferRelativeResize="0"/>
          <p:nvPr/>
        </p:nvPicPr>
        <p:blipFill rotWithShape="1">
          <a:blip r:embed="rId3">
            <a:alphaModFix/>
          </a:blip>
          <a:srcRect b="0" l="0" r="0" t="19588"/>
          <a:stretch/>
        </p:blipFill>
        <p:spPr>
          <a:xfrm>
            <a:off x="502425" y="1980625"/>
            <a:ext cx="3652301" cy="2936799"/>
          </a:xfrm>
          <a:prstGeom prst="rect">
            <a:avLst/>
          </a:prstGeom>
          <a:noFill/>
          <a:ln>
            <a:noFill/>
          </a:ln>
        </p:spPr>
      </p:pic>
      <p:sp>
        <p:nvSpPr>
          <p:cNvPr id="200" name="Google Shape;200;p31"/>
          <p:cNvSpPr txBox="1"/>
          <p:nvPr/>
        </p:nvSpPr>
        <p:spPr>
          <a:xfrm>
            <a:off x="4254000" y="1980625"/>
            <a:ext cx="4578300" cy="299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700"/>
              <a:t>Kathryn Kure: </a:t>
            </a:r>
            <a:r>
              <a:rPr lang="en-GB" sz="1700" u="sng">
                <a:solidFill>
                  <a:schemeClr val="hlink"/>
                </a:solidFill>
                <a:hlinkClick r:id="rId4"/>
              </a:rPr>
              <a:t>kathryn@datamyna.com</a:t>
            </a:r>
            <a:r>
              <a:rPr lang="en-GB" sz="1700"/>
              <a:t> </a:t>
            </a:r>
            <a:endParaRPr sz="1700"/>
          </a:p>
          <a:p>
            <a:pPr indent="0" lvl="0" marL="0" rtl="0" algn="l">
              <a:spcBef>
                <a:spcPts val="0"/>
              </a:spcBef>
              <a:spcAft>
                <a:spcPts val="0"/>
              </a:spcAft>
              <a:buNone/>
            </a:pPr>
            <a:r>
              <a:rPr lang="en-GB" sz="1700"/>
              <a:t>                       </a:t>
            </a:r>
            <a:r>
              <a:rPr lang="en-GB" sz="1700" u="sng">
                <a:solidFill>
                  <a:schemeClr val="hlink"/>
                </a:solidFill>
                <a:hlinkClick r:id="rId5"/>
              </a:rPr>
              <a:t>https://steamfoundation.org.za/</a:t>
            </a:r>
            <a:r>
              <a:rPr lang="en-GB" sz="1700"/>
              <a:t>                                   </a:t>
            </a:r>
            <a:r>
              <a:rPr lang="en-GB" sz="1700" u="sng">
                <a:solidFill>
                  <a:schemeClr val="hlink"/>
                </a:solidFill>
                <a:hlinkClick r:id="rId6"/>
              </a:rPr>
              <a:t>https://www.linkedin.com/in/kathrynkure/</a:t>
            </a:r>
            <a:r>
              <a:rPr lang="en-GB" sz="1700"/>
              <a:t> </a:t>
            </a:r>
            <a:endParaRPr sz="1700"/>
          </a:p>
          <a:p>
            <a:pPr indent="0" lvl="0" marL="0" rtl="0" algn="l">
              <a:spcBef>
                <a:spcPts val="0"/>
              </a:spcBef>
              <a:spcAft>
                <a:spcPts val="0"/>
              </a:spcAft>
              <a:buNone/>
            </a:pPr>
            <a:r>
              <a:rPr lang="en-GB" sz="1700"/>
              <a:t>Jonathan Poritz: </a:t>
            </a:r>
            <a:r>
              <a:rPr lang="en-GB" sz="1700" u="sng">
                <a:solidFill>
                  <a:schemeClr val="hlink"/>
                </a:solidFill>
                <a:hlinkClick r:id="rId7"/>
              </a:rPr>
              <a:t>jonathan@poritz.net</a:t>
            </a:r>
            <a:endParaRPr sz="1700"/>
          </a:p>
          <a:p>
            <a:pPr indent="0" lvl="0" marL="0" rtl="0" algn="l">
              <a:spcBef>
                <a:spcPts val="0"/>
              </a:spcBef>
              <a:spcAft>
                <a:spcPts val="0"/>
              </a:spcAft>
              <a:buNone/>
            </a:pPr>
            <a:r>
              <a:rPr lang="en-GB" sz="1700"/>
              <a:t>                           </a:t>
            </a:r>
            <a:r>
              <a:rPr lang="en-GB" sz="1700" u="sng">
                <a:solidFill>
                  <a:schemeClr val="hlink"/>
                </a:solidFill>
                <a:hlinkClick r:id="rId8"/>
              </a:rPr>
              <a:t>Website: poritz.net/jonathan</a:t>
            </a:r>
            <a:endParaRPr sz="1700"/>
          </a:p>
          <a:p>
            <a:pPr indent="0" lvl="0" marL="0" rtl="0" algn="l">
              <a:spcBef>
                <a:spcPts val="0"/>
              </a:spcBef>
              <a:spcAft>
                <a:spcPts val="0"/>
              </a:spcAft>
              <a:buNone/>
            </a:pPr>
            <a:r>
              <a:rPr lang="en-GB" sz="1700"/>
              <a:t>                           </a:t>
            </a:r>
            <a:r>
              <a:rPr i="1" lang="en-GB" sz="1700" u="sng">
                <a:solidFill>
                  <a:schemeClr val="hlink"/>
                </a:solidFill>
                <a:hlinkClick r:id="rId9"/>
              </a:rPr>
              <a:t>@poritzj@mastodon.social</a:t>
            </a:r>
            <a:endParaRPr sz="1700"/>
          </a:p>
          <a:p>
            <a:pPr indent="0" lvl="0" marL="0" rtl="0" algn="l">
              <a:spcBef>
                <a:spcPts val="0"/>
              </a:spcBef>
              <a:spcAft>
                <a:spcPts val="0"/>
              </a:spcAft>
              <a:buNone/>
            </a:pPr>
            <a:r>
              <a:rPr lang="en-GB" sz="1700" u="sng">
                <a:solidFill>
                  <a:schemeClr val="hlink"/>
                </a:solidFill>
                <a:hlinkClick r:id="rId10"/>
              </a:rPr>
              <a:t>These slides, under CC BY 4.0 Int., are available online.</a:t>
            </a:r>
            <a:endParaRPr sz="1700"/>
          </a:p>
          <a:p>
            <a:pPr indent="0" lvl="0" marL="0" rtl="0" algn="l">
              <a:spcBef>
                <a:spcPts val="0"/>
              </a:spcBef>
              <a:spcAft>
                <a:spcPts val="0"/>
              </a:spcAft>
              <a:buNone/>
            </a:pPr>
            <a:r>
              <a:t/>
            </a:r>
            <a:endParaRPr sz="1100"/>
          </a:p>
          <a:p>
            <a:pPr indent="0" lvl="0" marL="0" rtl="0" algn="l">
              <a:spcBef>
                <a:spcPts val="0"/>
              </a:spcBef>
              <a:spcAft>
                <a:spcPts val="0"/>
              </a:spcAft>
              <a:buNone/>
            </a:pPr>
            <a:r>
              <a:rPr lang="en-GB" sz="1100"/>
              <a:t>Image by Stable Diffusion with prompt “Kathryn Kure and Jonathan Poritz working together on a computer overlooking a lake with autumn leaves”; style: sai-photographic; seed 81525778;guidance scale 7.5</a:t>
            </a:r>
            <a:endParaRPr sz="1100"/>
          </a:p>
          <a:p>
            <a:pPr indent="0" lvl="0" marL="0" rtl="0" algn="l">
              <a:spcBef>
                <a:spcPts val="0"/>
              </a:spcBef>
              <a:spcAft>
                <a:spcPts val="0"/>
              </a:spcAft>
              <a:buClr>
                <a:schemeClr val="dk1"/>
              </a:buClr>
              <a:buSzPts val="1100"/>
              <a:buFont typeface="Arial"/>
              <a:buNone/>
            </a:pPr>
            <a:r>
              <a:t/>
            </a:r>
            <a:endParaRPr sz="1100"/>
          </a:p>
          <a:p>
            <a:pPr indent="0" lvl="0" marL="0" rtl="0" algn="l">
              <a:spcBef>
                <a:spcPts val="0"/>
              </a:spcBef>
              <a:spcAft>
                <a:spcPts val="0"/>
              </a:spcAft>
              <a:buNone/>
            </a:pPr>
            <a:r>
              <a:t/>
            </a:r>
            <a:endParaRPr sz="11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3620"/>
              <a:t>References</a:t>
            </a:r>
            <a:endParaRPr sz="3620"/>
          </a:p>
        </p:txBody>
      </p:sp>
      <p:sp>
        <p:nvSpPr>
          <p:cNvPr id="206" name="Google Shape;206;p32"/>
          <p:cNvSpPr txBox="1"/>
          <p:nvPr/>
        </p:nvSpPr>
        <p:spPr>
          <a:xfrm>
            <a:off x="444850" y="1656575"/>
            <a:ext cx="8387400" cy="162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t>Are in the notes for this slide!</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